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6.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7.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8.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9.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0.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sldIdLst>
    <p:sldId id="256" r:id="rId2"/>
    <p:sldId id="257" r:id="rId3"/>
    <p:sldId id="258" r:id="rId4"/>
    <p:sldId id="259" r:id="rId5"/>
    <p:sldId id="260" r:id="rId6"/>
    <p:sldId id="261" r:id="rId7"/>
    <p:sldId id="262" r:id="rId8"/>
    <p:sldId id="263" r:id="rId9"/>
    <p:sldId id="264" r:id="rId10"/>
    <p:sldId id="265" r:id="rId11"/>
    <p:sldId id="297" r:id="rId12"/>
    <p:sldId id="298"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315" r:id="rId31"/>
    <p:sldId id="285" r:id="rId32"/>
    <p:sldId id="286" r:id="rId33"/>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68160" autoAdjust="0"/>
  </p:normalViewPr>
  <p:slideViewPr>
    <p:cSldViewPr snapToGrid="0">
      <p:cViewPr varScale="1">
        <p:scale>
          <a:sx n="60" d="100"/>
          <a:sy n="60" d="100"/>
        </p:scale>
        <p:origin x="96" y="4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diagrams/_rels/data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_rels/data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svg"/><Relationship Id="rId1" Type="http://schemas.openxmlformats.org/officeDocument/2006/relationships/image" Target="../media/image9.png"/><Relationship Id="rId6" Type="http://schemas.openxmlformats.org/officeDocument/2006/relationships/image" Target="../media/image14.svg"/><Relationship Id="rId5" Type="http://schemas.openxmlformats.org/officeDocument/2006/relationships/image" Target="../media/image13.png"/><Relationship Id="rId4" Type="http://schemas.openxmlformats.org/officeDocument/2006/relationships/image" Target="../media/image12.svg"/></Relationships>
</file>

<file path=ppt/diagrams/_rels/data7.xml.rels><?xml version="1.0" encoding="UTF-8" standalone="yes"?>
<Relationships xmlns="http://schemas.openxmlformats.org/package/2006/relationships"><Relationship Id="rId8" Type="http://schemas.openxmlformats.org/officeDocument/2006/relationships/image" Target="../media/image22.svg"/><Relationship Id="rId3" Type="http://schemas.openxmlformats.org/officeDocument/2006/relationships/image" Target="../media/image17.png"/><Relationship Id="rId7" Type="http://schemas.openxmlformats.org/officeDocument/2006/relationships/image" Target="../media/image21.png"/><Relationship Id="rId2" Type="http://schemas.openxmlformats.org/officeDocument/2006/relationships/image" Target="../media/image16.svg"/><Relationship Id="rId1" Type="http://schemas.openxmlformats.org/officeDocument/2006/relationships/image" Target="../media/image15.png"/><Relationship Id="rId6" Type="http://schemas.openxmlformats.org/officeDocument/2006/relationships/image" Target="../media/image20.svg"/><Relationship Id="rId5" Type="http://schemas.openxmlformats.org/officeDocument/2006/relationships/image" Target="../media/image19.png"/><Relationship Id="rId4" Type="http://schemas.openxmlformats.org/officeDocument/2006/relationships/image" Target="../media/image18.svg"/></Relationships>
</file>

<file path=ppt/diagrams/_rels/data8.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svg"/><Relationship Id="rId1" Type="http://schemas.openxmlformats.org/officeDocument/2006/relationships/image" Target="../media/image23.png"/><Relationship Id="rId6" Type="http://schemas.openxmlformats.org/officeDocument/2006/relationships/image" Target="../media/image28.svg"/><Relationship Id="rId5" Type="http://schemas.openxmlformats.org/officeDocument/2006/relationships/image" Target="../media/image27.png"/><Relationship Id="rId4" Type="http://schemas.openxmlformats.org/officeDocument/2006/relationships/image" Target="../media/image26.svg"/></Relationships>
</file>

<file path=ppt/diagrams/_rels/data9.xml.rels><?xml version="1.0" encoding="UTF-8" standalone="yes"?>
<Relationships xmlns="http://schemas.openxmlformats.org/package/2006/relationships"><Relationship Id="rId8" Type="http://schemas.openxmlformats.org/officeDocument/2006/relationships/image" Target="../media/image36.svg"/><Relationship Id="rId3" Type="http://schemas.openxmlformats.org/officeDocument/2006/relationships/image" Target="../media/image31.png"/><Relationship Id="rId7" Type="http://schemas.openxmlformats.org/officeDocument/2006/relationships/image" Target="../media/image35.png"/><Relationship Id="rId2" Type="http://schemas.openxmlformats.org/officeDocument/2006/relationships/image" Target="../media/image30.svg"/><Relationship Id="rId1" Type="http://schemas.openxmlformats.org/officeDocument/2006/relationships/image" Target="../media/image29.png"/><Relationship Id="rId6" Type="http://schemas.openxmlformats.org/officeDocument/2006/relationships/image" Target="../media/image34.svg"/><Relationship Id="rId5" Type="http://schemas.openxmlformats.org/officeDocument/2006/relationships/image" Target="../media/image33.png"/><Relationship Id="rId4" Type="http://schemas.openxmlformats.org/officeDocument/2006/relationships/image" Target="../media/image32.svg"/></Relationships>
</file>

<file path=ppt/diagrams/_rels/drawing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_rels/drawing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svg"/><Relationship Id="rId1" Type="http://schemas.openxmlformats.org/officeDocument/2006/relationships/image" Target="../media/image9.png"/><Relationship Id="rId6" Type="http://schemas.openxmlformats.org/officeDocument/2006/relationships/image" Target="../media/image14.svg"/><Relationship Id="rId5" Type="http://schemas.openxmlformats.org/officeDocument/2006/relationships/image" Target="../media/image13.png"/><Relationship Id="rId4" Type="http://schemas.openxmlformats.org/officeDocument/2006/relationships/image" Target="../media/image12.svg"/></Relationships>
</file>

<file path=ppt/diagrams/_rels/drawing7.xml.rels><?xml version="1.0" encoding="UTF-8" standalone="yes"?>
<Relationships xmlns="http://schemas.openxmlformats.org/package/2006/relationships"><Relationship Id="rId8" Type="http://schemas.openxmlformats.org/officeDocument/2006/relationships/image" Target="../media/image22.svg"/><Relationship Id="rId3" Type="http://schemas.openxmlformats.org/officeDocument/2006/relationships/image" Target="../media/image17.png"/><Relationship Id="rId7" Type="http://schemas.openxmlformats.org/officeDocument/2006/relationships/image" Target="../media/image21.png"/><Relationship Id="rId2" Type="http://schemas.openxmlformats.org/officeDocument/2006/relationships/image" Target="../media/image16.svg"/><Relationship Id="rId1" Type="http://schemas.openxmlformats.org/officeDocument/2006/relationships/image" Target="../media/image15.png"/><Relationship Id="rId6" Type="http://schemas.openxmlformats.org/officeDocument/2006/relationships/image" Target="../media/image20.svg"/><Relationship Id="rId5" Type="http://schemas.openxmlformats.org/officeDocument/2006/relationships/image" Target="../media/image19.png"/><Relationship Id="rId4" Type="http://schemas.openxmlformats.org/officeDocument/2006/relationships/image" Target="../media/image18.svg"/></Relationships>
</file>

<file path=ppt/diagrams/_rels/drawing8.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svg"/><Relationship Id="rId1" Type="http://schemas.openxmlformats.org/officeDocument/2006/relationships/image" Target="../media/image23.png"/><Relationship Id="rId6" Type="http://schemas.openxmlformats.org/officeDocument/2006/relationships/image" Target="../media/image28.svg"/><Relationship Id="rId5" Type="http://schemas.openxmlformats.org/officeDocument/2006/relationships/image" Target="../media/image27.png"/><Relationship Id="rId4" Type="http://schemas.openxmlformats.org/officeDocument/2006/relationships/image" Target="../media/image26.svg"/></Relationships>
</file>

<file path=ppt/diagrams/_rels/drawing9.xml.rels><?xml version="1.0" encoding="UTF-8" standalone="yes"?>
<Relationships xmlns="http://schemas.openxmlformats.org/package/2006/relationships"><Relationship Id="rId8" Type="http://schemas.openxmlformats.org/officeDocument/2006/relationships/image" Target="../media/image36.svg"/><Relationship Id="rId3" Type="http://schemas.openxmlformats.org/officeDocument/2006/relationships/image" Target="../media/image31.png"/><Relationship Id="rId7" Type="http://schemas.openxmlformats.org/officeDocument/2006/relationships/image" Target="../media/image35.png"/><Relationship Id="rId2" Type="http://schemas.openxmlformats.org/officeDocument/2006/relationships/image" Target="../media/image30.svg"/><Relationship Id="rId1" Type="http://schemas.openxmlformats.org/officeDocument/2006/relationships/image" Target="../media/image29.png"/><Relationship Id="rId6" Type="http://schemas.openxmlformats.org/officeDocument/2006/relationships/image" Target="../media/image34.svg"/><Relationship Id="rId5" Type="http://schemas.openxmlformats.org/officeDocument/2006/relationships/image" Target="../media/image33.png"/><Relationship Id="rId4" Type="http://schemas.openxmlformats.org/officeDocument/2006/relationships/image" Target="../media/image32.svg"/></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18/5/colors/Iconchunking_neutralbg_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a:alpha val="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B0A7B14-E0C4-4703-95C8-9E520D8D5055}" type="doc">
      <dgm:prSet loTypeId="urn:microsoft.com/office/officeart/2016/7/layout/BasicLinearProcessNumbered" loCatId="process" qsTypeId="urn:microsoft.com/office/officeart/2005/8/quickstyle/simple1" qsCatId="simple" csTypeId="urn:microsoft.com/office/officeart/2005/8/colors/colorful2" csCatId="colorful"/>
      <dgm:spPr/>
      <dgm:t>
        <a:bodyPr/>
        <a:lstStyle/>
        <a:p>
          <a:endParaRPr lang="en-US"/>
        </a:p>
      </dgm:t>
    </dgm:pt>
    <dgm:pt modelId="{67E80C39-254F-49F3-B54B-9BE68095C921}">
      <dgm:prSet/>
      <dgm:spPr/>
      <dgm:t>
        <a:bodyPr/>
        <a:lstStyle/>
        <a:p>
          <a:r>
            <a:rPr lang="nl-NL"/>
            <a:t>Lichtgewicht raamwerk (manier van werken) voor teams om complexe problemen op te lossen</a:t>
          </a:r>
          <a:endParaRPr lang="en-US"/>
        </a:p>
      </dgm:t>
    </dgm:pt>
    <dgm:pt modelId="{31A7731D-534C-42DC-95BF-C6BD2C7AA85D}" type="parTrans" cxnId="{F45CA4A4-184F-4F04-ADEE-D1B1979EBD49}">
      <dgm:prSet/>
      <dgm:spPr/>
      <dgm:t>
        <a:bodyPr/>
        <a:lstStyle/>
        <a:p>
          <a:endParaRPr lang="en-US"/>
        </a:p>
      </dgm:t>
    </dgm:pt>
    <dgm:pt modelId="{8DBA7F53-8DF2-46DE-AAE1-DD0DD0ECE563}" type="sibTrans" cxnId="{F45CA4A4-184F-4F04-ADEE-D1B1979EBD49}">
      <dgm:prSet phldrT="1" phldr="0"/>
      <dgm:spPr/>
      <dgm:t>
        <a:bodyPr/>
        <a:lstStyle/>
        <a:p>
          <a:r>
            <a:rPr lang="en-US"/>
            <a:t>1</a:t>
          </a:r>
        </a:p>
      </dgm:t>
    </dgm:pt>
    <dgm:pt modelId="{F18FFF71-4F4E-4548-9694-0171579C43E6}">
      <dgm:prSet/>
      <dgm:spPr/>
      <dgm:t>
        <a:bodyPr/>
        <a:lstStyle/>
        <a:p>
          <a:r>
            <a:rPr lang="nl-NL"/>
            <a:t>Helpt om adaptieve oplossingen te creëren die waarde leveren voor complexe uitdagingen</a:t>
          </a:r>
          <a:endParaRPr lang="en-US"/>
        </a:p>
      </dgm:t>
    </dgm:pt>
    <dgm:pt modelId="{67EC9258-FDAF-4159-B411-16B07BCFD3A2}" type="parTrans" cxnId="{FF342FC9-5463-404A-A76A-0D7FC79EEFC7}">
      <dgm:prSet/>
      <dgm:spPr/>
      <dgm:t>
        <a:bodyPr/>
        <a:lstStyle/>
        <a:p>
          <a:endParaRPr lang="en-US"/>
        </a:p>
      </dgm:t>
    </dgm:pt>
    <dgm:pt modelId="{E2D01925-0A71-4579-BB2F-FDDA4F361897}" type="sibTrans" cxnId="{FF342FC9-5463-404A-A76A-0D7FC79EEFC7}">
      <dgm:prSet phldrT="2" phldr="0"/>
      <dgm:spPr/>
      <dgm:t>
        <a:bodyPr/>
        <a:lstStyle/>
        <a:p>
          <a:r>
            <a:rPr lang="en-US"/>
            <a:t>2</a:t>
          </a:r>
        </a:p>
      </dgm:t>
    </dgm:pt>
    <dgm:pt modelId="{803F2F88-0984-4915-9B40-9CE6D0004A94}">
      <dgm:prSet/>
      <dgm:spPr/>
      <dgm:t>
        <a:bodyPr/>
        <a:lstStyle/>
        <a:p>
          <a:r>
            <a:rPr lang="nl-NL"/>
            <a:t>Bestaat uit rollen, gebeurtenissen en artefacten met bijbehorende regels (de “Spelregels” van Scrum)</a:t>
          </a:r>
          <a:endParaRPr lang="en-US"/>
        </a:p>
      </dgm:t>
    </dgm:pt>
    <dgm:pt modelId="{294741F7-18AD-4B8E-822E-9718B8145599}" type="parTrans" cxnId="{6D0CCF4A-2F8D-4D59-AB9C-29B1CCFAE153}">
      <dgm:prSet/>
      <dgm:spPr/>
      <dgm:t>
        <a:bodyPr/>
        <a:lstStyle/>
        <a:p>
          <a:endParaRPr lang="en-US"/>
        </a:p>
      </dgm:t>
    </dgm:pt>
    <dgm:pt modelId="{6EA012E0-4AE2-40CB-BCFB-4B8A62CDA270}" type="sibTrans" cxnId="{6D0CCF4A-2F8D-4D59-AB9C-29B1CCFAE153}">
      <dgm:prSet phldrT="3" phldr="0"/>
      <dgm:spPr/>
      <dgm:t>
        <a:bodyPr/>
        <a:lstStyle/>
        <a:p>
          <a:r>
            <a:rPr lang="en-US"/>
            <a:t>3</a:t>
          </a:r>
        </a:p>
      </dgm:t>
    </dgm:pt>
    <dgm:pt modelId="{DBD3ED78-1C4B-4298-AE23-88BFAB7221A0}" type="pres">
      <dgm:prSet presAssocID="{3B0A7B14-E0C4-4703-95C8-9E520D8D5055}" presName="Name0" presStyleCnt="0">
        <dgm:presLayoutVars>
          <dgm:animLvl val="lvl"/>
          <dgm:resizeHandles val="exact"/>
        </dgm:presLayoutVars>
      </dgm:prSet>
      <dgm:spPr/>
    </dgm:pt>
    <dgm:pt modelId="{4B1868B3-105A-471B-BAFF-CE362D41ED0A}" type="pres">
      <dgm:prSet presAssocID="{67E80C39-254F-49F3-B54B-9BE68095C921}" presName="compositeNode" presStyleCnt="0">
        <dgm:presLayoutVars>
          <dgm:bulletEnabled val="1"/>
        </dgm:presLayoutVars>
      </dgm:prSet>
      <dgm:spPr/>
    </dgm:pt>
    <dgm:pt modelId="{03E7CDEB-78D1-42A8-BEB7-5834809BDF48}" type="pres">
      <dgm:prSet presAssocID="{67E80C39-254F-49F3-B54B-9BE68095C921}" presName="bgRect" presStyleLbl="bgAccFollowNode1" presStyleIdx="0" presStyleCnt="3"/>
      <dgm:spPr/>
    </dgm:pt>
    <dgm:pt modelId="{3BEF917C-DF8C-44C6-82B1-6DDFB5BD99C6}" type="pres">
      <dgm:prSet presAssocID="{8DBA7F53-8DF2-46DE-AAE1-DD0DD0ECE563}" presName="sibTransNodeCircle" presStyleLbl="alignNode1" presStyleIdx="0" presStyleCnt="6">
        <dgm:presLayoutVars>
          <dgm:chMax val="0"/>
          <dgm:bulletEnabled/>
        </dgm:presLayoutVars>
      </dgm:prSet>
      <dgm:spPr/>
    </dgm:pt>
    <dgm:pt modelId="{33A61BC3-8D10-4654-AC35-CC1DA2DE7AB6}" type="pres">
      <dgm:prSet presAssocID="{67E80C39-254F-49F3-B54B-9BE68095C921}" presName="bottomLine" presStyleLbl="alignNode1" presStyleIdx="1" presStyleCnt="6">
        <dgm:presLayoutVars/>
      </dgm:prSet>
      <dgm:spPr/>
    </dgm:pt>
    <dgm:pt modelId="{344597D1-DEEA-46C5-8801-5BB49457A3FD}" type="pres">
      <dgm:prSet presAssocID="{67E80C39-254F-49F3-B54B-9BE68095C921}" presName="nodeText" presStyleLbl="bgAccFollowNode1" presStyleIdx="0" presStyleCnt="3">
        <dgm:presLayoutVars>
          <dgm:bulletEnabled val="1"/>
        </dgm:presLayoutVars>
      </dgm:prSet>
      <dgm:spPr/>
    </dgm:pt>
    <dgm:pt modelId="{62F7BE99-56F8-41E0-955A-F53E2E6DA78C}" type="pres">
      <dgm:prSet presAssocID="{8DBA7F53-8DF2-46DE-AAE1-DD0DD0ECE563}" presName="sibTrans" presStyleCnt="0"/>
      <dgm:spPr/>
    </dgm:pt>
    <dgm:pt modelId="{97EA43FF-F8BA-42A8-BBC3-85174C1A878F}" type="pres">
      <dgm:prSet presAssocID="{F18FFF71-4F4E-4548-9694-0171579C43E6}" presName="compositeNode" presStyleCnt="0">
        <dgm:presLayoutVars>
          <dgm:bulletEnabled val="1"/>
        </dgm:presLayoutVars>
      </dgm:prSet>
      <dgm:spPr/>
    </dgm:pt>
    <dgm:pt modelId="{8BB97EDF-27A1-43BE-8222-943D93B80845}" type="pres">
      <dgm:prSet presAssocID="{F18FFF71-4F4E-4548-9694-0171579C43E6}" presName="bgRect" presStyleLbl="bgAccFollowNode1" presStyleIdx="1" presStyleCnt="3"/>
      <dgm:spPr/>
    </dgm:pt>
    <dgm:pt modelId="{D3A9A5F7-712D-4C1F-A3E0-86105C258665}" type="pres">
      <dgm:prSet presAssocID="{E2D01925-0A71-4579-BB2F-FDDA4F361897}" presName="sibTransNodeCircle" presStyleLbl="alignNode1" presStyleIdx="2" presStyleCnt="6">
        <dgm:presLayoutVars>
          <dgm:chMax val="0"/>
          <dgm:bulletEnabled/>
        </dgm:presLayoutVars>
      </dgm:prSet>
      <dgm:spPr/>
    </dgm:pt>
    <dgm:pt modelId="{62EAF2F0-B70E-41FD-8C7B-9CEF8A28308C}" type="pres">
      <dgm:prSet presAssocID="{F18FFF71-4F4E-4548-9694-0171579C43E6}" presName="bottomLine" presStyleLbl="alignNode1" presStyleIdx="3" presStyleCnt="6">
        <dgm:presLayoutVars/>
      </dgm:prSet>
      <dgm:spPr/>
    </dgm:pt>
    <dgm:pt modelId="{A130CBCD-3F1C-495F-A88F-627AD2C61100}" type="pres">
      <dgm:prSet presAssocID="{F18FFF71-4F4E-4548-9694-0171579C43E6}" presName="nodeText" presStyleLbl="bgAccFollowNode1" presStyleIdx="1" presStyleCnt="3">
        <dgm:presLayoutVars>
          <dgm:bulletEnabled val="1"/>
        </dgm:presLayoutVars>
      </dgm:prSet>
      <dgm:spPr/>
    </dgm:pt>
    <dgm:pt modelId="{9C21E93D-9DAE-44EF-8C95-AD4D391E0C74}" type="pres">
      <dgm:prSet presAssocID="{E2D01925-0A71-4579-BB2F-FDDA4F361897}" presName="sibTrans" presStyleCnt="0"/>
      <dgm:spPr/>
    </dgm:pt>
    <dgm:pt modelId="{9208FD86-8C41-40DC-B498-D8BACD05AD20}" type="pres">
      <dgm:prSet presAssocID="{803F2F88-0984-4915-9B40-9CE6D0004A94}" presName="compositeNode" presStyleCnt="0">
        <dgm:presLayoutVars>
          <dgm:bulletEnabled val="1"/>
        </dgm:presLayoutVars>
      </dgm:prSet>
      <dgm:spPr/>
    </dgm:pt>
    <dgm:pt modelId="{5F3F68A1-C4A1-42C0-B95A-A3AEC2EB0A8D}" type="pres">
      <dgm:prSet presAssocID="{803F2F88-0984-4915-9B40-9CE6D0004A94}" presName="bgRect" presStyleLbl="bgAccFollowNode1" presStyleIdx="2" presStyleCnt="3"/>
      <dgm:spPr/>
    </dgm:pt>
    <dgm:pt modelId="{9E38BFF4-CB47-4D47-8A32-7F13D60A0730}" type="pres">
      <dgm:prSet presAssocID="{6EA012E0-4AE2-40CB-BCFB-4B8A62CDA270}" presName="sibTransNodeCircle" presStyleLbl="alignNode1" presStyleIdx="4" presStyleCnt="6">
        <dgm:presLayoutVars>
          <dgm:chMax val="0"/>
          <dgm:bulletEnabled/>
        </dgm:presLayoutVars>
      </dgm:prSet>
      <dgm:spPr/>
    </dgm:pt>
    <dgm:pt modelId="{71F9F300-75E0-45FB-9A56-3B19ED3337E8}" type="pres">
      <dgm:prSet presAssocID="{803F2F88-0984-4915-9B40-9CE6D0004A94}" presName="bottomLine" presStyleLbl="alignNode1" presStyleIdx="5" presStyleCnt="6">
        <dgm:presLayoutVars/>
      </dgm:prSet>
      <dgm:spPr/>
    </dgm:pt>
    <dgm:pt modelId="{1694332C-5EA4-480A-8D87-AAAE084CE43D}" type="pres">
      <dgm:prSet presAssocID="{803F2F88-0984-4915-9B40-9CE6D0004A94}" presName="nodeText" presStyleLbl="bgAccFollowNode1" presStyleIdx="2" presStyleCnt="3">
        <dgm:presLayoutVars>
          <dgm:bulletEnabled val="1"/>
        </dgm:presLayoutVars>
      </dgm:prSet>
      <dgm:spPr/>
    </dgm:pt>
  </dgm:ptLst>
  <dgm:cxnLst>
    <dgm:cxn modelId="{F1E9C009-95CF-413D-A8E4-AF25269B05D8}" type="presOf" srcId="{6EA012E0-4AE2-40CB-BCFB-4B8A62CDA270}" destId="{9E38BFF4-CB47-4D47-8A32-7F13D60A0730}" srcOrd="0" destOrd="0" presId="urn:microsoft.com/office/officeart/2016/7/layout/BasicLinearProcessNumbered"/>
    <dgm:cxn modelId="{C341F30E-A4AC-4FEE-AC0C-80F94DDFC87E}" type="presOf" srcId="{803F2F88-0984-4915-9B40-9CE6D0004A94}" destId="{5F3F68A1-C4A1-42C0-B95A-A3AEC2EB0A8D}" srcOrd="0" destOrd="0" presId="urn:microsoft.com/office/officeart/2016/7/layout/BasicLinearProcessNumbered"/>
    <dgm:cxn modelId="{D02DA717-0F15-4286-A6DE-0C23D67CE34F}" type="presOf" srcId="{67E80C39-254F-49F3-B54B-9BE68095C921}" destId="{344597D1-DEEA-46C5-8801-5BB49457A3FD}" srcOrd="1" destOrd="0" presId="urn:microsoft.com/office/officeart/2016/7/layout/BasicLinearProcessNumbered"/>
    <dgm:cxn modelId="{A5F49E33-F288-4619-B290-9687B2CC5393}" type="presOf" srcId="{3B0A7B14-E0C4-4703-95C8-9E520D8D5055}" destId="{DBD3ED78-1C4B-4298-AE23-88BFAB7221A0}" srcOrd="0" destOrd="0" presId="urn:microsoft.com/office/officeart/2016/7/layout/BasicLinearProcessNumbered"/>
    <dgm:cxn modelId="{3C81C035-9617-4D94-B142-208DA5817CD5}" type="presOf" srcId="{8DBA7F53-8DF2-46DE-AAE1-DD0DD0ECE563}" destId="{3BEF917C-DF8C-44C6-82B1-6DDFB5BD99C6}" srcOrd="0" destOrd="0" presId="urn:microsoft.com/office/officeart/2016/7/layout/BasicLinearProcessNumbered"/>
    <dgm:cxn modelId="{A7DF0842-52D3-4DB9-B973-77D788E026E2}" type="presOf" srcId="{F18FFF71-4F4E-4548-9694-0171579C43E6}" destId="{8BB97EDF-27A1-43BE-8222-943D93B80845}" srcOrd="0" destOrd="0" presId="urn:microsoft.com/office/officeart/2016/7/layout/BasicLinearProcessNumbered"/>
    <dgm:cxn modelId="{2127BA6A-B5CD-40BA-8780-4CA70E2F4D7D}" type="presOf" srcId="{803F2F88-0984-4915-9B40-9CE6D0004A94}" destId="{1694332C-5EA4-480A-8D87-AAAE084CE43D}" srcOrd="1" destOrd="0" presId="urn:microsoft.com/office/officeart/2016/7/layout/BasicLinearProcessNumbered"/>
    <dgm:cxn modelId="{6D0CCF4A-2F8D-4D59-AB9C-29B1CCFAE153}" srcId="{3B0A7B14-E0C4-4703-95C8-9E520D8D5055}" destId="{803F2F88-0984-4915-9B40-9CE6D0004A94}" srcOrd="2" destOrd="0" parTransId="{294741F7-18AD-4B8E-822E-9718B8145599}" sibTransId="{6EA012E0-4AE2-40CB-BCFB-4B8A62CDA270}"/>
    <dgm:cxn modelId="{A247876C-E659-4B5D-A82E-C97BEBA39896}" type="presOf" srcId="{F18FFF71-4F4E-4548-9694-0171579C43E6}" destId="{A130CBCD-3F1C-495F-A88F-627AD2C61100}" srcOrd="1" destOrd="0" presId="urn:microsoft.com/office/officeart/2016/7/layout/BasicLinearProcessNumbered"/>
    <dgm:cxn modelId="{F45CA4A4-184F-4F04-ADEE-D1B1979EBD49}" srcId="{3B0A7B14-E0C4-4703-95C8-9E520D8D5055}" destId="{67E80C39-254F-49F3-B54B-9BE68095C921}" srcOrd="0" destOrd="0" parTransId="{31A7731D-534C-42DC-95BF-C6BD2C7AA85D}" sibTransId="{8DBA7F53-8DF2-46DE-AAE1-DD0DD0ECE563}"/>
    <dgm:cxn modelId="{8A3304C2-54FD-4FF0-AC0E-B9E5EEC8709B}" type="presOf" srcId="{E2D01925-0A71-4579-BB2F-FDDA4F361897}" destId="{D3A9A5F7-712D-4C1F-A3E0-86105C258665}" srcOrd="0" destOrd="0" presId="urn:microsoft.com/office/officeart/2016/7/layout/BasicLinearProcessNumbered"/>
    <dgm:cxn modelId="{FF342FC9-5463-404A-A76A-0D7FC79EEFC7}" srcId="{3B0A7B14-E0C4-4703-95C8-9E520D8D5055}" destId="{F18FFF71-4F4E-4548-9694-0171579C43E6}" srcOrd="1" destOrd="0" parTransId="{67EC9258-FDAF-4159-B411-16B07BCFD3A2}" sibTransId="{E2D01925-0A71-4579-BB2F-FDDA4F361897}"/>
    <dgm:cxn modelId="{A431B3EB-A8F3-4F9B-87C7-54D89807AD07}" type="presOf" srcId="{67E80C39-254F-49F3-B54B-9BE68095C921}" destId="{03E7CDEB-78D1-42A8-BEB7-5834809BDF48}" srcOrd="0" destOrd="0" presId="urn:microsoft.com/office/officeart/2016/7/layout/BasicLinearProcessNumbered"/>
    <dgm:cxn modelId="{563FE098-FA04-4298-8186-47CD6E72CC1D}" type="presParOf" srcId="{DBD3ED78-1C4B-4298-AE23-88BFAB7221A0}" destId="{4B1868B3-105A-471B-BAFF-CE362D41ED0A}" srcOrd="0" destOrd="0" presId="urn:microsoft.com/office/officeart/2016/7/layout/BasicLinearProcessNumbered"/>
    <dgm:cxn modelId="{3C6B187C-7F34-4974-BD7C-BAA4045B9533}" type="presParOf" srcId="{4B1868B3-105A-471B-BAFF-CE362D41ED0A}" destId="{03E7CDEB-78D1-42A8-BEB7-5834809BDF48}" srcOrd="0" destOrd="0" presId="urn:microsoft.com/office/officeart/2016/7/layout/BasicLinearProcessNumbered"/>
    <dgm:cxn modelId="{079B220E-D8DE-4E7B-A687-58EA7D8D45B4}" type="presParOf" srcId="{4B1868B3-105A-471B-BAFF-CE362D41ED0A}" destId="{3BEF917C-DF8C-44C6-82B1-6DDFB5BD99C6}" srcOrd="1" destOrd="0" presId="urn:microsoft.com/office/officeart/2016/7/layout/BasicLinearProcessNumbered"/>
    <dgm:cxn modelId="{44A55395-176E-458D-96F9-A9D31D7EC488}" type="presParOf" srcId="{4B1868B3-105A-471B-BAFF-CE362D41ED0A}" destId="{33A61BC3-8D10-4654-AC35-CC1DA2DE7AB6}" srcOrd="2" destOrd="0" presId="urn:microsoft.com/office/officeart/2016/7/layout/BasicLinearProcessNumbered"/>
    <dgm:cxn modelId="{B1987145-FB9D-4AD0-BC4B-FD3A7BCC693C}" type="presParOf" srcId="{4B1868B3-105A-471B-BAFF-CE362D41ED0A}" destId="{344597D1-DEEA-46C5-8801-5BB49457A3FD}" srcOrd="3" destOrd="0" presId="urn:microsoft.com/office/officeart/2016/7/layout/BasicLinearProcessNumbered"/>
    <dgm:cxn modelId="{E7B4BB61-40D6-4A3D-9B71-7A214F135D9B}" type="presParOf" srcId="{DBD3ED78-1C4B-4298-AE23-88BFAB7221A0}" destId="{62F7BE99-56F8-41E0-955A-F53E2E6DA78C}" srcOrd="1" destOrd="0" presId="urn:microsoft.com/office/officeart/2016/7/layout/BasicLinearProcessNumbered"/>
    <dgm:cxn modelId="{02F68E13-2FB2-41CA-B89B-A95A14E1612B}" type="presParOf" srcId="{DBD3ED78-1C4B-4298-AE23-88BFAB7221A0}" destId="{97EA43FF-F8BA-42A8-BBC3-85174C1A878F}" srcOrd="2" destOrd="0" presId="urn:microsoft.com/office/officeart/2016/7/layout/BasicLinearProcessNumbered"/>
    <dgm:cxn modelId="{C04BFE31-6980-48E4-9A1A-CFE999350154}" type="presParOf" srcId="{97EA43FF-F8BA-42A8-BBC3-85174C1A878F}" destId="{8BB97EDF-27A1-43BE-8222-943D93B80845}" srcOrd="0" destOrd="0" presId="urn:microsoft.com/office/officeart/2016/7/layout/BasicLinearProcessNumbered"/>
    <dgm:cxn modelId="{E9D5A77B-229D-46EA-A8F5-CAB263FFF6C8}" type="presParOf" srcId="{97EA43FF-F8BA-42A8-BBC3-85174C1A878F}" destId="{D3A9A5F7-712D-4C1F-A3E0-86105C258665}" srcOrd="1" destOrd="0" presId="urn:microsoft.com/office/officeart/2016/7/layout/BasicLinearProcessNumbered"/>
    <dgm:cxn modelId="{516C39F6-5550-4E81-B820-54669609C711}" type="presParOf" srcId="{97EA43FF-F8BA-42A8-BBC3-85174C1A878F}" destId="{62EAF2F0-B70E-41FD-8C7B-9CEF8A28308C}" srcOrd="2" destOrd="0" presId="urn:microsoft.com/office/officeart/2016/7/layout/BasicLinearProcessNumbered"/>
    <dgm:cxn modelId="{7B036028-D109-41B8-B2A9-43E9926A4AA1}" type="presParOf" srcId="{97EA43FF-F8BA-42A8-BBC3-85174C1A878F}" destId="{A130CBCD-3F1C-495F-A88F-627AD2C61100}" srcOrd="3" destOrd="0" presId="urn:microsoft.com/office/officeart/2016/7/layout/BasicLinearProcessNumbered"/>
    <dgm:cxn modelId="{15EE7C1E-5841-4A29-9FD9-9016B239671A}" type="presParOf" srcId="{DBD3ED78-1C4B-4298-AE23-88BFAB7221A0}" destId="{9C21E93D-9DAE-44EF-8C95-AD4D391E0C74}" srcOrd="3" destOrd="0" presId="urn:microsoft.com/office/officeart/2016/7/layout/BasicLinearProcessNumbered"/>
    <dgm:cxn modelId="{C5D36358-7094-46BF-81C8-066A961AB4D6}" type="presParOf" srcId="{DBD3ED78-1C4B-4298-AE23-88BFAB7221A0}" destId="{9208FD86-8C41-40DC-B498-D8BACD05AD20}" srcOrd="4" destOrd="0" presId="urn:microsoft.com/office/officeart/2016/7/layout/BasicLinearProcessNumbered"/>
    <dgm:cxn modelId="{9ACB9403-76DE-4BAD-8D20-B02E630DAA9F}" type="presParOf" srcId="{9208FD86-8C41-40DC-B498-D8BACD05AD20}" destId="{5F3F68A1-C4A1-42C0-B95A-A3AEC2EB0A8D}" srcOrd="0" destOrd="0" presId="urn:microsoft.com/office/officeart/2016/7/layout/BasicLinearProcessNumbered"/>
    <dgm:cxn modelId="{9FD266EF-3049-40A5-A8C3-54A9423A0C4C}" type="presParOf" srcId="{9208FD86-8C41-40DC-B498-D8BACD05AD20}" destId="{9E38BFF4-CB47-4D47-8A32-7F13D60A0730}" srcOrd="1" destOrd="0" presId="urn:microsoft.com/office/officeart/2016/7/layout/BasicLinearProcessNumbered"/>
    <dgm:cxn modelId="{48BFEB72-6797-46E1-AC36-6A83323697A6}" type="presParOf" srcId="{9208FD86-8C41-40DC-B498-D8BACD05AD20}" destId="{71F9F300-75E0-45FB-9A56-3B19ED3337E8}" srcOrd="2" destOrd="0" presId="urn:microsoft.com/office/officeart/2016/7/layout/BasicLinearProcessNumbered"/>
    <dgm:cxn modelId="{D4AF7672-DBA3-499D-BE3C-3010278FAD76}" type="presParOf" srcId="{9208FD86-8C41-40DC-B498-D8BACD05AD20}" destId="{1694332C-5EA4-480A-8D87-AAAE084CE43D}" srcOrd="3" destOrd="0" presId="urn:microsoft.com/office/officeart/2016/7/layout/BasicLinearProcessNumbered"/>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88E3088-6F9C-4304-BCD1-80D3F7DEC93F}" type="doc">
      <dgm:prSet loTypeId="urn:microsoft.com/office/officeart/2018/2/layout/IconLabelList" loCatId="icon" qsTypeId="urn:microsoft.com/office/officeart/2005/8/quickstyle/simple1" qsCatId="simple" csTypeId="urn:microsoft.com/office/officeart/2018/5/colors/Iconchunking_neutralbg_colorful1" csCatId="colorful" phldr="1"/>
      <dgm:spPr/>
      <dgm:t>
        <a:bodyPr/>
        <a:lstStyle/>
        <a:p>
          <a:endParaRPr lang="en-US"/>
        </a:p>
      </dgm:t>
    </dgm:pt>
    <dgm:pt modelId="{BC6A9E07-A26F-4D26-B638-DF93D99A43F6}">
      <dgm:prSet/>
      <dgm:spPr/>
      <dgm:t>
        <a:bodyPr/>
        <a:lstStyle/>
        <a:p>
          <a:r>
            <a:rPr lang="nl-NL" b="1"/>
            <a:t>Empirisme</a:t>
          </a:r>
          <a:r>
            <a:rPr lang="nl-NL"/>
            <a:t>: beslissingen baseren op ervaring en waarneming (leren door doen)</a:t>
          </a:r>
          <a:endParaRPr lang="en-US"/>
        </a:p>
      </dgm:t>
    </dgm:pt>
    <dgm:pt modelId="{C47AFB91-719F-4287-876E-F9E3157BD254}" type="parTrans" cxnId="{217ED2E9-4529-4FF7-9B78-88A989B9DB10}">
      <dgm:prSet/>
      <dgm:spPr/>
      <dgm:t>
        <a:bodyPr/>
        <a:lstStyle/>
        <a:p>
          <a:endParaRPr lang="en-US"/>
        </a:p>
      </dgm:t>
    </dgm:pt>
    <dgm:pt modelId="{346116C4-DF77-49D2-8B3D-A95A0B213C0A}" type="sibTrans" cxnId="{217ED2E9-4529-4FF7-9B78-88A989B9DB10}">
      <dgm:prSet/>
      <dgm:spPr/>
      <dgm:t>
        <a:bodyPr/>
        <a:lstStyle/>
        <a:p>
          <a:endParaRPr lang="en-US"/>
        </a:p>
      </dgm:t>
    </dgm:pt>
    <dgm:pt modelId="{D707424E-AA1A-45F4-9C34-17434F610682}">
      <dgm:prSet/>
      <dgm:spPr/>
      <dgm:t>
        <a:bodyPr/>
        <a:lstStyle/>
        <a:p>
          <a:r>
            <a:rPr lang="nl-NL" b="1"/>
            <a:t>Lean denken</a:t>
          </a:r>
          <a:r>
            <a:rPr lang="nl-NL"/>
            <a:t>: minimaliseer verspilling, focus op wat essentieel is</a:t>
          </a:r>
          <a:endParaRPr lang="en-US"/>
        </a:p>
      </dgm:t>
    </dgm:pt>
    <dgm:pt modelId="{02C4F16D-B672-4A2E-8431-100312AC57F6}" type="parTrans" cxnId="{BB4B3A3F-6880-4E45-983F-10C77D985376}">
      <dgm:prSet/>
      <dgm:spPr/>
      <dgm:t>
        <a:bodyPr/>
        <a:lstStyle/>
        <a:p>
          <a:endParaRPr lang="en-US"/>
        </a:p>
      </dgm:t>
    </dgm:pt>
    <dgm:pt modelId="{24D50EFE-0EFB-4CFF-A7AE-CB0C21D3FDD2}" type="sibTrans" cxnId="{BB4B3A3F-6880-4E45-983F-10C77D985376}">
      <dgm:prSet/>
      <dgm:spPr/>
      <dgm:t>
        <a:bodyPr/>
        <a:lstStyle/>
        <a:p>
          <a:endParaRPr lang="en-US"/>
        </a:p>
      </dgm:t>
    </dgm:pt>
    <dgm:pt modelId="{0B0A6D8B-9ACB-4093-ABE0-CA53E65485E7}">
      <dgm:prSet/>
      <dgm:spPr/>
      <dgm:t>
        <a:bodyPr/>
        <a:lstStyle/>
        <a:p>
          <a:r>
            <a:rPr lang="nl-NL" b="1"/>
            <a:t>Iteratief &amp; incrementeel</a:t>
          </a:r>
          <a:r>
            <a:rPr lang="nl-NL"/>
            <a:t>: kort-cyclisch werken voor voorspelbaarheid en risicobeheersing</a:t>
          </a:r>
          <a:endParaRPr lang="en-US"/>
        </a:p>
      </dgm:t>
    </dgm:pt>
    <dgm:pt modelId="{2473B8BD-5867-4DD5-820E-02126E0C1FAB}" type="parTrans" cxnId="{3C1F163D-ABCC-466E-975A-481FDECE1497}">
      <dgm:prSet/>
      <dgm:spPr/>
      <dgm:t>
        <a:bodyPr/>
        <a:lstStyle/>
        <a:p>
          <a:endParaRPr lang="en-US"/>
        </a:p>
      </dgm:t>
    </dgm:pt>
    <dgm:pt modelId="{C9E1F3EB-8447-4504-AB30-369691FC94B1}" type="sibTrans" cxnId="{3C1F163D-ABCC-466E-975A-481FDECE1497}">
      <dgm:prSet/>
      <dgm:spPr/>
      <dgm:t>
        <a:bodyPr/>
        <a:lstStyle/>
        <a:p>
          <a:endParaRPr lang="en-US"/>
        </a:p>
      </dgm:t>
    </dgm:pt>
    <dgm:pt modelId="{71E189F7-8E76-4AE0-94EE-D37141D42ADB}" type="pres">
      <dgm:prSet presAssocID="{488E3088-6F9C-4304-BCD1-80D3F7DEC93F}" presName="root" presStyleCnt="0">
        <dgm:presLayoutVars>
          <dgm:dir/>
          <dgm:resizeHandles val="exact"/>
        </dgm:presLayoutVars>
      </dgm:prSet>
      <dgm:spPr/>
    </dgm:pt>
    <dgm:pt modelId="{F0B046A2-9D37-4867-B0D3-D8C28F9C4CA8}" type="pres">
      <dgm:prSet presAssocID="{BC6A9E07-A26F-4D26-B638-DF93D99A43F6}" presName="compNode" presStyleCnt="0"/>
      <dgm:spPr/>
    </dgm:pt>
    <dgm:pt modelId="{7041A8FD-1F4B-456F-9AF8-343BA6467149}" type="pres">
      <dgm:prSet presAssocID="{BC6A9E07-A26F-4D26-B638-DF93D99A43F6}"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ustomer Review"/>
        </a:ext>
      </dgm:extLst>
    </dgm:pt>
    <dgm:pt modelId="{A64C2970-34AC-41C1-82DC-021820579B0C}" type="pres">
      <dgm:prSet presAssocID="{BC6A9E07-A26F-4D26-B638-DF93D99A43F6}" presName="spaceRect" presStyleCnt="0"/>
      <dgm:spPr/>
    </dgm:pt>
    <dgm:pt modelId="{2AFDB33C-D0F0-4CC6-BF90-B20B3F463C60}" type="pres">
      <dgm:prSet presAssocID="{BC6A9E07-A26F-4D26-B638-DF93D99A43F6}" presName="textRect" presStyleLbl="revTx" presStyleIdx="0" presStyleCnt="3">
        <dgm:presLayoutVars>
          <dgm:chMax val="1"/>
          <dgm:chPref val="1"/>
        </dgm:presLayoutVars>
      </dgm:prSet>
      <dgm:spPr/>
    </dgm:pt>
    <dgm:pt modelId="{BB35ABAB-3ABA-4228-B49B-CEDCDC8EF068}" type="pres">
      <dgm:prSet presAssocID="{346116C4-DF77-49D2-8B3D-A95A0B213C0A}" presName="sibTrans" presStyleCnt="0"/>
      <dgm:spPr/>
    </dgm:pt>
    <dgm:pt modelId="{FBC4B84C-3E2E-4452-8298-C2E163295EF0}" type="pres">
      <dgm:prSet presAssocID="{D707424E-AA1A-45F4-9C34-17434F610682}" presName="compNode" presStyleCnt="0"/>
      <dgm:spPr/>
    </dgm:pt>
    <dgm:pt modelId="{F99CAC66-7F59-4072-823E-57C7D07B2692}" type="pres">
      <dgm:prSet presAssocID="{D707424E-AA1A-45F4-9C34-17434F610682}"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Light Bulb and Gear"/>
        </a:ext>
      </dgm:extLst>
    </dgm:pt>
    <dgm:pt modelId="{6E9BCD09-2FF5-4451-A755-9C18D034BC73}" type="pres">
      <dgm:prSet presAssocID="{D707424E-AA1A-45F4-9C34-17434F610682}" presName="spaceRect" presStyleCnt="0"/>
      <dgm:spPr/>
    </dgm:pt>
    <dgm:pt modelId="{8FD7DC21-2CF2-4440-9CD7-7FC30EAC2545}" type="pres">
      <dgm:prSet presAssocID="{D707424E-AA1A-45F4-9C34-17434F610682}" presName="textRect" presStyleLbl="revTx" presStyleIdx="1" presStyleCnt="3">
        <dgm:presLayoutVars>
          <dgm:chMax val="1"/>
          <dgm:chPref val="1"/>
        </dgm:presLayoutVars>
      </dgm:prSet>
      <dgm:spPr/>
    </dgm:pt>
    <dgm:pt modelId="{45ED7A1B-8774-4338-B7D6-B7C859306DC2}" type="pres">
      <dgm:prSet presAssocID="{24D50EFE-0EFB-4CFF-A7AE-CB0C21D3FDD2}" presName="sibTrans" presStyleCnt="0"/>
      <dgm:spPr/>
    </dgm:pt>
    <dgm:pt modelId="{33B03CEF-70C6-4B75-9019-259CF777B158}" type="pres">
      <dgm:prSet presAssocID="{0B0A6D8B-9ACB-4093-ABE0-CA53E65485E7}" presName="compNode" presStyleCnt="0"/>
      <dgm:spPr/>
    </dgm:pt>
    <dgm:pt modelId="{12CBA2D8-D6EC-4293-8B1E-B0E6BA8C92CE}" type="pres">
      <dgm:prSet presAssocID="{0B0A6D8B-9ACB-4093-ABE0-CA53E65485E7}"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Arrow Circle"/>
        </a:ext>
      </dgm:extLst>
    </dgm:pt>
    <dgm:pt modelId="{079E0CE1-CC93-4DA0-A522-C432800DC73C}" type="pres">
      <dgm:prSet presAssocID="{0B0A6D8B-9ACB-4093-ABE0-CA53E65485E7}" presName="spaceRect" presStyleCnt="0"/>
      <dgm:spPr/>
    </dgm:pt>
    <dgm:pt modelId="{454B1AD6-B5B6-451C-B957-70ABC021331D}" type="pres">
      <dgm:prSet presAssocID="{0B0A6D8B-9ACB-4093-ABE0-CA53E65485E7}" presName="textRect" presStyleLbl="revTx" presStyleIdx="2" presStyleCnt="3">
        <dgm:presLayoutVars>
          <dgm:chMax val="1"/>
          <dgm:chPref val="1"/>
        </dgm:presLayoutVars>
      </dgm:prSet>
      <dgm:spPr/>
    </dgm:pt>
  </dgm:ptLst>
  <dgm:cxnLst>
    <dgm:cxn modelId="{D606662E-B765-4801-A6FA-2CEE2289A052}" type="presOf" srcId="{D707424E-AA1A-45F4-9C34-17434F610682}" destId="{8FD7DC21-2CF2-4440-9CD7-7FC30EAC2545}" srcOrd="0" destOrd="0" presId="urn:microsoft.com/office/officeart/2018/2/layout/IconLabelList"/>
    <dgm:cxn modelId="{3C1F163D-ABCC-466E-975A-481FDECE1497}" srcId="{488E3088-6F9C-4304-BCD1-80D3F7DEC93F}" destId="{0B0A6D8B-9ACB-4093-ABE0-CA53E65485E7}" srcOrd="2" destOrd="0" parTransId="{2473B8BD-5867-4DD5-820E-02126E0C1FAB}" sibTransId="{C9E1F3EB-8447-4504-AB30-369691FC94B1}"/>
    <dgm:cxn modelId="{BB4B3A3F-6880-4E45-983F-10C77D985376}" srcId="{488E3088-6F9C-4304-BCD1-80D3F7DEC93F}" destId="{D707424E-AA1A-45F4-9C34-17434F610682}" srcOrd="1" destOrd="0" parTransId="{02C4F16D-B672-4A2E-8431-100312AC57F6}" sibTransId="{24D50EFE-0EFB-4CFF-A7AE-CB0C21D3FDD2}"/>
    <dgm:cxn modelId="{ACAC8341-61A3-4709-AD6E-97F6D163B489}" type="presOf" srcId="{BC6A9E07-A26F-4D26-B638-DF93D99A43F6}" destId="{2AFDB33C-D0F0-4CC6-BF90-B20B3F463C60}" srcOrd="0" destOrd="0" presId="urn:microsoft.com/office/officeart/2018/2/layout/IconLabelList"/>
    <dgm:cxn modelId="{A0AAE852-0E67-4D86-AD17-82FC34EB8DD4}" type="presOf" srcId="{0B0A6D8B-9ACB-4093-ABE0-CA53E65485E7}" destId="{454B1AD6-B5B6-451C-B957-70ABC021331D}" srcOrd="0" destOrd="0" presId="urn:microsoft.com/office/officeart/2018/2/layout/IconLabelList"/>
    <dgm:cxn modelId="{4C1A1079-691D-49F4-856E-239CAE3BF76F}" type="presOf" srcId="{488E3088-6F9C-4304-BCD1-80D3F7DEC93F}" destId="{71E189F7-8E76-4AE0-94EE-D37141D42ADB}" srcOrd="0" destOrd="0" presId="urn:microsoft.com/office/officeart/2018/2/layout/IconLabelList"/>
    <dgm:cxn modelId="{217ED2E9-4529-4FF7-9B78-88A989B9DB10}" srcId="{488E3088-6F9C-4304-BCD1-80D3F7DEC93F}" destId="{BC6A9E07-A26F-4D26-B638-DF93D99A43F6}" srcOrd="0" destOrd="0" parTransId="{C47AFB91-719F-4287-876E-F9E3157BD254}" sibTransId="{346116C4-DF77-49D2-8B3D-A95A0B213C0A}"/>
    <dgm:cxn modelId="{866DBF7C-A53F-4AAB-B813-F17364496CDD}" type="presParOf" srcId="{71E189F7-8E76-4AE0-94EE-D37141D42ADB}" destId="{F0B046A2-9D37-4867-B0D3-D8C28F9C4CA8}" srcOrd="0" destOrd="0" presId="urn:microsoft.com/office/officeart/2018/2/layout/IconLabelList"/>
    <dgm:cxn modelId="{6C47CC2C-E0D1-4E99-A279-5ED7F7D671C9}" type="presParOf" srcId="{F0B046A2-9D37-4867-B0D3-D8C28F9C4CA8}" destId="{7041A8FD-1F4B-456F-9AF8-343BA6467149}" srcOrd="0" destOrd="0" presId="urn:microsoft.com/office/officeart/2018/2/layout/IconLabelList"/>
    <dgm:cxn modelId="{12FFB800-DF69-4F0D-91E8-84B90AA26A59}" type="presParOf" srcId="{F0B046A2-9D37-4867-B0D3-D8C28F9C4CA8}" destId="{A64C2970-34AC-41C1-82DC-021820579B0C}" srcOrd="1" destOrd="0" presId="urn:microsoft.com/office/officeart/2018/2/layout/IconLabelList"/>
    <dgm:cxn modelId="{AD77FEDA-0FF4-442E-A88C-9D0F30812430}" type="presParOf" srcId="{F0B046A2-9D37-4867-B0D3-D8C28F9C4CA8}" destId="{2AFDB33C-D0F0-4CC6-BF90-B20B3F463C60}" srcOrd="2" destOrd="0" presId="urn:microsoft.com/office/officeart/2018/2/layout/IconLabelList"/>
    <dgm:cxn modelId="{0EEC9E2B-18B3-4D29-9684-51781D957C43}" type="presParOf" srcId="{71E189F7-8E76-4AE0-94EE-D37141D42ADB}" destId="{BB35ABAB-3ABA-4228-B49B-CEDCDC8EF068}" srcOrd="1" destOrd="0" presId="urn:microsoft.com/office/officeart/2018/2/layout/IconLabelList"/>
    <dgm:cxn modelId="{28B36C4D-1B16-4944-BBEF-D35D700E95F8}" type="presParOf" srcId="{71E189F7-8E76-4AE0-94EE-D37141D42ADB}" destId="{FBC4B84C-3E2E-4452-8298-C2E163295EF0}" srcOrd="2" destOrd="0" presId="urn:microsoft.com/office/officeart/2018/2/layout/IconLabelList"/>
    <dgm:cxn modelId="{B58E44AB-C841-4B0F-9B32-5F2CEE9613BC}" type="presParOf" srcId="{FBC4B84C-3E2E-4452-8298-C2E163295EF0}" destId="{F99CAC66-7F59-4072-823E-57C7D07B2692}" srcOrd="0" destOrd="0" presId="urn:microsoft.com/office/officeart/2018/2/layout/IconLabelList"/>
    <dgm:cxn modelId="{A7746967-5092-4443-BA73-8106DD66E156}" type="presParOf" srcId="{FBC4B84C-3E2E-4452-8298-C2E163295EF0}" destId="{6E9BCD09-2FF5-4451-A755-9C18D034BC73}" srcOrd="1" destOrd="0" presId="urn:microsoft.com/office/officeart/2018/2/layout/IconLabelList"/>
    <dgm:cxn modelId="{CFD64860-DF17-4C8C-93D4-EE6FA6F09570}" type="presParOf" srcId="{FBC4B84C-3E2E-4452-8298-C2E163295EF0}" destId="{8FD7DC21-2CF2-4440-9CD7-7FC30EAC2545}" srcOrd="2" destOrd="0" presId="urn:microsoft.com/office/officeart/2018/2/layout/IconLabelList"/>
    <dgm:cxn modelId="{130AED58-D072-41B8-89AA-B833EE180C8F}" type="presParOf" srcId="{71E189F7-8E76-4AE0-94EE-D37141D42ADB}" destId="{45ED7A1B-8774-4338-B7D6-B7C859306DC2}" srcOrd="3" destOrd="0" presId="urn:microsoft.com/office/officeart/2018/2/layout/IconLabelList"/>
    <dgm:cxn modelId="{56E125DC-4247-4BB8-81BB-61CF6940D7B3}" type="presParOf" srcId="{71E189F7-8E76-4AE0-94EE-D37141D42ADB}" destId="{33B03CEF-70C6-4B75-9019-259CF777B158}" srcOrd="4" destOrd="0" presId="urn:microsoft.com/office/officeart/2018/2/layout/IconLabelList"/>
    <dgm:cxn modelId="{2734D567-FF23-4173-9896-DBCEFC40D349}" type="presParOf" srcId="{33B03CEF-70C6-4B75-9019-259CF777B158}" destId="{12CBA2D8-D6EC-4293-8B1E-B0E6BA8C92CE}" srcOrd="0" destOrd="0" presId="urn:microsoft.com/office/officeart/2018/2/layout/IconLabelList"/>
    <dgm:cxn modelId="{A7421641-A0D2-4097-89C9-B7788DD92659}" type="presParOf" srcId="{33B03CEF-70C6-4B75-9019-259CF777B158}" destId="{079E0CE1-CC93-4DA0-A522-C432800DC73C}" srcOrd="1" destOrd="0" presId="urn:microsoft.com/office/officeart/2018/2/layout/IconLabelList"/>
    <dgm:cxn modelId="{06343D78-85C5-4FF0-A612-0FFD649B0889}" type="presParOf" srcId="{33B03CEF-70C6-4B75-9019-259CF777B158}" destId="{454B1AD6-B5B6-451C-B957-70ABC021331D}" srcOrd="2" destOrd="0" presId="urn:microsoft.com/office/officeart/2018/2/layout/Icon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9A0C86F-4B59-4775-B953-1160F8BB0B3B}" type="doc">
      <dgm:prSet loTypeId="urn:microsoft.com/office/officeart/2005/8/layout/vList2" loCatId="list" qsTypeId="urn:microsoft.com/office/officeart/2005/8/quickstyle/simple1" qsCatId="simple" csTypeId="urn:microsoft.com/office/officeart/2005/8/colors/colorful1" csCatId="colorful"/>
      <dgm:spPr/>
      <dgm:t>
        <a:bodyPr/>
        <a:lstStyle/>
        <a:p>
          <a:endParaRPr lang="en-US"/>
        </a:p>
      </dgm:t>
    </dgm:pt>
    <dgm:pt modelId="{C18357EF-8091-4335-97D6-95549E8A911F}">
      <dgm:prSet/>
      <dgm:spPr/>
      <dgm:t>
        <a:bodyPr/>
        <a:lstStyle/>
        <a:p>
          <a:r>
            <a:rPr lang="nl-NL"/>
            <a:t>Alle belangrijke aspecten van proces en werk zijn zichtbaar voor iedereen die betrokken is</a:t>
          </a:r>
          <a:endParaRPr lang="en-US"/>
        </a:p>
      </dgm:t>
    </dgm:pt>
    <dgm:pt modelId="{2D3670C1-DF72-4FAF-A184-8BC1F98A13FD}" type="parTrans" cxnId="{961D72A6-E580-4213-9B11-043F232D8A9C}">
      <dgm:prSet/>
      <dgm:spPr/>
      <dgm:t>
        <a:bodyPr/>
        <a:lstStyle/>
        <a:p>
          <a:endParaRPr lang="en-US"/>
        </a:p>
      </dgm:t>
    </dgm:pt>
    <dgm:pt modelId="{D3BB85DE-86AC-4774-AB8C-9D14396C4A63}" type="sibTrans" cxnId="{961D72A6-E580-4213-9B11-043F232D8A9C}">
      <dgm:prSet/>
      <dgm:spPr/>
      <dgm:t>
        <a:bodyPr/>
        <a:lstStyle/>
        <a:p>
          <a:endParaRPr lang="en-US"/>
        </a:p>
      </dgm:t>
    </dgm:pt>
    <dgm:pt modelId="{7190312C-DCA4-44F5-9A86-1FC3D923FA44}">
      <dgm:prSet/>
      <dgm:spPr/>
      <dgm:t>
        <a:bodyPr/>
        <a:lstStyle/>
        <a:p>
          <a:r>
            <a:rPr lang="nl-NL"/>
            <a:t>Gebruik gezamenlijke definities (bv. van ‘Done’) voor een gedeeld begrip van kwaliteit</a:t>
          </a:r>
          <a:endParaRPr lang="en-US"/>
        </a:p>
      </dgm:t>
    </dgm:pt>
    <dgm:pt modelId="{3A7E2CE9-DBBF-4770-902A-232B903AA77B}" type="parTrans" cxnId="{89A24EC2-F996-4C57-B1BF-75E7824553E9}">
      <dgm:prSet/>
      <dgm:spPr/>
      <dgm:t>
        <a:bodyPr/>
        <a:lstStyle/>
        <a:p>
          <a:endParaRPr lang="en-US"/>
        </a:p>
      </dgm:t>
    </dgm:pt>
    <dgm:pt modelId="{2B2836D6-DEC1-4334-98F7-C48F7460DC01}" type="sibTrans" cxnId="{89A24EC2-F996-4C57-B1BF-75E7824553E9}">
      <dgm:prSet/>
      <dgm:spPr/>
      <dgm:t>
        <a:bodyPr/>
        <a:lstStyle/>
        <a:p>
          <a:endParaRPr lang="en-US"/>
        </a:p>
      </dgm:t>
    </dgm:pt>
    <dgm:pt modelId="{4BB00353-3518-4E91-8565-A5FD05CEE780}">
      <dgm:prSet/>
      <dgm:spPr/>
      <dgm:t>
        <a:bodyPr/>
        <a:lstStyle/>
        <a:p>
          <a:r>
            <a:rPr lang="nl-NL"/>
            <a:t>Transparantie is voorwaarde voor inspectie: zonder openheid is controle misleidend of onmogelijk</a:t>
          </a:r>
          <a:endParaRPr lang="en-US"/>
        </a:p>
      </dgm:t>
    </dgm:pt>
    <dgm:pt modelId="{7E375726-0595-4AD7-A35E-FBCCB0807344}" type="parTrans" cxnId="{EC892D23-5E21-4114-8604-7B47C6BE12DE}">
      <dgm:prSet/>
      <dgm:spPr/>
      <dgm:t>
        <a:bodyPr/>
        <a:lstStyle/>
        <a:p>
          <a:endParaRPr lang="en-US"/>
        </a:p>
      </dgm:t>
    </dgm:pt>
    <dgm:pt modelId="{750EB396-2EEF-45E4-A837-247EA45FA6DE}" type="sibTrans" cxnId="{EC892D23-5E21-4114-8604-7B47C6BE12DE}">
      <dgm:prSet/>
      <dgm:spPr/>
      <dgm:t>
        <a:bodyPr/>
        <a:lstStyle/>
        <a:p>
          <a:endParaRPr lang="en-US"/>
        </a:p>
      </dgm:t>
    </dgm:pt>
    <dgm:pt modelId="{22B042A0-81AD-4E69-847A-BDF3AD7C6D2F}" type="pres">
      <dgm:prSet presAssocID="{79A0C86F-4B59-4775-B953-1160F8BB0B3B}" presName="linear" presStyleCnt="0">
        <dgm:presLayoutVars>
          <dgm:animLvl val="lvl"/>
          <dgm:resizeHandles val="exact"/>
        </dgm:presLayoutVars>
      </dgm:prSet>
      <dgm:spPr/>
    </dgm:pt>
    <dgm:pt modelId="{86F8E419-9CD1-406B-9517-B8200D11B2EC}" type="pres">
      <dgm:prSet presAssocID="{C18357EF-8091-4335-97D6-95549E8A911F}" presName="parentText" presStyleLbl="node1" presStyleIdx="0" presStyleCnt="3">
        <dgm:presLayoutVars>
          <dgm:chMax val="0"/>
          <dgm:bulletEnabled val="1"/>
        </dgm:presLayoutVars>
      </dgm:prSet>
      <dgm:spPr/>
    </dgm:pt>
    <dgm:pt modelId="{DD08A237-337B-4697-9FF4-68BA405DA7A6}" type="pres">
      <dgm:prSet presAssocID="{D3BB85DE-86AC-4774-AB8C-9D14396C4A63}" presName="spacer" presStyleCnt="0"/>
      <dgm:spPr/>
    </dgm:pt>
    <dgm:pt modelId="{79AE6E73-C2EA-4C7B-BC8E-9415EEAB878D}" type="pres">
      <dgm:prSet presAssocID="{7190312C-DCA4-44F5-9A86-1FC3D923FA44}" presName="parentText" presStyleLbl="node1" presStyleIdx="1" presStyleCnt="3">
        <dgm:presLayoutVars>
          <dgm:chMax val="0"/>
          <dgm:bulletEnabled val="1"/>
        </dgm:presLayoutVars>
      </dgm:prSet>
      <dgm:spPr/>
    </dgm:pt>
    <dgm:pt modelId="{539DDB0B-FE5E-480C-9BDA-96E8AD64C3BC}" type="pres">
      <dgm:prSet presAssocID="{2B2836D6-DEC1-4334-98F7-C48F7460DC01}" presName="spacer" presStyleCnt="0"/>
      <dgm:spPr/>
    </dgm:pt>
    <dgm:pt modelId="{46D9EE3C-36C8-4C0C-B472-BD3A2D2619CA}" type="pres">
      <dgm:prSet presAssocID="{4BB00353-3518-4E91-8565-A5FD05CEE780}" presName="parentText" presStyleLbl="node1" presStyleIdx="2" presStyleCnt="3">
        <dgm:presLayoutVars>
          <dgm:chMax val="0"/>
          <dgm:bulletEnabled val="1"/>
        </dgm:presLayoutVars>
      </dgm:prSet>
      <dgm:spPr/>
    </dgm:pt>
  </dgm:ptLst>
  <dgm:cxnLst>
    <dgm:cxn modelId="{EC892D23-5E21-4114-8604-7B47C6BE12DE}" srcId="{79A0C86F-4B59-4775-B953-1160F8BB0B3B}" destId="{4BB00353-3518-4E91-8565-A5FD05CEE780}" srcOrd="2" destOrd="0" parTransId="{7E375726-0595-4AD7-A35E-FBCCB0807344}" sibTransId="{750EB396-2EEF-45E4-A837-247EA45FA6DE}"/>
    <dgm:cxn modelId="{3FE34733-0D7A-40CF-9DC4-065B74D5FDE1}" type="presOf" srcId="{C18357EF-8091-4335-97D6-95549E8A911F}" destId="{86F8E419-9CD1-406B-9517-B8200D11B2EC}" srcOrd="0" destOrd="0" presId="urn:microsoft.com/office/officeart/2005/8/layout/vList2"/>
    <dgm:cxn modelId="{1B9DB96B-1E4E-4D59-A9D3-20263698C1F0}" type="presOf" srcId="{4BB00353-3518-4E91-8565-A5FD05CEE780}" destId="{46D9EE3C-36C8-4C0C-B472-BD3A2D2619CA}" srcOrd="0" destOrd="0" presId="urn:microsoft.com/office/officeart/2005/8/layout/vList2"/>
    <dgm:cxn modelId="{961D72A6-E580-4213-9B11-043F232D8A9C}" srcId="{79A0C86F-4B59-4775-B953-1160F8BB0B3B}" destId="{C18357EF-8091-4335-97D6-95549E8A911F}" srcOrd="0" destOrd="0" parTransId="{2D3670C1-DF72-4FAF-A184-8BC1F98A13FD}" sibTransId="{D3BB85DE-86AC-4774-AB8C-9D14396C4A63}"/>
    <dgm:cxn modelId="{89A24EC2-F996-4C57-B1BF-75E7824553E9}" srcId="{79A0C86F-4B59-4775-B953-1160F8BB0B3B}" destId="{7190312C-DCA4-44F5-9A86-1FC3D923FA44}" srcOrd="1" destOrd="0" parTransId="{3A7E2CE9-DBBF-4770-902A-232B903AA77B}" sibTransId="{2B2836D6-DEC1-4334-98F7-C48F7460DC01}"/>
    <dgm:cxn modelId="{AFF397E9-3C85-4A70-9B58-94203A974D7D}" type="presOf" srcId="{79A0C86F-4B59-4775-B953-1160F8BB0B3B}" destId="{22B042A0-81AD-4E69-847A-BDF3AD7C6D2F}" srcOrd="0" destOrd="0" presId="urn:microsoft.com/office/officeart/2005/8/layout/vList2"/>
    <dgm:cxn modelId="{B40889ED-C1BC-4DBE-8E5B-B7722A9C6899}" type="presOf" srcId="{7190312C-DCA4-44F5-9A86-1FC3D923FA44}" destId="{79AE6E73-C2EA-4C7B-BC8E-9415EEAB878D}" srcOrd="0" destOrd="0" presId="urn:microsoft.com/office/officeart/2005/8/layout/vList2"/>
    <dgm:cxn modelId="{9AFCA9FE-60CC-45FE-A273-C531F466D119}" type="presParOf" srcId="{22B042A0-81AD-4E69-847A-BDF3AD7C6D2F}" destId="{86F8E419-9CD1-406B-9517-B8200D11B2EC}" srcOrd="0" destOrd="0" presId="urn:microsoft.com/office/officeart/2005/8/layout/vList2"/>
    <dgm:cxn modelId="{19126683-20F4-4D9F-977F-6FA8F3247B10}" type="presParOf" srcId="{22B042A0-81AD-4E69-847A-BDF3AD7C6D2F}" destId="{DD08A237-337B-4697-9FF4-68BA405DA7A6}" srcOrd="1" destOrd="0" presId="urn:microsoft.com/office/officeart/2005/8/layout/vList2"/>
    <dgm:cxn modelId="{07B71C03-3840-41EA-A09A-A820FCE2774E}" type="presParOf" srcId="{22B042A0-81AD-4E69-847A-BDF3AD7C6D2F}" destId="{79AE6E73-C2EA-4C7B-BC8E-9415EEAB878D}" srcOrd="2" destOrd="0" presId="urn:microsoft.com/office/officeart/2005/8/layout/vList2"/>
    <dgm:cxn modelId="{ED8A26A9-1D43-4D37-ADEC-9F7FCB38D92C}" type="presParOf" srcId="{22B042A0-81AD-4E69-847A-BDF3AD7C6D2F}" destId="{539DDB0B-FE5E-480C-9BDA-96E8AD64C3BC}" srcOrd="3" destOrd="0" presId="urn:microsoft.com/office/officeart/2005/8/layout/vList2"/>
    <dgm:cxn modelId="{74A560D6-8E57-4BB9-AAC2-4F8ADA140270}" type="presParOf" srcId="{22B042A0-81AD-4E69-847A-BDF3AD7C6D2F}" destId="{46D9EE3C-36C8-4C0C-B472-BD3A2D2619CA}"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6252628-B67A-40A5-9378-ABB5C6ADEA9A}" type="doc">
      <dgm:prSet loTypeId="urn:microsoft.com/office/officeart/2018/2/layout/IconLabelList" loCatId="icon" qsTypeId="urn:microsoft.com/office/officeart/2005/8/quickstyle/simple1" qsCatId="simple" csTypeId="urn:microsoft.com/office/officeart/2018/5/colors/Iconchunking_neutralbg_colorful1" csCatId="colorful" phldr="1"/>
      <dgm:spPr/>
      <dgm:t>
        <a:bodyPr/>
        <a:lstStyle/>
        <a:p>
          <a:endParaRPr lang="en-US"/>
        </a:p>
      </dgm:t>
    </dgm:pt>
    <dgm:pt modelId="{85923BEC-1B80-4CCC-B05F-01B784F82E5B}">
      <dgm:prSet/>
      <dgm:spPr/>
      <dgm:t>
        <a:bodyPr/>
        <a:lstStyle/>
        <a:p>
          <a:r>
            <a:rPr lang="nl-NL" dirty="0"/>
            <a:t>Scrum Team inspecteert regelmatig voortgang en artefacten om afwijkingen of problemen vroeg te ontdekken</a:t>
          </a:r>
          <a:endParaRPr lang="en-US" dirty="0"/>
        </a:p>
      </dgm:t>
    </dgm:pt>
    <dgm:pt modelId="{3AEB5872-ADF9-4096-9B4C-B312AD6EA8B2}" type="parTrans" cxnId="{BF21BD55-1C43-4C8B-B832-C36143238E4F}">
      <dgm:prSet/>
      <dgm:spPr/>
      <dgm:t>
        <a:bodyPr/>
        <a:lstStyle/>
        <a:p>
          <a:endParaRPr lang="en-US"/>
        </a:p>
      </dgm:t>
    </dgm:pt>
    <dgm:pt modelId="{997320DD-07D0-4DCF-AAC6-BFF212C8612A}" type="sibTrans" cxnId="{BF21BD55-1C43-4C8B-B832-C36143238E4F}">
      <dgm:prSet/>
      <dgm:spPr/>
      <dgm:t>
        <a:bodyPr/>
        <a:lstStyle/>
        <a:p>
          <a:endParaRPr lang="en-US"/>
        </a:p>
      </dgm:t>
    </dgm:pt>
    <dgm:pt modelId="{DBB72D9E-FB41-423E-A6D8-A6FC8D4E501F}">
      <dgm:prSet/>
      <dgm:spPr/>
      <dgm:t>
        <a:bodyPr/>
        <a:lstStyle/>
        <a:p>
          <a:r>
            <a:rPr lang="nl-NL" dirty="0"/>
            <a:t>Vaste momenten: de Scrum events zijn ontworpen als formele inspectie-momenten (Daily Scrum, Sprint Review, etc.)</a:t>
          </a:r>
          <a:endParaRPr lang="en-US" dirty="0"/>
        </a:p>
      </dgm:t>
    </dgm:pt>
    <dgm:pt modelId="{BBE521C2-B7CC-4F34-B9E6-E0C5DBE06988}" type="parTrans" cxnId="{CC3992E0-89AA-41C1-BD37-A6160C77CE1D}">
      <dgm:prSet/>
      <dgm:spPr/>
      <dgm:t>
        <a:bodyPr/>
        <a:lstStyle/>
        <a:p>
          <a:endParaRPr lang="en-US"/>
        </a:p>
      </dgm:t>
    </dgm:pt>
    <dgm:pt modelId="{21FBF3F9-ED3F-4760-85C1-2C5470280ADE}" type="sibTrans" cxnId="{CC3992E0-89AA-41C1-BD37-A6160C77CE1D}">
      <dgm:prSet/>
      <dgm:spPr/>
      <dgm:t>
        <a:bodyPr/>
        <a:lstStyle/>
        <a:p>
          <a:endParaRPr lang="en-US"/>
        </a:p>
      </dgm:t>
    </dgm:pt>
    <dgm:pt modelId="{47C0D157-5CFE-4A58-8AD8-4C3652EEC1A1}">
      <dgm:prSet/>
      <dgm:spPr/>
      <dgm:t>
        <a:bodyPr/>
        <a:lstStyle/>
        <a:p>
          <a:r>
            <a:rPr lang="nl-NL"/>
            <a:t>Inspectie zonder adaptatie heeft geen nut: bevindingen moeten leiden tot verbeteracties</a:t>
          </a:r>
          <a:endParaRPr lang="en-US"/>
        </a:p>
      </dgm:t>
    </dgm:pt>
    <dgm:pt modelId="{7735C3A2-25DD-4966-8BF7-5E4EA3EFF70A}" type="parTrans" cxnId="{4A36611D-3594-4FE2-AFD6-18BF4B03E13D}">
      <dgm:prSet/>
      <dgm:spPr/>
      <dgm:t>
        <a:bodyPr/>
        <a:lstStyle/>
        <a:p>
          <a:endParaRPr lang="en-US"/>
        </a:p>
      </dgm:t>
    </dgm:pt>
    <dgm:pt modelId="{9C2A0F8E-7450-4159-AB42-44BED2DE37DF}" type="sibTrans" cxnId="{4A36611D-3594-4FE2-AFD6-18BF4B03E13D}">
      <dgm:prSet/>
      <dgm:spPr/>
      <dgm:t>
        <a:bodyPr/>
        <a:lstStyle/>
        <a:p>
          <a:endParaRPr lang="en-US"/>
        </a:p>
      </dgm:t>
    </dgm:pt>
    <dgm:pt modelId="{F0F80E8A-45E7-4C71-9E82-9E6B4E6D9A59}" type="pres">
      <dgm:prSet presAssocID="{46252628-B67A-40A5-9378-ABB5C6ADEA9A}" presName="root" presStyleCnt="0">
        <dgm:presLayoutVars>
          <dgm:dir/>
          <dgm:resizeHandles val="exact"/>
        </dgm:presLayoutVars>
      </dgm:prSet>
      <dgm:spPr/>
    </dgm:pt>
    <dgm:pt modelId="{B5E22554-BFC6-4FB3-B129-95532D6B57CB}" type="pres">
      <dgm:prSet presAssocID="{85923BEC-1B80-4CCC-B05F-01B784F82E5B}" presName="compNode" presStyleCnt="0"/>
      <dgm:spPr/>
    </dgm:pt>
    <dgm:pt modelId="{89FF721E-1876-4AC9-9D86-43EC8122686A}" type="pres">
      <dgm:prSet presAssocID="{85923BEC-1B80-4CCC-B05F-01B784F82E5B}"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Magnifying glass"/>
        </a:ext>
      </dgm:extLst>
    </dgm:pt>
    <dgm:pt modelId="{91196A30-6440-459D-91BA-8BE01A872C4E}" type="pres">
      <dgm:prSet presAssocID="{85923BEC-1B80-4CCC-B05F-01B784F82E5B}" presName="spaceRect" presStyleCnt="0"/>
      <dgm:spPr/>
    </dgm:pt>
    <dgm:pt modelId="{CA7323DB-253F-413D-A3C4-BCF689259DB4}" type="pres">
      <dgm:prSet presAssocID="{85923BEC-1B80-4CCC-B05F-01B784F82E5B}" presName="textRect" presStyleLbl="revTx" presStyleIdx="0" presStyleCnt="3">
        <dgm:presLayoutVars>
          <dgm:chMax val="1"/>
          <dgm:chPref val="1"/>
        </dgm:presLayoutVars>
      </dgm:prSet>
      <dgm:spPr/>
    </dgm:pt>
    <dgm:pt modelId="{C2C00184-E319-4B24-8E32-23A1C66F4470}" type="pres">
      <dgm:prSet presAssocID="{997320DD-07D0-4DCF-AAC6-BFF212C8612A}" presName="sibTrans" presStyleCnt="0"/>
      <dgm:spPr/>
    </dgm:pt>
    <dgm:pt modelId="{D4D3253E-7C33-4677-A4FE-1E03C9D80360}" type="pres">
      <dgm:prSet presAssocID="{DBB72D9E-FB41-423E-A6D8-A6FC8D4E501F}" presName="compNode" presStyleCnt="0"/>
      <dgm:spPr/>
    </dgm:pt>
    <dgm:pt modelId="{8702AB23-8D3F-41B6-8A3B-CF10A51D8AA4}" type="pres">
      <dgm:prSet presAssocID="{DBB72D9E-FB41-423E-A6D8-A6FC8D4E501F}"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Gebruikers"/>
        </a:ext>
      </dgm:extLst>
    </dgm:pt>
    <dgm:pt modelId="{FB4C6878-4157-4993-A905-B26ABE6CF68B}" type="pres">
      <dgm:prSet presAssocID="{DBB72D9E-FB41-423E-A6D8-A6FC8D4E501F}" presName="spaceRect" presStyleCnt="0"/>
      <dgm:spPr/>
    </dgm:pt>
    <dgm:pt modelId="{E87E7A85-DCD6-456F-8E35-09B964AF9A3A}" type="pres">
      <dgm:prSet presAssocID="{DBB72D9E-FB41-423E-A6D8-A6FC8D4E501F}" presName="textRect" presStyleLbl="revTx" presStyleIdx="1" presStyleCnt="3">
        <dgm:presLayoutVars>
          <dgm:chMax val="1"/>
          <dgm:chPref val="1"/>
        </dgm:presLayoutVars>
      </dgm:prSet>
      <dgm:spPr/>
    </dgm:pt>
    <dgm:pt modelId="{E0ADE8A7-9901-454B-8251-5D434E3DEF7D}" type="pres">
      <dgm:prSet presAssocID="{21FBF3F9-ED3F-4760-85C1-2C5470280ADE}" presName="sibTrans" presStyleCnt="0"/>
      <dgm:spPr/>
    </dgm:pt>
    <dgm:pt modelId="{24BAD645-E755-4D8E-A449-F56A59832C03}" type="pres">
      <dgm:prSet presAssocID="{47C0D157-5CFE-4A58-8AD8-4C3652EEC1A1}" presName="compNode" presStyleCnt="0"/>
      <dgm:spPr/>
    </dgm:pt>
    <dgm:pt modelId="{621D02D4-911B-428D-9A39-A5404218483A}" type="pres">
      <dgm:prSet presAssocID="{47C0D157-5CFE-4A58-8AD8-4C3652EEC1A1}"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Microscoop"/>
        </a:ext>
      </dgm:extLst>
    </dgm:pt>
    <dgm:pt modelId="{08833C8A-3BC4-4E33-96B9-4DE581E2390A}" type="pres">
      <dgm:prSet presAssocID="{47C0D157-5CFE-4A58-8AD8-4C3652EEC1A1}" presName="spaceRect" presStyleCnt="0"/>
      <dgm:spPr/>
    </dgm:pt>
    <dgm:pt modelId="{E9D3B347-6353-4E45-A50F-3124D6C464EF}" type="pres">
      <dgm:prSet presAssocID="{47C0D157-5CFE-4A58-8AD8-4C3652EEC1A1}" presName="textRect" presStyleLbl="revTx" presStyleIdx="2" presStyleCnt="3">
        <dgm:presLayoutVars>
          <dgm:chMax val="1"/>
          <dgm:chPref val="1"/>
        </dgm:presLayoutVars>
      </dgm:prSet>
      <dgm:spPr/>
    </dgm:pt>
  </dgm:ptLst>
  <dgm:cxnLst>
    <dgm:cxn modelId="{4A36611D-3594-4FE2-AFD6-18BF4B03E13D}" srcId="{46252628-B67A-40A5-9378-ABB5C6ADEA9A}" destId="{47C0D157-5CFE-4A58-8AD8-4C3652EEC1A1}" srcOrd="2" destOrd="0" parTransId="{7735C3A2-25DD-4966-8BF7-5E4EA3EFF70A}" sibTransId="{9C2A0F8E-7450-4159-AB42-44BED2DE37DF}"/>
    <dgm:cxn modelId="{6EBABF27-EB48-43B9-9D00-D36D749AE5B3}" type="presOf" srcId="{85923BEC-1B80-4CCC-B05F-01B784F82E5B}" destId="{CA7323DB-253F-413D-A3C4-BCF689259DB4}" srcOrd="0" destOrd="0" presId="urn:microsoft.com/office/officeart/2018/2/layout/IconLabelList"/>
    <dgm:cxn modelId="{4123C74C-4B0F-4202-9074-F065CF266816}" type="presOf" srcId="{46252628-B67A-40A5-9378-ABB5C6ADEA9A}" destId="{F0F80E8A-45E7-4C71-9E82-9E6B4E6D9A59}" srcOrd="0" destOrd="0" presId="urn:microsoft.com/office/officeart/2018/2/layout/IconLabelList"/>
    <dgm:cxn modelId="{BF21BD55-1C43-4C8B-B832-C36143238E4F}" srcId="{46252628-B67A-40A5-9378-ABB5C6ADEA9A}" destId="{85923BEC-1B80-4CCC-B05F-01B784F82E5B}" srcOrd="0" destOrd="0" parTransId="{3AEB5872-ADF9-4096-9B4C-B312AD6EA8B2}" sibTransId="{997320DD-07D0-4DCF-AAC6-BFF212C8612A}"/>
    <dgm:cxn modelId="{B61C049E-2CC2-466E-ACCB-9AAE7019A81C}" type="presOf" srcId="{DBB72D9E-FB41-423E-A6D8-A6FC8D4E501F}" destId="{E87E7A85-DCD6-456F-8E35-09B964AF9A3A}" srcOrd="0" destOrd="0" presId="urn:microsoft.com/office/officeart/2018/2/layout/IconLabelList"/>
    <dgm:cxn modelId="{155B7CC4-D70B-40D4-A79B-B385B2238E0E}" type="presOf" srcId="{47C0D157-5CFE-4A58-8AD8-4C3652EEC1A1}" destId="{E9D3B347-6353-4E45-A50F-3124D6C464EF}" srcOrd="0" destOrd="0" presId="urn:microsoft.com/office/officeart/2018/2/layout/IconLabelList"/>
    <dgm:cxn modelId="{CC3992E0-89AA-41C1-BD37-A6160C77CE1D}" srcId="{46252628-B67A-40A5-9378-ABB5C6ADEA9A}" destId="{DBB72D9E-FB41-423E-A6D8-A6FC8D4E501F}" srcOrd="1" destOrd="0" parTransId="{BBE521C2-B7CC-4F34-B9E6-E0C5DBE06988}" sibTransId="{21FBF3F9-ED3F-4760-85C1-2C5470280ADE}"/>
    <dgm:cxn modelId="{D37E6D98-48D7-47DC-93DE-2E396AEBAAC6}" type="presParOf" srcId="{F0F80E8A-45E7-4C71-9E82-9E6B4E6D9A59}" destId="{B5E22554-BFC6-4FB3-B129-95532D6B57CB}" srcOrd="0" destOrd="0" presId="urn:microsoft.com/office/officeart/2018/2/layout/IconLabelList"/>
    <dgm:cxn modelId="{45BF5627-B105-43EF-9A60-7B28E14EBE0D}" type="presParOf" srcId="{B5E22554-BFC6-4FB3-B129-95532D6B57CB}" destId="{89FF721E-1876-4AC9-9D86-43EC8122686A}" srcOrd="0" destOrd="0" presId="urn:microsoft.com/office/officeart/2018/2/layout/IconLabelList"/>
    <dgm:cxn modelId="{189A0C4C-30BF-4CA7-A5F9-B50BF8AC8D1B}" type="presParOf" srcId="{B5E22554-BFC6-4FB3-B129-95532D6B57CB}" destId="{91196A30-6440-459D-91BA-8BE01A872C4E}" srcOrd="1" destOrd="0" presId="urn:microsoft.com/office/officeart/2018/2/layout/IconLabelList"/>
    <dgm:cxn modelId="{E768C902-F2EB-420B-A187-C448C54A6814}" type="presParOf" srcId="{B5E22554-BFC6-4FB3-B129-95532D6B57CB}" destId="{CA7323DB-253F-413D-A3C4-BCF689259DB4}" srcOrd="2" destOrd="0" presId="urn:microsoft.com/office/officeart/2018/2/layout/IconLabelList"/>
    <dgm:cxn modelId="{DD9D569F-2F4C-46D3-9E9D-61E6B8B2FA1B}" type="presParOf" srcId="{F0F80E8A-45E7-4C71-9E82-9E6B4E6D9A59}" destId="{C2C00184-E319-4B24-8E32-23A1C66F4470}" srcOrd="1" destOrd="0" presId="urn:microsoft.com/office/officeart/2018/2/layout/IconLabelList"/>
    <dgm:cxn modelId="{D1BF6E49-D109-47B1-9B8D-510BBDCD0AF7}" type="presParOf" srcId="{F0F80E8A-45E7-4C71-9E82-9E6B4E6D9A59}" destId="{D4D3253E-7C33-4677-A4FE-1E03C9D80360}" srcOrd="2" destOrd="0" presId="urn:microsoft.com/office/officeart/2018/2/layout/IconLabelList"/>
    <dgm:cxn modelId="{B584C719-B338-4D13-9684-6DAAC92EBFD8}" type="presParOf" srcId="{D4D3253E-7C33-4677-A4FE-1E03C9D80360}" destId="{8702AB23-8D3F-41B6-8A3B-CF10A51D8AA4}" srcOrd="0" destOrd="0" presId="urn:microsoft.com/office/officeart/2018/2/layout/IconLabelList"/>
    <dgm:cxn modelId="{575058CF-EEDD-4B8D-B7B4-05CDC1FED4D2}" type="presParOf" srcId="{D4D3253E-7C33-4677-A4FE-1E03C9D80360}" destId="{FB4C6878-4157-4993-A905-B26ABE6CF68B}" srcOrd="1" destOrd="0" presId="urn:microsoft.com/office/officeart/2018/2/layout/IconLabelList"/>
    <dgm:cxn modelId="{B897B5AC-EBF6-49EB-AB78-EF588D9185F9}" type="presParOf" srcId="{D4D3253E-7C33-4677-A4FE-1E03C9D80360}" destId="{E87E7A85-DCD6-456F-8E35-09B964AF9A3A}" srcOrd="2" destOrd="0" presId="urn:microsoft.com/office/officeart/2018/2/layout/IconLabelList"/>
    <dgm:cxn modelId="{DAF5D5CA-F7B4-448A-BBE9-E53607158951}" type="presParOf" srcId="{F0F80E8A-45E7-4C71-9E82-9E6B4E6D9A59}" destId="{E0ADE8A7-9901-454B-8251-5D434E3DEF7D}" srcOrd="3" destOrd="0" presId="urn:microsoft.com/office/officeart/2018/2/layout/IconLabelList"/>
    <dgm:cxn modelId="{355BAF58-3DF8-4D8A-8C09-D327726279BA}" type="presParOf" srcId="{F0F80E8A-45E7-4C71-9E82-9E6B4E6D9A59}" destId="{24BAD645-E755-4D8E-A449-F56A59832C03}" srcOrd="4" destOrd="0" presId="urn:microsoft.com/office/officeart/2018/2/layout/IconLabelList"/>
    <dgm:cxn modelId="{D6D47B95-4C04-4D68-9345-FAA3AD2871EB}" type="presParOf" srcId="{24BAD645-E755-4D8E-A449-F56A59832C03}" destId="{621D02D4-911B-428D-9A39-A5404218483A}" srcOrd="0" destOrd="0" presId="urn:microsoft.com/office/officeart/2018/2/layout/IconLabelList"/>
    <dgm:cxn modelId="{0E7B43EE-4ABE-4276-BCEB-AA5A920B83C2}" type="presParOf" srcId="{24BAD645-E755-4D8E-A449-F56A59832C03}" destId="{08833C8A-3BC4-4E33-96B9-4DE581E2390A}" srcOrd="1" destOrd="0" presId="urn:microsoft.com/office/officeart/2018/2/layout/IconLabelList"/>
    <dgm:cxn modelId="{835358E7-5B26-41F9-B6F1-EC920007BE69}" type="presParOf" srcId="{24BAD645-E755-4D8E-A449-F56A59832C03}" destId="{E9D3B347-6353-4E45-A50F-3124D6C464EF}" srcOrd="2" destOrd="0" presId="urn:microsoft.com/office/officeart/2018/2/layout/Icon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F4E3E680-078F-4002-999E-9E74FEC41F5D}"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E3314A62-EDE8-40A9-9C9F-D3CB59C9B154}">
      <dgm:prSet/>
      <dgm:spPr/>
      <dgm:t>
        <a:bodyPr/>
        <a:lstStyle/>
        <a:p>
          <a:r>
            <a:rPr lang="nl-NL"/>
            <a:t>Aanpassen van proces of plan zodra resultaten afwijken van wat acceptabel is</a:t>
          </a:r>
          <a:endParaRPr lang="en-US"/>
        </a:p>
      </dgm:t>
    </dgm:pt>
    <dgm:pt modelId="{0A90F1F0-B24F-4DF7-93BB-62A5D104F7DB}" type="parTrans" cxnId="{7E41CBEC-747D-4BBB-8FAA-A709065D767C}">
      <dgm:prSet/>
      <dgm:spPr/>
      <dgm:t>
        <a:bodyPr/>
        <a:lstStyle/>
        <a:p>
          <a:endParaRPr lang="en-US"/>
        </a:p>
      </dgm:t>
    </dgm:pt>
    <dgm:pt modelId="{261530F7-504D-486D-B442-1CA09438E745}" type="sibTrans" cxnId="{7E41CBEC-747D-4BBB-8FAA-A709065D767C}">
      <dgm:prSet/>
      <dgm:spPr/>
      <dgm:t>
        <a:bodyPr/>
        <a:lstStyle/>
        <a:p>
          <a:endParaRPr lang="en-US"/>
        </a:p>
      </dgm:t>
    </dgm:pt>
    <dgm:pt modelId="{BF8D7EDC-AA96-426B-8AB9-6FD82392AF77}">
      <dgm:prSet/>
      <dgm:spPr/>
      <dgm:t>
        <a:bodyPr/>
        <a:lstStyle/>
        <a:p>
          <a:r>
            <a:rPr lang="nl-NL"/>
            <a:t>Aanpassingen zo snel mogelijk doorvoeren om verdere afwijkingen te beperken</a:t>
          </a:r>
          <a:endParaRPr lang="en-US"/>
        </a:p>
      </dgm:t>
    </dgm:pt>
    <dgm:pt modelId="{E82A6763-6DEA-4152-A135-CD5D61D57BEA}" type="parTrans" cxnId="{9B16CD30-0445-48D4-AB69-C03D85E04D06}">
      <dgm:prSet/>
      <dgm:spPr/>
      <dgm:t>
        <a:bodyPr/>
        <a:lstStyle/>
        <a:p>
          <a:endParaRPr lang="en-US"/>
        </a:p>
      </dgm:t>
    </dgm:pt>
    <dgm:pt modelId="{09227744-1525-46C0-84E6-CAA18F371358}" type="sibTrans" cxnId="{9B16CD30-0445-48D4-AB69-C03D85E04D06}">
      <dgm:prSet/>
      <dgm:spPr/>
      <dgm:t>
        <a:bodyPr/>
        <a:lstStyle/>
        <a:p>
          <a:endParaRPr lang="en-US"/>
        </a:p>
      </dgm:t>
    </dgm:pt>
    <dgm:pt modelId="{6EECF0A1-D897-45A2-8CCE-8CC27BE61BB6}">
      <dgm:prSet/>
      <dgm:spPr/>
      <dgm:t>
        <a:bodyPr/>
        <a:lstStyle/>
        <a:p>
          <a:r>
            <a:rPr lang="nl-NL"/>
            <a:t>Vereist een bevoegd, zelfsturend team dat direct beslissingen mag nemen bij nieuwe inzichten</a:t>
          </a:r>
          <a:endParaRPr lang="en-US"/>
        </a:p>
      </dgm:t>
    </dgm:pt>
    <dgm:pt modelId="{DD428A58-9B97-4146-B9DF-F01576784EAF}" type="parTrans" cxnId="{D0B1CF45-9393-42AC-9B46-7887B61F0570}">
      <dgm:prSet/>
      <dgm:spPr/>
      <dgm:t>
        <a:bodyPr/>
        <a:lstStyle/>
        <a:p>
          <a:endParaRPr lang="en-US"/>
        </a:p>
      </dgm:t>
    </dgm:pt>
    <dgm:pt modelId="{10F92CCC-26CE-4AA2-A267-EF87484C84F9}" type="sibTrans" cxnId="{D0B1CF45-9393-42AC-9B46-7887B61F0570}">
      <dgm:prSet/>
      <dgm:spPr/>
      <dgm:t>
        <a:bodyPr/>
        <a:lstStyle/>
        <a:p>
          <a:endParaRPr lang="en-US"/>
        </a:p>
      </dgm:t>
    </dgm:pt>
    <dgm:pt modelId="{83397B42-EE5A-41A5-9EE8-559FE2D9733B}" type="pres">
      <dgm:prSet presAssocID="{F4E3E680-078F-4002-999E-9E74FEC41F5D}" presName="linear" presStyleCnt="0">
        <dgm:presLayoutVars>
          <dgm:animLvl val="lvl"/>
          <dgm:resizeHandles val="exact"/>
        </dgm:presLayoutVars>
      </dgm:prSet>
      <dgm:spPr/>
    </dgm:pt>
    <dgm:pt modelId="{A27A2059-8DBF-41C8-AC0A-FD3FAB59EE2C}" type="pres">
      <dgm:prSet presAssocID="{E3314A62-EDE8-40A9-9C9F-D3CB59C9B154}" presName="parentText" presStyleLbl="node1" presStyleIdx="0" presStyleCnt="3">
        <dgm:presLayoutVars>
          <dgm:chMax val="0"/>
          <dgm:bulletEnabled val="1"/>
        </dgm:presLayoutVars>
      </dgm:prSet>
      <dgm:spPr/>
    </dgm:pt>
    <dgm:pt modelId="{BBD4E734-3A7D-4468-B8DF-BA2E8D789272}" type="pres">
      <dgm:prSet presAssocID="{261530F7-504D-486D-B442-1CA09438E745}" presName="spacer" presStyleCnt="0"/>
      <dgm:spPr/>
    </dgm:pt>
    <dgm:pt modelId="{92718208-3B2E-4B99-8BC5-7DB1647F54D5}" type="pres">
      <dgm:prSet presAssocID="{BF8D7EDC-AA96-426B-8AB9-6FD82392AF77}" presName="parentText" presStyleLbl="node1" presStyleIdx="1" presStyleCnt="3">
        <dgm:presLayoutVars>
          <dgm:chMax val="0"/>
          <dgm:bulletEnabled val="1"/>
        </dgm:presLayoutVars>
      </dgm:prSet>
      <dgm:spPr/>
    </dgm:pt>
    <dgm:pt modelId="{D8576CB3-3EA2-473F-B84B-F35C5419E633}" type="pres">
      <dgm:prSet presAssocID="{09227744-1525-46C0-84E6-CAA18F371358}" presName="spacer" presStyleCnt="0"/>
      <dgm:spPr/>
    </dgm:pt>
    <dgm:pt modelId="{AEBE5422-2C90-4B76-BCD3-F92C7D5C46E7}" type="pres">
      <dgm:prSet presAssocID="{6EECF0A1-D897-45A2-8CCE-8CC27BE61BB6}" presName="parentText" presStyleLbl="node1" presStyleIdx="2" presStyleCnt="3">
        <dgm:presLayoutVars>
          <dgm:chMax val="0"/>
          <dgm:bulletEnabled val="1"/>
        </dgm:presLayoutVars>
      </dgm:prSet>
      <dgm:spPr/>
    </dgm:pt>
  </dgm:ptLst>
  <dgm:cxnLst>
    <dgm:cxn modelId="{9B16CD30-0445-48D4-AB69-C03D85E04D06}" srcId="{F4E3E680-078F-4002-999E-9E74FEC41F5D}" destId="{BF8D7EDC-AA96-426B-8AB9-6FD82392AF77}" srcOrd="1" destOrd="0" parTransId="{E82A6763-6DEA-4152-A135-CD5D61D57BEA}" sibTransId="{09227744-1525-46C0-84E6-CAA18F371358}"/>
    <dgm:cxn modelId="{D0B1CF45-9393-42AC-9B46-7887B61F0570}" srcId="{F4E3E680-078F-4002-999E-9E74FEC41F5D}" destId="{6EECF0A1-D897-45A2-8CCE-8CC27BE61BB6}" srcOrd="2" destOrd="0" parTransId="{DD428A58-9B97-4146-B9DF-F01576784EAF}" sibTransId="{10F92CCC-26CE-4AA2-A267-EF87484C84F9}"/>
    <dgm:cxn modelId="{3E087799-53EA-42BA-9163-CC8C62ED1A81}" type="presOf" srcId="{F4E3E680-078F-4002-999E-9E74FEC41F5D}" destId="{83397B42-EE5A-41A5-9EE8-559FE2D9733B}" srcOrd="0" destOrd="0" presId="urn:microsoft.com/office/officeart/2005/8/layout/vList2"/>
    <dgm:cxn modelId="{3B8EA79A-AD26-47D9-B646-0FBF24879463}" type="presOf" srcId="{6EECF0A1-D897-45A2-8CCE-8CC27BE61BB6}" destId="{AEBE5422-2C90-4B76-BCD3-F92C7D5C46E7}" srcOrd="0" destOrd="0" presId="urn:microsoft.com/office/officeart/2005/8/layout/vList2"/>
    <dgm:cxn modelId="{2C5C1BA3-F8F9-4F0C-A6CF-33FB343522C9}" type="presOf" srcId="{E3314A62-EDE8-40A9-9C9F-D3CB59C9B154}" destId="{A27A2059-8DBF-41C8-AC0A-FD3FAB59EE2C}" srcOrd="0" destOrd="0" presId="urn:microsoft.com/office/officeart/2005/8/layout/vList2"/>
    <dgm:cxn modelId="{7E41CBEC-747D-4BBB-8FAA-A709065D767C}" srcId="{F4E3E680-078F-4002-999E-9E74FEC41F5D}" destId="{E3314A62-EDE8-40A9-9C9F-D3CB59C9B154}" srcOrd="0" destOrd="0" parTransId="{0A90F1F0-B24F-4DF7-93BB-62A5D104F7DB}" sibTransId="{261530F7-504D-486D-B442-1CA09438E745}"/>
    <dgm:cxn modelId="{D4E7C9F5-9D32-43DA-9124-FE7ACA58E5C0}" type="presOf" srcId="{BF8D7EDC-AA96-426B-8AB9-6FD82392AF77}" destId="{92718208-3B2E-4B99-8BC5-7DB1647F54D5}" srcOrd="0" destOrd="0" presId="urn:microsoft.com/office/officeart/2005/8/layout/vList2"/>
    <dgm:cxn modelId="{2C77EE11-3035-4D24-A79C-D477F69E482A}" type="presParOf" srcId="{83397B42-EE5A-41A5-9EE8-559FE2D9733B}" destId="{A27A2059-8DBF-41C8-AC0A-FD3FAB59EE2C}" srcOrd="0" destOrd="0" presId="urn:microsoft.com/office/officeart/2005/8/layout/vList2"/>
    <dgm:cxn modelId="{5FFCFE7C-D943-483E-9A9C-836ACD629830}" type="presParOf" srcId="{83397B42-EE5A-41A5-9EE8-559FE2D9733B}" destId="{BBD4E734-3A7D-4468-B8DF-BA2E8D789272}" srcOrd="1" destOrd="0" presId="urn:microsoft.com/office/officeart/2005/8/layout/vList2"/>
    <dgm:cxn modelId="{74AF3AE7-1E34-4017-8736-2B41D7DE47E2}" type="presParOf" srcId="{83397B42-EE5A-41A5-9EE8-559FE2D9733B}" destId="{92718208-3B2E-4B99-8BC5-7DB1647F54D5}" srcOrd="2" destOrd="0" presId="urn:microsoft.com/office/officeart/2005/8/layout/vList2"/>
    <dgm:cxn modelId="{69B7B2B9-2F4A-47F1-B9D4-1CBB67ABBF6D}" type="presParOf" srcId="{83397B42-EE5A-41A5-9EE8-559FE2D9733B}" destId="{D8576CB3-3EA2-473F-B84B-F35C5419E633}" srcOrd="3" destOrd="0" presId="urn:microsoft.com/office/officeart/2005/8/layout/vList2"/>
    <dgm:cxn modelId="{DD170CCE-B5D6-4BC2-8942-A7C94190F302}" type="presParOf" srcId="{83397B42-EE5A-41A5-9EE8-559FE2D9733B}" destId="{AEBE5422-2C90-4B76-BCD3-F92C7D5C46E7}"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B1116B0B-812E-4844-9AB4-9E8BCFB58ED5}"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235174B2-1410-49F2-A837-D2DB50ABD75E}">
      <dgm:prSet/>
      <dgm:spPr/>
      <dgm:t>
        <a:bodyPr/>
        <a:lstStyle/>
        <a:p>
          <a:r>
            <a:rPr lang="nl-NL" b="1"/>
            <a:t>Commitment</a:t>
          </a:r>
          <a:r>
            <a:rPr lang="nl-NL"/>
            <a:t> – Toewijding: ieder teamlid zet zich in om de doelen te bereiken en ondersteunt elkaar</a:t>
          </a:r>
          <a:endParaRPr lang="en-US"/>
        </a:p>
      </dgm:t>
    </dgm:pt>
    <dgm:pt modelId="{7F9BB890-F205-49AD-B3EE-9DA04C1DB7DD}" type="parTrans" cxnId="{2676DE0F-C238-49FF-A986-4A2468668486}">
      <dgm:prSet/>
      <dgm:spPr/>
      <dgm:t>
        <a:bodyPr/>
        <a:lstStyle/>
        <a:p>
          <a:endParaRPr lang="en-US"/>
        </a:p>
      </dgm:t>
    </dgm:pt>
    <dgm:pt modelId="{C26B8D7C-F276-4B6B-89CE-DD598534C685}" type="sibTrans" cxnId="{2676DE0F-C238-49FF-A986-4A2468668486}">
      <dgm:prSet/>
      <dgm:spPr/>
      <dgm:t>
        <a:bodyPr/>
        <a:lstStyle/>
        <a:p>
          <a:endParaRPr lang="en-US"/>
        </a:p>
      </dgm:t>
    </dgm:pt>
    <dgm:pt modelId="{60699275-A7D4-43DA-AAAE-0836D8C12D5A}">
      <dgm:prSet/>
      <dgm:spPr/>
      <dgm:t>
        <a:bodyPr/>
        <a:lstStyle/>
        <a:p>
          <a:r>
            <a:rPr lang="nl-NL" b="1"/>
            <a:t>Focus – Focus</a:t>
          </a:r>
          <a:r>
            <a:rPr lang="nl-NL"/>
            <a:t>: primair gericht op het werk van de Sprint, zodat maximale voortgang wordt geboekt</a:t>
          </a:r>
          <a:endParaRPr lang="en-US"/>
        </a:p>
      </dgm:t>
    </dgm:pt>
    <dgm:pt modelId="{709C05D4-0E60-4567-9C48-A0584E37D272}" type="parTrans" cxnId="{F73910E2-1FF5-4CBC-AF78-DA5BAACA6D4A}">
      <dgm:prSet/>
      <dgm:spPr/>
      <dgm:t>
        <a:bodyPr/>
        <a:lstStyle/>
        <a:p>
          <a:endParaRPr lang="en-US"/>
        </a:p>
      </dgm:t>
    </dgm:pt>
    <dgm:pt modelId="{82C89372-E1AE-405D-809A-ED0AD4DB990C}" type="sibTrans" cxnId="{F73910E2-1FF5-4CBC-AF78-DA5BAACA6D4A}">
      <dgm:prSet/>
      <dgm:spPr/>
      <dgm:t>
        <a:bodyPr/>
        <a:lstStyle/>
        <a:p>
          <a:endParaRPr lang="en-US"/>
        </a:p>
      </dgm:t>
    </dgm:pt>
    <dgm:pt modelId="{A80E8B92-4804-4AD7-82C2-E0CBB4E471BA}">
      <dgm:prSet/>
      <dgm:spPr/>
      <dgm:t>
        <a:bodyPr/>
        <a:lstStyle/>
        <a:p>
          <a:r>
            <a:rPr lang="nl-NL" b="1"/>
            <a:t>Openheid</a:t>
          </a:r>
          <a:r>
            <a:rPr lang="nl-NL"/>
            <a:t> – Openheid: team en stakeholders zijn open over het werk en de uitdagingen</a:t>
          </a:r>
          <a:endParaRPr lang="en-US"/>
        </a:p>
      </dgm:t>
    </dgm:pt>
    <dgm:pt modelId="{64196ED5-2126-47E5-BC8A-E9C12BDF5AF4}" type="parTrans" cxnId="{3E1F5F2B-E2A1-43C5-BE3D-585FCC27B2E4}">
      <dgm:prSet/>
      <dgm:spPr/>
      <dgm:t>
        <a:bodyPr/>
        <a:lstStyle/>
        <a:p>
          <a:endParaRPr lang="en-US"/>
        </a:p>
      </dgm:t>
    </dgm:pt>
    <dgm:pt modelId="{52C902FD-F708-4124-B6FA-B0B740CE5F11}" type="sibTrans" cxnId="{3E1F5F2B-E2A1-43C5-BE3D-585FCC27B2E4}">
      <dgm:prSet/>
      <dgm:spPr/>
      <dgm:t>
        <a:bodyPr/>
        <a:lstStyle/>
        <a:p>
          <a:endParaRPr lang="en-US"/>
        </a:p>
      </dgm:t>
    </dgm:pt>
    <dgm:pt modelId="{FD7DCDDE-44BF-4ED4-ACB0-29E6DD9ECC78}">
      <dgm:prSet/>
      <dgm:spPr/>
      <dgm:t>
        <a:bodyPr/>
        <a:lstStyle/>
        <a:p>
          <a:r>
            <a:rPr lang="nl-NL" b="1"/>
            <a:t>Respect</a:t>
          </a:r>
          <a:r>
            <a:rPr lang="nl-NL"/>
            <a:t> – Respect: respecteer elkaar als capabele, zelfstandige professionals</a:t>
          </a:r>
          <a:endParaRPr lang="en-US"/>
        </a:p>
      </dgm:t>
    </dgm:pt>
    <dgm:pt modelId="{DE0CCE85-43B1-4EF2-AA33-D105DCE2605E}" type="parTrans" cxnId="{AF776331-0A0A-4905-9BD9-39A7508E5C12}">
      <dgm:prSet/>
      <dgm:spPr/>
      <dgm:t>
        <a:bodyPr/>
        <a:lstStyle/>
        <a:p>
          <a:endParaRPr lang="en-US"/>
        </a:p>
      </dgm:t>
    </dgm:pt>
    <dgm:pt modelId="{B6CB20EB-92B3-49FA-AAE8-09278C05DA5B}" type="sibTrans" cxnId="{AF776331-0A0A-4905-9BD9-39A7508E5C12}">
      <dgm:prSet/>
      <dgm:spPr/>
      <dgm:t>
        <a:bodyPr/>
        <a:lstStyle/>
        <a:p>
          <a:endParaRPr lang="en-US"/>
        </a:p>
      </dgm:t>
    </dgm:pt>
    <dgm:pt modelId="{E17F6365-357F-49B7-812B-0A46FA5759A6}">
      <dgm:prSet/>
      <dgm:spPr/>
      <dgm:t>
        <a:bodyPr/>
        <a:lstStyle/>
        <a:p>
          <a:r>
            <a:rPr lang="nl-NL" b="1"/>
            <a:t>Moed</a:t>
          </a:r>
          <a:r>
            <a:rPr lang="nl-NL"/>
            <a:t> – Moed: heb de durf om het juiste te doen en de moeilijke problemen aan te pakken</a:t>
          </a:r>
          <a:endParaRPr lang="en-US"/>
        </a:p>
      </dgm:t>
    </dgm:pt>
    <dgm:pt modelId="{2443250D-8F61-4E13-9DC0-5C6B14708BC0}" type="parTrans" cxnId="{592DC333-7FD1-43F1-B7AD-C7B78F56FA6E}">
      <dgm:prSet/>
      <dgm:spPr/>
      <dgm:t>
        <a:bodyPr/>
        <a:lstStyle/>
        <a:p>
          <a:endParaRPr lang="en-US"/>
        </a:p>
      </dgm:t>
    </dgm:pt>
    <dgm:pt modelId="{2E9A6F47-322C-4929-86C9-117250FAE9C6}" type="sibTrans" cxnId="{592DC333-7FD1-43F1-B7AD-C7B78F56FA6E}">
      <dgm:prSet/>
      <dgm:spPr/>
      <dgm:t>
        <a:bodyPr/>
        <a:lstStyle/>
        <a:p>
          <a:endParaRPr lang="en-US"/>
        </a:p>
      </dgm:t>
    </dgm:pt>
    <dgm:pt modelId="{3477311B-7FD2-4ED8-9910-F24D5D2CD389}" type="pres">
      <dgm:prSet presAssocID="{B1116B0B-812E-4844-9AB4-9E8BCFB58ED5}" presName="linear" presStyleCnt="0">
        <dgm:presLayoutVars>
          <dgm:animLvl val="lvl"/>
          <dgm:resizeHandles val="exact"/>
        </dgm:presLayoutVars>
      </dgm:prSet>
      <dgm:spPr/>
    </dgm:pt>
    <dgm:pt modelId="{2F52D2CB-237F-47A1-93BE-0C0AD89A9B75}" type="pres">
      <dgm:prSet presAssocID="{235174B2-1410-49F2-A837-D2DB50ABD75E}" presName="parentText" presStyleLbl="node1" presStyleIdx="0" presStyleCnt="5">
        <dgm:presLayoutVars>
          <dgm:chMax val="0"/>
          <dgm:bulletEnabled val="1"/>
        </dgm:presLayoutVars>
      </dgm:prSet>
      <dgm:spPr/>
    </dgm:pt>
    <dgm:pt modelId="{1AA201EA-C840-4ADA-8F18-26ED33C728D8}" type="pres">
      <dgm:prSet presAssocID="{C26B8D7C-F276-4B6B-89CE-DD598534C685}" presName="spacer" presStyleCnt="0"/>
      <dgm:spPr/>
    </dgm:pt>
    <dgm:pt modelId="{747726C2-413B-4370-9323-0AC8A3F3CE63}" type="pres">
      <dgm:prSet presAssocID="{60699275-A7D4-43DA-AAAE-0836D8C12D5A}" presName="parentText" presStyleLbl="node1" presStyleIdx="1" presStyleCnt="5">
        <dgm:presLayoutVars>
          <dgm:chMax val="0"/>
          <dgm:bulletEnabled val="1"/>
        </dgm:presLayoutVars>
      </dgm:prSet>
      <dgm:spPr/>
    </dgm:pt>
    <dgm:pt modelId="{99279573-33EA-42BB-B932-429EB4FE5F56}" type="pres">
      <dgm:prSet presAssocID="{82C89372-E1AE-405D-809A-ED0AD4DB990C}" presName="spacer" presStyleCnt="0"/>
      <dgm:spPr/>
    </dgm:pt>
    <dgm:pt modelId="{C8464112-1DC6-4FA3-9747-CB3A549EB6DD}" type="pres">
      <dgm:prSet presAssocID="{A80E8B92-4804-4AD7-82C2-E0CBB4E471BA}" presName="parentText" presStyleLbl="node1" presStyleIdx="2" presStyleCnt="5">
        <dgm:presLayoutVars>
          <dgm:chMax val="0"/>
          <dgm:bulletEnabled val="1"/>
        </dgm:presLayoutVars>
      </dgm:prSet>
      <dgm:spPr/>
    </dgm:pt>
    <dgm:pt modelId="{F0B90E50-FCAE-4789-817E-56D3E1D9747C}" type="pres">
      <dgm:prSet presAssocID="{52C902FD-F708-4124-B6FA-B0B740CE5F11}" presName="spacer" presStyleCnt="0"/>
      <dgm:spPr/>
    </dgm:pt>
    <dgm:pt modelId="{9296B32D-60C8-45A5-9CAB-CBBE75466219}" type="pres">
      <dgm:prSet presAssocID="{FD7DCDDE-44BF-4ED4-ACB0-29E6DD9ECC78}" presName="parentText" presStyleLbl="node1" presStyleIdx="3" presStyleCnt="5">
        <dgm:presLayoutVars>
          <dgm:chMax val="0"/>
          <dgm:bulletEnabled val="1"/>
        </dgm:presLayoutVars>
      </dgm:prSet>
      <dgm:spPr/>
    </dgm:pt>
    <dgm:pt modelId="{4D17EE3C-9D27-485D-8EAA-BBD96970F053}" type="pres">
      <dgm:prSet presAssocID="{B6CB20EB-92B3-49FA-AAE8-09278C05DA5B}" presName="spacer" presStyleCnt="0"/>
      <dgm:spPr/>
    </dgm:pt>
    <dgm:pt modelId="{8EC34C74-8B47-48E2-81CF-CB8A709D0F90}" type="pres">
      <dgm:prSet presAssocID="{E17F6365-357F-49B7-812B-0A46FA5759A6}" presName="parentText" presStyleLbl="node1" presStyleIdx="4" presStyleCnt="5">
        <dgm:presLayoutVars>
          <dgm:chMax val="0"/>
          <dgm:bulletEnabled val="1"/>
        </dgm:presLayoutVars>
      </dgm:prSet>
      <dgm:spPr/>
    </dgm:pt>
  </dgm:ptLst>
  <dgm:cxnLst>
    <dgm:cxn modelId="{DA12C908-72A1-48AE-8C18-AA9860A721E5}" type="presOf" srcId="{235174B2-1410-49F2-A837-D2DB50ABD75E}" destId="{2F52D2CB-237F-47A1-93BE-0C0AD89A9B75}" srcOrd="0" destOrd="0" presId="urn:microsoft.com/office/officeart/2005/8/layout/vList2"/>
    <dgm:cxn modelId="{2676DE0F-C238-49FF-A986-4A2468668486}" srcId="{B1116B0B-812E-4844-9AB4-9E8BCFB58ED5}" destId="{235174B2-1410-49F2-A837-D2DB50ABD75E}" srcOrd="0" destOrd="0" parTransId="{7F9BB890-F205-49AD-B3EE-9DA04C1DB7DD}" sibTransId="{C26B8D7C-F276-4B6B-89CE-DD598534C685}"/>
    <dgm:cxn modelId="{C199A729-1382-40B5-BCAC-DA25E345002D}" type="presOf" srcId="{FD7DCDDE-44BF-4ED4-ACB0-29E6DD9ECC78}" destId="{9296B32D-60C8-45A5-9CAB-CBBE75466219}" srcOrd="0" destOrd="0" presId="urn:microsoft.com/office/officeart/2005/8/layout/vList2"/>
    <dgm:cxn modelId="{3E1F5F2B-E2A1-43C5-BE3D-585FCC27B2E4}" srcId="{B1116B0B-812E-4844-9AB4-9E8BCFB58ED5}" destId="{A80E8B92-4804-4AD7-82C2-E0CBB4E471BA}" srcOrd="2" destOrd="0" parTransId="{64196ED5-2126-47E5-BC8A-E9C12BDF5AF4}" sibTransId="{52C902FD-F708-4124-B6FA-B0B740CE5F11}"/>
    <dgm:cxn modelId="{AF776331-0A0A-4905-9BD9-39A7508E5C12}" srcId="{B1116B0B-812E-4844-9AB4-9E8BCFB58ED5}" destId="{FD7DCDDE-44BF-4ED4-ACB0-29E6DD9ECC78}" srcOrd="3" destOrd="0" parTransId="{DE0CCE85-43B1-4EF2-AA33-D105DCE2605E}" sibTransId="{B6CB20EB-92B3-49FA-AAE8-09278C05DA5B}"/>
    <dgm:cxn modelId="{592DC333-7FD1-43F1-B7AD-C7B78F56FA6E}" srcId="{B1116B0B-812E-4844-9AB4-9E8BCFB58ED5}" destId="{E17F6365-357F-49B7-812B-0A46FA5759A6}" srcOrd="4" destOrd="0" parTransId="{2443250D-8F61-4E13-9DC0-5C6B14708BC0}" sibTransId="{2E9A6F47-322C-4929-86C9-117250FAE9C6}"/>
    <dgm:cxn modelId="{01EC5745-8CA3-4ADB-B6C2-BE416F596CA7}" type="presOf" srcId="{E17F6365-357F-49B7-812B-0A46FA5759A6}" destId="{8EC34C74-8B47-48E2-81CF-CB8A709D0F90}" srcOrd="0" destOrd="0" presId="urn:microsoft.com/office/officeart/2005/8/layout/vList2"/>
    <dgm:cxn modelId="{B4E2DCB4-A71F-41B8-BF7B-C819AE180072}" type="presOf" srcId="{A80E8B92-4804-4AD7-82C2-E0CBB4E471BA}" destId="{C8464112-1DC6-4FA3-9747-CB3A549EB6DD}" srcOrd="0" destOrd="0" presId="urn:microsoft.com/office/officeart/2005/8/layout/vList2"/>
    <dgm:cxn modelId="{62A7F6CE-A00A-43DE-BB20-1F8C53D1C050}" type="presOf" srcId="{B1116B0B-812E-4844-9AB4-9E8BCFB58ED5}" destId="{3477311B-7FD2-4ED8-9910-F24D5D2CD389}" srcOrd="0" destOrd="0" presId="urn:microsoft.com/office/officeart/2005/8/layout/vList2"/>
    <dgm:cxn modelId="{BFFE13E1-0FD6-47DD-BDCF-B158937EF238}" type="presOf" srcId="{60699275-A7D4-43DA-AAAE-0836D8C12D5A}" destId="{747726C2-413B-4370-9323-0AC8A3F3CE63}" srcOrd="0" destOrd="0" presId="urn:microsoft.com/office/officeart/2005/8/layout/vList2"/>
    <dgm:cxn modelId="{F73910E2-1FF5-4CBC-AF78-DA5BAACA6D4A}" srcId="{B1116B0B-812E-4844-9AB4-9E8BCFB58ED5}" destId="{60699275-A7D4-43DA-AAAE-0836D8C12D5A}" srcOrd="1" destOrd="0" parTransId="{709C05D4-0E60-4567-9C48-A0584E37D272}" sibTransId="{82C89372-E1AE-405D-809A-ED0AD4DB990C}"/>
    <dgm:cxn modelId="{E907D219-1424-4865-9A46-66662A45120D}" type="presParOf" srcId="{3477311B-7FD2-4ED8-9910-F24D5D2CD389}" destId="{2F52D2CB-237F-47A1-93BE-0C0AD89A9B75}" srcOrd="0" destOrd="0" presId="urn:microsoft.com/office/officeart/2005/8/layout/vList2"/>
    <dgm:cxn modelId="{BE31264E-AA06-4AD1-AA3D-8F5FEAED7346}" type="presParOf" srcId="{3477311B-7FD2-4ED8-9910-F24D5D2CD389}" destId="{1AA201EA-C840-4ADA-8F18-26ED33C728D8}" srcOrd="1" destOrd="0" presId="urn:microsoft.com/office/officeart/2005/8/layout/vList2"/>
    <dgm:cxn modelId="{D615AC15-E579-4E9E-BB74-CCDD19515423}" type="presParOf" srcId="{3477311B-7FD2-4ED8-9910-F24D5D2CD389}" destId="{747726C2-413B-4370-9323-0AC8A3F3CE63}" srcOrd="2" destOrd="0" presId="urn:microsoft.com/office/officeart/2005/8/layout/vList2"/>
    <dgm:cxn modelId="{9F5FB6C4-90FF-4D4F-9442-8133B01442E2}" type="presParOf" srcId="{3477311B-7FD2-4ED8-9910-F24D5D2CD389}" destId="{99279573-33EA-42BB-B932-429EB4FE5F56}" srcOrd="3" destOrd="0" presId="urn:microsoft.com/office/officeart/2005/8/layout/vList2"/>
    <dgm:cxn modelId="{5B2C842E-B24A-4136-9045-B4FF88B4FA10}" type="presParOf" srcId="{3477311B-7FD2-4ED8-9910-F24D5D2CD389}" destId="{C8464112-1DC6-4FA3-9747-CB3A549EB6DD}" srcOrd="4" destOrd="0" presId="urn:microsoft.com/office/officeart/2005/8/layout/vList2"/>
    <dgm:cxn modelId="{8E5BE2CF-5517-4840-B324-973DA74C1421}" type="presParOf" srcId="{3477311B-7FD2-4ED8-9910-F24D5D2CD389}" destId="{F0B90E50-FCAE-4789-817E-56D3E1D9747C}" srcOrd="5" destOrd="0" presId="urn:microsoft.com/office/officeart/2005/8/layout/vList2"/>
    <dgm:cxn modelId="{4D232755-5F67-4D5F-A046-E8C013F47270}" type="presParOf" srcId="{3477311B-7FD2-4ED8-9910-F24D5D2CD389}" destId="{9296B32D-60C8-45A5-9CAB-CBBE75466219}" srcOrd="6" destOrd="0" presId="urn:microsoft.com/office/officeart/2005/8/layout/vList2"/>
    <dgm:cxn modelId="{15E767FC-3E79-40EC-AD71-60D3B292299C}" type="presParOf" srcId="{3477311B-7FD2-4ED8-9910-F24D5D2CD389}" destId="{4D17EE3C-9D27-485D-8EAA-BBD96970F053}" srcOrd="7" destOrd="0" presId="urn:microsoft.com/office/officeart/2005/8/layout/vList2"/>
    <dgm:cxn modelId="{A1E09ED5-2694-4B60-B62F-36BC42711B10}" type="presParOf" srcId="{3477311B-7FD2-4ED8-9910-F24D5D2CD389}" destId="{8EC34C74-8B47-48E2-81CF-CB8A709D0F90}" srcOrd="8"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25EC5855-98EE-4957-AE62-78D1670AAAF1}" type="doc">
      <dgm:prSet loTypeId="urn:microsoft.com/office/officeart/2018/2/layout/IconCircleList" loCatId="icon" qsTypeId="urn:microsoft.com/office/officeart/2005/8/quickstyle/simple1" qsCatId="simple" csTypeId="urn:microsoft.com/office/officeart/2018/5/colors/Iconchunking_neutralbg_accent1_2" csCatId="accent1" phldr="1"/>
      <dgm:spPr/>
      <dgm:t>
        <a:bodyPr/>
        <a:lstStyle/>
        <a:p>
          <a:endParaRPr lang="en-US"/>
        </a:p>
      </dgm:t>
    </dgm:pt>
    <dgm:pt modelId="{FEFE3947-0A3D-41CF-8AB7-969421E9E671}">
      <dgm:prSet/>
      <dgm:spPr/>
      <dgm:t>
        <a:bodyPr/>
        <a:lstStyle/>
        <a:p>
          <a:r>
            <a:rPr lang="nl-NL" b="1"/>
            <a:t>Kleine, zelfsturende en multidisciplinaire eenheid </a:t>
          </a:r>
          <a:r>
            <a:rPr lang="nl-NL"/>
            <a:t>(meestal ≤ 10 personen)</a:t>
          </a:r>
          <a:endParaRPr lang="en-US"/>
        </a:p>
      </dgm:t>
    </dgm:pt>
    <dgm:pt modelId="{596B6F0E-FA19-4DC2-84D5-59B02372AA8B}" type="parTrans" cxnId="{BAF3183A-D70F-467B-9C2A-CFBD182468D3}">
      <dgm:prSet/>
      <dgm:spPr/>
      <dgm:t>
        <a:bodyPr/>
        <a:lstStyle/>
        <a:p>
          <a:endParaRPr lang="en-US"/>
        </a:p>
      </dgm:t>
    </dgm:pt>
    <dgm:pt modelId="{724D660B-084B-443C-B25F-0F59BFC2B86C}" type="sibTrans" cxnId="{BAF3183A-D70F-467B-9C2A-CFBD182468D3}">
      <dgm:prSet/>
      <dgm:spPr/>
      <dgm:t>
        <a:bodyPr/>
        <a:lstStyle/>
        <a:p>
          <a:endParaRPr lang="en-US"/>
        </a:p>
      </dgm:t>
    </dgm:pt>
    <dgm:pt modelId="{962226EA-24A0-45B1-AA5C-77361C39EDE9}">
      <dgm:prSet/>
      <dgm:spPr/>
      <dgm:t>
        <a:bodyPr/>
        <a:lstStyle/>
        <a:p>
          <a:r>
            <a:rPr lang="nl-NL"/>
            <a:t>Beschikt over alle vaardigheden om elke Sprint een waardevol Increment op te leveren</a:t>
          </a:r>
          <a:endParaRPr lang="en-US"/>
        </a:p>
      </dgm:t>
    </dgm:pt>
    <dgm:pt modelId="{47A50367-5448-4701-A530-033948745BC6}" type="parTrans" cxnId="{BD9BDDC6-B4D8-46B9-9EFC-69B2EC472827}">
      <dgm:prSet/>
      <dgm:spPr/>
      <dgm:t>
        <a:bodyPr/>
        <a:lstStyle/>
        <a:p>
          <a:endParaRPr lang="en-US"/>
        </a:p>
      </dgm:t>
    </dgm:pt>
    <dgm:pt modelId="{089A67A3-022A-4F8E-ACDC-07DBC7DE2639}" type="sibTrans" cxnId="{BD9BDDC6-B4D8-46B9-9EFC-69B2EC472827}">
      <dgm:prSet/>
      <dgm:spPr/>
      <dgm:t>
        <a:bodyPr/>
        <a:lstStyle/>
        <a:p>
          <a:endParaRPr lang="en-US"/>
        </a:p>
      </dgm:t>
    </dgm:pt>
    <dgm:pt modelId="{87FDAD8F-4041-4BA3-95C5-987694C58D74}">
      <dgm:prSet/>
      <dgm:spPr/>
      <dgm:t>
        <a:bodyPr/>
        <a:lstStyle/>
        <a:p>
          <a:r>
            <a:rPr lang="nl-NL" b="1"/>
            <a:t>Geen subteams of hiërarchie </a:t>
          </a:r>
          <a:r>
            <a:rPr lang="nl-NL"/>
            <a:t>– werkt als één geheel gericht op één doel: het Product Doel</a:t>
          </a:r>
          <a:endParaRPr lang="en-US"/>
        </a:p>
      </dgm:t>
    </dgm:pt>
    <dgm:pt modelId="{3995FB40-646B-4999-BFC3-7538008D3023}" type="parTrans" cxnId="{DB444FE5-7B73-4FA8-828B-0254BEC5B9A6}">
      <dgm:prSet/>
      <dgm:spPr/>
      <dgm:t>
        <a:bodyPr/>
        <a:lstStyle/>
        <a:p>
          <a:endParaRPr lang="en-US"/>
        </a:p>
      </dgm:t>
    </dgm:pt>
    <dgm:pt modelId="{089E402A-A122-49A5-911D-234F2E581E7D}" type="sibTrans" cxnId="{DB444FE5-7B73-4FA8-828B-0254BEC5B9A6}">
      <dgm:prSet/>
      <dgm:spPr/>
      <dgm:t>
        <a:bodyPr/>
        <a:lstStyle/>
        <a:p>
          <a:endParaRPr lang="en-US"/>
        </a:p>
      </dgm:t>
    </dgm:pt>
    <dgm:pt modelId="{EB30572B-5D3D-4C5B-8631-C5DC3E5FEE49}">
      <dgm:prSet/>
      <dgm:spPr/>
      <dgm:t>
        <a:bodyPr/>
        <a:lstStyle/>
        <a:p>
          <a:r>
            <a:rPr lang="nl-NL"/>
            <a:t>Geheel team is gezamenlijk verantwoordelijk voor alle resultaten en elke Sprint een ‘Done’ Increment</a:t>
          </a:r>
          <a:endParaRPr lang="en-US"/>
        </a:p>
      </dgm:t>
    </dgm:pt>
    <dgm:pt modelId="{8603D956-BB6C-4EC1-BC97-6D784FB0C362}" type="parTrans" cxnId="{18FA0F8A-BE37-477A-90A8-8429910548C0}">
      <dgm:prSet/>
      <dgm:spPr/>
      <dgm:t>
        <a:bodyPr/>
        <a:lstStyle/>
        <a:p>
          <a:endParaRPr lang="en-US"/>
        </a:p>
      </dgm:t>
    </dgm:pt>
    <dgm:pt modelId="{763BD420-72C4-4868-9E4B-2CA1BF313295}" type="sibTrans" cxnId="{18FA0F8A-BE37-477A-90A8-8429910548C0}">
      <dgm:prSet/>
      <dgm:spPr/>
      <dgm:t>
        <a:bodyPr/>
        <a:lstStyle/>
        <a:p>
          <a:endParaRPr lang="en-US"/>
        </a:p>
      </dgm:t>
    </dgm:pt>
    <dgm:pt modelId="{FE66890D-9048-4797-BFB2-7BD9588E31B6}" type="pres">
      <dgm:prSet presAssocID="{25EC5855-98EE-4957-AE62-78D1670AAAF1}" presName="root" presStyleCnt="0">
        <dgm:presLayoutVars>
          <dgm:dir/>
          <dgm:resizeHandles val="exact"/>
        </dgm:presLayoutVars>
      </dgm:prSet>
      <dgm:spPr/>
    </dgm:pt>
    <dgm:pt modelId="{AD7225FE-13C6-4AF6-93FD-B58CEED352F9}" type="pres">
      <dgm:prSet presAssocID="{25EC5855-98EE-4957-AE62-78D1670AAAF1}" presName="container" presStyleCnt="0">
        <dgm:presLayoutVars>
          <dgm:dir/>
          <dgm:resizeHandles val="exact"/>
        </dgm:presLayoutVars>
      </dgm:prSet>
      <dgm:spPr/>
    </dgm:pt>
    <dgm:pt modelId="{BFB16DB0-BF58-4A7D-B857-7865167460AE}" type="pres">
      <dgm:prSet presAssocID="{FEFE3947-0A3D-41CF-8AB7-969421E9E671}" presName="compNode" presStyleCnt="0"/>
      <dgm:spPr/>
    </dgm:pt>
    <dgm:pt modelId="{263B96D1-54C5-4D38-A954-A0ABBF223373}" type="pres">
      <dgm:prSet presAssocID="{FEFE3947-0A3D-41CF-8AB7-969421E9E671}" presName="iconBgRect" presStyleLbl="bgShp" presStyleIdx="0" presStyleCnt="4"/>
      <dgm:spPr/>
    </dgm:pt>
    <dgm:pt modelId="{D2147847-E7B7-403B-AEE4-BF56A3295FB9}" type="pres">
      <dgm:prSet presAssocID="{FEFE3947-0A3D-41CF-8AB7-969421E9E671}"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Group of People"/>
        </a:ext>
      </dgm:extLst>
    </dgm:pt>
    <dgm:pt modelId="{E6A84801-005B-4428-8ABC-770BEC6E5A45}" type="pres">
      <dgm:prSet presAssocID="{FEFE3947-0A3D-41CF-8AB7-969421E9E671}" presName="spaceRect" presStyleCnt="0"/>
      <dgm:spPr/>
    </dgm:pt>
    <dgm:pt modelId="{2AC435C4-CE3B-4D61-BF09-61667701151A}" type="pres">
      <dgm:prSet presAssocID="{FEFE3947-0A3D-41CF-8AB7-969421E9E671}" presName="textRect" presStyleLbl="revTx" presStyleIdx="0" presStyleCnt="4">
        <dgm:presLayoutVars>
          <dgm:chMax val="1"/>
          <dgm:chPref val="1"/>
        </dgm:presLayoutVars>
      </dgm:prSet>
      <dgm:spPr/>
    </dgm:pt>
    <dgm:pt modelId="{9EB37D53-316B-4014-8216-695BB8F3E964}" type="pres">
      <dgm:prSet presAssocID="{724D660B-084B-443C-B25F-0F59BFC2B86C}" presName="sibTrans" presStyleLbl="sibTrans2D1" presStyleIdx="0" presStyleCnt="0"/>
      <dgm:spPr/>
    </dgm:pt>
    <dgm:pt modelId="{0D5FC557-6178-4461-81E7-0A2400EEA02B}" type="pres">
      <dgm:prSet presAssocID="{962226EA-24A0-45B1-AA5C-77361C39EDE9}" presName="compNode" presStyleCnt="0"/>
      <dgm:spPr/>
    </dgm:pt>
    <dgm:pt modelId="{02D62D2E-BC4F-4631-9F62-439A891A071B}" type="pres">
      <dgm:prSet presAssocID="{962226EA-24A0-45B1-AA5C-77361C39EDE9}" presName="iconBgRect" presStyleLbl="bgShp" presStyleIdx="1" presStyleCnt="4"/>
      <dgm:spPr/>
    </dgm:pt>
    <dgm:pt modelId="{0DA8FB35-12E5-4A77-A751-D4269111F320}" type="pres">
      <dgm:prSet presAssocID="{962226EA-24A0-45B1-AA5C-77361C39EDE9}"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Head with Gears"/>
        </a:ext>
      </dgm:extLst>
    </dgm:pt>
    <dgm:pt modelId="{960AF59A-4117-455C-A992-B9E947F8ED7D}" type="pres">
      <dgm:prSet presAssocID="{962226EA-24A0-45B1-AA5C-77361C39EDE9}" presName="spaceRect" presStyleCnt="0"/>
      <dgm:spPr/>
    </dgm:pt>
    <dgm:pt modelId="{B314C825-189C-4ED8-8965-0E2F9788C271}" type="pres">
      <dgm:prSet presAssocID="{962226EA-24A0-45B1-AA5C-77361C39EDE9}" presName="textRect" presStyleLbl="revTx" presStyleIdx="1" presStyleCnt="4">
        <dgm:presLayoutVars>
          <dgm:chMax val="1"/>
          <dgm:chPref val="1"/>
        </dgm:presLayoutVars>
      </dgm:prSet>
      <dgm:spPr/>
    </dgm:pt>
    <dgm:pt modelId="{5DD44EBE-9215-4C64-91FB-A38DAC882C6F}" type="pres">
      <dgm:prSet presAssocID="{089A67A3-022A-4F8E-ACDC-07DBC7DE2639}" presName="sibTrans" presStyleLbl="sibTrans2D1" presStyleIdx="0" presStyleCnt="0"/>
      <dgm:spPr/>
    </dgm:pt>
    <dgm:pt modelId="{BFFC2BC7-86F5-449F-8C00-118E6CB103EF}" type="pres">
      <dgm:prSet presAssocID="{87FDAD8F-4041-4BA3-95C5-987694C58D74}" presName="compNode" presStyleCnt="0"/>
      <dgm:spPr/>
    </dgm:pt>
    <dgm:pt modelId="{28806F9D-97C0-4339-BF2C-8D4C110AB706}" type="pres">
      <dgm:prSet presAssocID="{87FDAD8F-4041-4BA3-95C5-987694C58D74}" presName="iconBgRect" presStyleLbl="bgShp" presStyleIdx="2" presStyleCnt="4"/>
      <dgm:spPr/>
    </dgm:pt>
    <dgm:pt modelId="{C78ECF92-7D56-49A7-A46E-1907600F08C0}" type="pres">
      <dgm:prSet presAssocID="{87FDAD8F-4041-4BA3-95C5-987694C58D74}"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Doel"/>
        </a:ext>
      </dgm:extLst>
    </dgm:pt>
    <dgm:pt modelId="{BF9E5CB0-871C-4D6C-BFB9-3C56EC549474}" type="pres">
      <dgm:prSet presAssocID="{87FDAD8F-4041-4BA3-95C5-987694C58D74}" presName="spaceRect" presStyleCnt="0"/>
      <dgm:spPr/>
    </dgm:pt>
    <dgm:pt modelId="{734E50ED-8D02-4F54-85D4-61AFBFF0ECBA}" type="pres">
      <dgm:prSet presAssocID="{87FDAD8F-4041-4BA3-95C5-987694C58D74}" presName="textRect" presStyleLbl="revTx" presStyleIdx="2" presStyleCnt="4">
        <dgm:presLayoutVars>
          <dgm:chMax val="1"/>
          <dgm:chPref val="1"/>
        </dgm:presLayoutVars>
      </dgm:prSet>
      <dgm:spPr/>
    </dgm:pt>
    <dgm:pt modelId="{3D12BDBB-12D0-4703-A5F4-C32AB7044A1E}" type="pres">
      <dgm:prSet presAssocID="{089E402A-A122-49A5-911D-234F2E581E7D}" presName="sibTrans" presStyleLbl="sibTrans2D1" presStyleIdx="0" presStyleCnt="0"/>
      <dgm:spPr/>
    </dgm:pt>
    <dgm:pt modelId="{DFC72E2E-B17E-4F0C-B174-51674DD56D7C}" type="pres">
      <dgm:prSet presAssocID="{EB30572B-5D3D-4C5B-8631-C5DC3E5FEE49}" presName="compNode" presStyleCnt="0"/>
      <dgm:spPr/>
    </dgm:pt>
    <dgm:pt modelId="{A7758181-DDA7-4869-9071-501BF74AA2C7}" type="pres">
      <dgm:prSet presAssocID="{EB30572B-5D3D-4C5B-8631-C5DC3E5FEE49}" presName="iconBgRect" presStyleLbl="bgShp" presStyleIdx="3" presStyleCnt="4"/>
      <dgm:spPr/>
    </dgm:pt>
    <dgm:pt modelId="{158FBA87-53B4-4480-ABF3-A1A6C4544916}" type="pres">
      <dgm:prSet presAssocID="{EB30572B-5D3D-4C5B-8631-C5DC3E5FEE49}"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Gebruikers"/>
        </a:ext>
      </dgm:extLst>
    </dgm:pt>
    <dgm:pt modelId="{8EAEAD96-6FC7-47A6-87CB-02F281B376A5}" type="pres">
      <dgm:prSet presAssocID="{EB30572B-5D3D-4C5B-8631-C5DC3E5FEE49}" presName="spaceRect" presStyleCnt="0"/>
      <dgm:spPr/>
    </dgm:pt>
    <dgm:pt modelId="{3D28A759-0824-4B38-A33C-7D7EF1212030}" type="pres">
      <dgm:prSet presAssocID="{EB30572B-5D3D-4C5B-8631-C5DC3E5FEE49}" presName="textRect" presStyleLbl="revTx" presStyleIdx="3" presStyleCnt="4">
        <dgm:presLayoutVars>
          <dgm:chMax val="1"/>
          <dgm:chPref val="1"/>
        </dgm:presLayoutVars>
      </dgm:prSet>
      <dgm:spPr/>
    </dgm:pt>
  </dgm:ptLst>
  <dgm:cxnLst>
    <dgm:cxn modelId="{BAF3183A-D70F-467B-9C2A-CFBD182468D3}" srcId="{25EC5855-98EE-4957-AE62-78D1670AAAF1}" destId="{FEFE3947-0A3D-41CF-8AB7-969421E9E671}" srcOrd="0" destOrd="0" parTransId="{596B6F0E-FA19-4DC2-84D5-59B02372AA8B}" sibTransId="{724D660B-084B-443C-B25F-0F59BFC2B86C}"/>
    <dgm:cxn modelId="{F61DF048-705B-464B-8E4E-F093D2DD9B38}" type="presOf" srcId="{87FDAD8F-4041-4BA3-95C5-987694C58D74}" destId="{734E50ED-8D02-4F54-85D4-61AFBFF0ECBA}" srcOrd="0" destOrd="0" presId="urn:microsoft.com/office/officeart/2018/2/layout/IconCircleList"/>
    <dgm:cxn modelId="{B113AF72-1E3D-42F3-B27C-AD65E10CE4A7}" type="presOf" srcId="{FEFE3947-0A3D-41CF-8AB7-969421E9E671}" destId="{2AC435C4-CE3B-4D61-BF09-61667701151A}" srcOrd="0" destOrd="0" presId="urn:microsoft.com/office/officeart/2018/2/layout/IconCircleList"/>
    <dgm:cxn modelId="{18FA0F8A-BE37-477A-90A8-8429910548C0}" srcId="{25EC5855-98EE-4957-AE62-78D1670AAAF1}" destId="{EB30572B-5D3D-4C5B-8631-C5DC3E5FEE49}" srcOrd="3" destOrd="0" parTransId="{8603D956-BB6C-4EC1-BC97-6D784FB0C362}" sibTransId="{763BD420-72C4-4868-9E4B-2CA1BF313295}"/>
    <dgm:cxn modelId="{F2233A9D-E531-48D1-A02C-31AB505BD885}" type="presOf" srcId="{EB30572B-5D3D-4C5B-8631-C5DC3E5FEE49}" destId="{3D28A759-0824-4B38-A33C-7D7EF1212030}" srcOrd="0" destOrd="0" presId="urn:microsoft.com/office/officeart/2018/2/layout/IconCircleList"/>
    <dgm:cxn modelId="{C276F39D-B030-444E-9E86-9BA47C77CE6E}" type="presOf" srcId="{089A67A3-022A-4F8E-ACDC-07DBC7DE2639}" destId="{5DD44EBE-9215-4C64-91FB-A38DAC882C6F}" srcOrd="0" destOrd="0" presId="urn:microsoft.com/office/officeart/2018/2/layout/IconCircleList"/>
    <dgm:cxn modelId="{F373BEA1-74DF-410E-B879-87961371F21A}" type="presOf" srcId="{089E402A-A122-49A5-911D-234F2E581E7D}" destId="{3D12BDBB-12D0-4703-A5F4-C32AB7044A1E}" srcOrd="0" destOrd="0" presId="urn:microsoft.com/office/officeart/2018/2/layout/IconCircleList"/>
    <dgm:cxn modelId="{223D0AAA-A00C-46CB-BA09-EC1742EC2493}" type="presOf" srcId="{724D660B-084B-443C-B25F-0F59BFC2B86C}" destId="{9EB37D53-316B-4014-8216-695BB8F3E964}" srcOrd="0" destOrd="0" presId="urn:microsoft.com/office/officeart/2018/2/layout/IconCircleList"/>
    <dgm:cxn modelId="{BD9BDDC6-B4D8-46B9-9EFC-69B2EC472827}" srcId="{25EC5855-98EE-4957-AE62-78D1670AAAF1}" destId="{962226EA-24A0-45B1-AA5C-77361C39EDE9}" srcOrd="1" destOrd="0" parTransId="{47A50367-5448-4701-A530-033948745BC6}" sibTransId="{089A67A3-022A-4F8E-ACDC-07DBC7DE2639}"/>
    <dgm:cxn modelId="{C4E029DD-2F7F-4206-802E-7169079D14E8}" type="presOf" srcId="{25EC5855-98EE-4957-AE62-78D1670AAAF1}" destId="{FE66890D-9048-4797-BFB2-7BD9588E31B6}" srcOrd="0" destOrd="0" presId="urn:microsoft.com/office/officeart/2018/2/layout/IconCircleList"/>
    <dgm:cxn modelId="{2F6D62E3-554F-40D6-9D46-4295BFA8E9CF}" type="presOf" srcId="{962226EA-24A0-45B1-AA5C-77361C39EDE9}" destId="{B314C825-189C-4ED8-8965-0E2F9788C271}" srcOrd="0" destOrd="0" presId="urn:microsoft.com/office/officeart/2018/2/layout/IconCircleList"/>
    <dgm:cxn modelId="{DB444FE5-7B73-4FA8-828B-0254BEC5B9A6}" srcId="{25EC5855-98EE-4957-AE62-78D1670AAAF1}" destId="{87FDAD8F-4041-4BA3-95C5-987694C58D74}" srcOrd="2" destOrd="0" parTransId="{3995FB40-646B-4999-BFC3-7538008D3023}" sibTransId="{089E402A-A122-49A5-911D-234F2E581E7D}"/>
    <dgm:cxn modelId="{E7F9B977-3B4F-4A4D-9798-E0776878CC5F}" type="presParOf" srcId="{FE66890D-9048-4797-BFB2-7BD9588E31B6}" destId="{AD7225FE-13C6-4AF6-93FD-B58CEED352F9}" srcOrd="0" destOrd="0" presId="urn:microsoft.com/office/officeart/2018/2/layout/IconCircleList"/>
    <dgm:cxn modelId="{8006A718-A9BA-460B-B9DA-26163E8C467E}" type="presParOf" srcId="{AD7225FE-13C6-4AF6-93FD-B58CEED352F9}" destId="{BFB16DB0-BF58-4A7D-B857-7865167460AE}" srcOrd="0" destOrd="0" presId="urn:microsoft.com/office/officeart/2018/2/layout/IconCircleList"/>
    <dgm:cxn modelId="{B2C2C80C-9773-43E3-939C-83AC6F03CB68}" type="presParOf" srcId="{BFB16DB0-BF58-4A7D-B857-7865167460AE}" destId="{263B96D1-54C5-4D38-A954-A0ABBF223373}" srcOrd="0" destOrd="0" presId="urn:microsoft.com/office/officeart/2018/2/layout/IconCircleList"/>
    <dgm:cxn modelId="{100075AE-34CF-476E-BDC6-D33A2451E559}" type="presParOf" srcId="{BFB16DB0-BF58-4A7D-B857-7865167460AE}" destId="{D2147847-E7B7-403B-AEE4-BF56A3295FB9}" srcOrd="1" destOrd="0" presId="urn:microsoft.com/office/officeart/2018/2/layout/IconCircleList"/>
    <dgm:cxn modelId="{7FFFDE52-FCF7-4164-91D9-824FB72ED555}" type="presParOf" srcId="{BFB16DB0-BF58-4A7D-B857-7865167460AE}" destId="{E6A84801-005B-4428-8ABC-770BEC6E5A45}" srcOrd="2" destOrd="0" presId="urn:microsoft.com/office/officeart/2018/2/layout/IconCircleList"/>
    <dgm:cxn modelId="{C80A5DA6-5CC6-4663-A4E9-02B3A6A75673}" type="presParOf" srcId="{BFB16DB0-BF58-4A7D-B857-7865167460AE}" destId="{2AC435C4-CE3B-4D61-BF09-61667701151A}" srcOrd="3" destOrd="0" presId="urn:microsoft.com/office/officeart/2018/2/layout/IconCircleList"/>
    <dgm:cxn modelId="{1DE2DC29-8ECA-41D1-B8C6-AA50C6A431A2}" type="presParOf" srcId="{AD7225FE-13C6-4AF6-93FD-B58CEED352F9}" destId="{9EB37D53-316B-4014-8216-695BB8F3E964}" srcOrd="1" destOrd="0" presId="urn:microsoft.com/office/officeart/2018/2/layout/IconCircleList"/>
    <dgm:cxn modelId="{BC1289AB-16E6-4470-A460-C2B49D15336E}" type="presParOf" srcId="{AD7225FE-13C6-4AF6-93FD-B58CEED352F9}" destId="{0D5FC557-6178-4461-81E7-0A2400EEA02B}" srcOrd="2" destOrd="0" presId="urn:microsoft.com/office/officeart/2018/2/layout/IconCircleList"/>
    <dgm:cxn modelId="{D0B52169-A8E9-4C8F-AA22-973EE92D895A}" type="presParOf" srcId="{0D5FC557-6178-4461-81E7-0A2400EEA02B}" destId="{02D62D2E-BC4F-4631-9F62-439A891A071B}" srcOrd="0" destOrd="0" presId="urn:microsoft.com/office/officeart/2018/2/layout/IconCircleList"/>
    <dgm:cxn modelId="{0C3251D3-F007-4B92-A02D-318F062B989D}" type="presParOf" srcId="{0D5FC557-6178-4461-81E7-0A2400EEA02B}" destId="{0DA8FB35-12E5-4A77-A751-D4269111F320}" srcOrd="1" destOrd="0" presId="urn:microsoft.com/office/officeart/2018/2/layout/IconCircleList"/>
    <dgm:cxn modelId="{742D061E-EF4D-4F59-AF92-0A2E3B73DF75}" type="presParOf" srcId="{0D5FC557-6178-4461-81E7-0A2400EEA02B}" destId="{960AF59A-4117-455C-A992-B9E947F8ED7D}" srcOrd="2" destOrd="0" presId="urn:microsoft.com/office/officeart/2018/2/layout/IconCircleList"/>
    <dgm:cxn modelId="{DADEBDDC-75B1-4AAB-AEC3-35EB8D008A8C}" type="presParOf" srcId="{0D5FC557-6178-4461-81E7-0A2400EEA02B}" destId="{B314C825-189C-4ED8-8965-0E2F9788C271}" srcOrd="3" destOrd="0" presId="urn:microsoft.com/office/officeart/2018/2/layout/IconCircleList"/>
    <dgm:cxn modelId="{BC71BB75-4605-4CBE-A0C9-BAA7DB5936EE}" type="presParOf" srcId="{AD7225FE-13C6-4AF6-93FD-B58CEED352F9}" destId="{5DD44EBE-9215-4C64-91FB-A38DAC882C6F}" srcOrd="3" destOrd="0" presId="urn:microsoft.com/office/officeart/2018/2/layout/IconCircleList"/>
    <dgm:cxn modelId="{5067E199-119D-4C08-83C5-A64F7FF03635}" type="presParOf" srcId="{AD7225FE-13C6-4AF6-93FD-B58CEED352F9}" destId="{BFFC2BC7-86F5-449F-8C00-118E6CB103EF}" srcOrd="4" destOrd="0" presId="urn:microsoft.com/office/officeart/2018/2/layout/IconCircleList"/>
    <dgm:cxn modelId="{DD360AFC-D58E-44E7-8549-EAE8DF0CCCBC}" type="presParOf" srcId="{BFFC2BC7-86F5-449F-8C00-118E6CB103EF}" destId="{28806F9D-97C0-4339-BF2C-8D4C110AB706}" srcOrd="0" destOrd="0" presId="urn:microsoft.com/office/officeart/2018/2/layout/IconCircleList"/>
    <dgm:cxn modelId="{498408BD-2AD4-45AD-8353-48EC12F4CBA2}" type="presParOf" srcId="{BFFC2BC7-86F5-449F-8C00-118E6CB103EF}" destId="{C78ECF92-7D56-49A7-A46E-1907600F08C0}" srcOrd="1" destOrd="0" presId="urn:microsoft.com/office/officeart/2018/2/layout/IconCircleList"/>
    <dgm:cxn modelId="{CB90CD5F-2F3E-40EA-A2AB-68E9968AD34A}" type="presParOf" srcId="{BFFC2BC7-86F5-449F-8C00-118E6CB103EF}" destId="{BF9E5CB0-871C-4D6C-BFB9-3C56EC549474}" srcOrd="2" destOrd="0" presId="urn:microsoft.com/office/officeart/2018/2/layout/IconCircleList"/>
    <dgm:cxn modelId="{5259978D-8B9C-4A0C-ABBB-A604219473EE}" type="presParOf" srcId="{BFFC2BC7-86F5-449F-8C00-118E6CB103EF}" destId="{734E50ED-8D02-4F54-85D4-61AFBFF0ECBA}" srcOrd="3" destOrd="0" presId="urn:microsoft.com/office/officeart/2018/2/layout/IconCircleList"/>
    <dgm:cxn modelId="{5430C123-E08E-4967-932C-CC0AC4ED0551}" type="presParOf" srcId="{AD7225FE-13C6-4AF6-93FD-B58CEED352F9}" destId="{3D12BDBB-12D0-4703-A5F4-C32AB7044A1E}" srcOrd="5" destOrd="0" presId="urn:microsoft.com/office/officeart/2018/2/layout/IconCircleList"/>
    <dgm:cxn modelId="{2549E966-B2B9-4F33-ADE1-15CE53DB15B8}" type="presParOf" srcId="{AD7225FE-13C6-4AF6-93FD-B58CEED352F9}" destId="{DFC72E2E-B17E-4F0C-B174-51674DD56D7C}" srcOrd="6" destOrd="0" presId="urn:microsoft.com/office/officeart/2018/2/layout/IconCircleList"/>
    <dgm:cxn modelId="{EB953148-2C92-4C3D-8BB3-3F17236FE0D1}" type="presParOf" srcId="{DFC72E2E-B17E-4F0C-B174-51674DD56D7C}" destId="{A7758181-DDA7-4869-9071-501BF74AA2C7}" srcOrd="0" destOrd="0" presId="urn:microsoft.com/office/officeart/2018/2/layout/IconCircleList"/>
    <dgm:cxn modelId="{2BF47B26-9033-4CFA-9947-AF0328FD456E}" type="presParOf" srcId="{DFC72E2E-B17E-4F0C-B174-51674DD56D7C}" destId="{158FBA87-53B4-4480-ABF3-A1A6C4544916}" srcOrd="1" destOrd="0" presId="urn:microsoft.com/office/officeart/2018/2/layout/IconCircleList"/>
    <dgm:cxn modelId="{B8EE90FD-6B3A-4470-895C-823CC7B3C1A6}" type="presParOf" srcId="{DFC72E2E-B17E-4F0C-B174-51674DD56D7C}" destId="{8EAEAD96-6FC7-47A6-87CB-02F281B376A5}" srcOrd="2" destOrd="0" presId="urn:microsoft.com/office/officeart/2018/2/layout/IconCircleList"/>
    <dgm:cxn modelId="{AB286C3E-EDE8-4E67-B066-00CD07F2EE9C}" type="presParOf" srcId="{DFC72E2E-B17E-4F0C-B174-51674DD56D7C}" destId="{3D28A759-0824-4B38-A33C-7D7EF1212030}" srcOrd="3" destOrd="0" presId="urn:microsoft.com/office/officeart/2018/2/layout/IconCircle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E691CE6B-468F-4DAA-9E45-3F71BB9A28A4}" type="doc">
      <dgm:prSet loTypeId="urn:microsoft.com/office/officeart/2018/5/layout/CenteredIconLabelDescriptionList" loCatId="icon" qsTypeId="urn:microsoft.com/office/officeart/2005/8/quickstyle/simple1" qsCatId="simple" csTypeId="urn:microsoft.com/office/officeart/2018/5/colors/Iconchunking_neutralbg_colorful1" csCatId="colorful" phldr="1"/>
      <dgm:spPr/>
      <dgm:t>
        <a:bodyPr/>
        <a:lstStyle/>
        <a:p>
          <a:endParaRPr lang="en-US"/>
        </a:p>
      </dgm:t>
    </dgm:pt>
    <dgm:pt modelId="{2B08C0E0-23B9-4BBC-A917-3CA2D3760DFD}">
      <dgm:prSet/>
      <dgm:spPr/>
      <dgm:t>
        <a:bodyPr/>
        <a:lstStyle/>
        <a:p>
          <a:pPr>
            <a:defRPr b="1"/>
          </a:pPr>
          <a:r>
            <a:rPr lang="nl-NL"/>
            <a:t>Leden van het Scrum Team die het werk uitvoeren om elke Sprint een ‘Done’ Increment op te leveren</a:t>
          </a:r>
          <a:endParaRPr lang="en-US"/>
        </a:p>
      </dgm:t>
    </dgm:pt>
    <dgm:pt modelId="{C245FAFA-A544-4F9E-9133-946D158E5076}" type="parTrans" cxnId="{504F321E-15BB-4E77-A6AD-EEFD02FE3C01}">
      <dgm:prSet/>
      <dgm:spPr/>
      <dgm:t>
        <a:bodyPr/>
        <a:lstStyle/>
        <a:p>
          <a:endParaRPr lang="en-US"/>
        </a:p>
      </dgm:t>
    </dgm:pt>
    <dgm:pt modelId="{88841E59-F4A2-478C-AD29-AEEA68AD3A16}" type="sibTrans" cxnId="{504F321E-15BB-4E77-A6AD-EEFD02FE3C01}">
      <dgm:prSet/>
      <dgm:spPr/>
      <dgm:t>
        <a:bodyPr/>
        <a:lstStyle/>
        <a:p>
          <a:endParaRPr lang="en-US"/>
        </a:p>
      </dgm:t>
    </dgm:pt>
    <dgm:pt modelId="{21D1E650-06CF-42BC-882C-33C700C1C77E}">
      <dgm:prSet/>
      <dgm:spPr/>
      <dgm:t>
        <a:bodyPr/>
        <a:lstStyle/>
        <a:p>
          <a:pPr>
            <a:defRPr b="1"/>
          </a:pPr>
          <a:r>
            <a:rPr lang="nl-NL"/>
            <a:t>Zelf verantwoordelijk voor inschatten van werk en opstellen van het Sprint-plan (Sprint Backlog)</a:t>
          </a:r>
          <a:endParaRPr lang="en-US"/>
        </a:p>
      </dgm:t>
    </dgm:pt>
    <dgm:pt modelId="{1CA9F494-4CAC-4CCA-A609-B829F63C3A8F}" type="parTrans" cxnId="{86C4A966-2971-4414-AD81-951FE845EBEB}">
      <dgm:prSet/>
      <dgm:spPr/>
      <dgm:t>
        <a:bodyPr/>
        <a:lstStyle/>
        <a:p>
          <a:endParaRPr lang="en-US"/>
        </a:p>
      </dgm:t>
    </dgm:pt>
    <dgm:pt modelId="{0819E085-BD5D-42AE-9366-1015BFAAD6DD}" type="sibTrans" cxnId="{86C4A966-2971-4414-AD81-951FE845EBEB}">
      <dgm:prSet/>
      <dgm:spPr/>
      <dgm:t>
        <a:bodyPr/>
        <a:lstStyle/>
        <a:p>
          <a:endParaRPr lang="en-US"/>
        </a:p>
      </dgm:t>
    </dgm:pt>
    <dgm:pt modelId="{5F293714-F6BF-4565-9F25-B3520248D67A}">
      <dgm:prSet/>
      <dgm:spPr/>
      <dgm:t>
        <a:bodyPr/>
        <a:lstStyle/>
        <a:p>
          <a:pPr>
            <a:defRPr b="1"/>
          </a:pPr>
          <a:r>
            <a:rPr lang="nl-NL"/>
            <a:t>Verantwoordelijkheden Developers:</a:t>
          </a:r>
          <a:endParaRPr lang="en-US"/>
        </a:p>
      </dgm:t>
    </dgm:pt>
    <dgm:pt modelId="{60C8B5B6-D262-49A5-B7E4-4E7F4DDDA926}" type="parTrans" cxnId="{ACA76B5A-7C32-455E-968C-35B68896FDAC}">
      <dgm:prSet/>
      <dgm:spPr/>
      <dgm:t>
        <a:bodyPr/>
        <a:lstStyle/>
        <a:p>
          <a:endParaRPr lang="en-US"/>
        </a:p>
      </dgm:t>
    </dgm:pt>
    <dgm:pt modelId="{4CE60341-1A13-474B-94EE-29872E92EBFF}" type="sibTrans" cxnId="{ACA76B5A-7C32-455E-968C-35B68896FDAC}">
      <dgm:prSet/>
      <dgm:spPr/>
      <dgm:t>
        <a:bodyPr/>
        <a:lstStyle/>
        <a:p>
          <a:endParaRPr lang="en-US"/>
        </a:p>
      </dgm:t>
    </dgm:pt>
    <dgm:pt modelId="{4359C059-FF8B-4045-A882-8117A5472B69}">
      <dgm:prSet/>
      <dgm:spPr/>
      <dgm:t>
        <a:bodyPr/>
        <a:lstStyle/>
        <a:p>
          <a:r>
            <a:rPr lang="nl-NL"/>
            <a:t>Opstellen en bijhouden van een Sprint Backlog (plan voor de Sprint)</a:t>
          </a:r>
          <a:endParaRPr lang="en-US"/>
        </a:p>
      </dgm:t>
    </dgm:pt>
    <dgm:pt modelId="{E0B8FC89-A247-4A3B-BB15-EF4A65EE0FAC}" type="parTrans" cxnId="{B8C4B136-9755-4746-ACEA-640BB3F2E256}">
      <dgm:prSet/>
      <dgm:spPr/>
      <dgm:t>
        <a:bodyPr/>
        <a:lstStyle/>
        <a:p>
          <a:endParaRPr lang="en-US"/>
        </a:p>
      </dgm:t>
    </dgm:pt>
    <dgm:pt modelId="{D16465F1-38AE-41D9-8405-FA2AF07DDD66}" type="sibTrans" cxnId="{B8C4B136-9755-4746-ACEA-640BB3F2E256}">
      <dgm:prSet/>
      <dgm:spPr/>
      <dgm:t>
        <a:bodyPr/>
        <a:lstStyle/>
        <a:p>
          <a:endParaRPr lang="en-US"/>
        </a:p>
      </dgm:t>
    </dgm:pt>
    <dgm:pt modelId="{DBC296D4-A10B-4541-8760-7489BF5AD841}">
      <dgm:prSet/>
      <dgm:spPr/>
      <dgm:t>
        <a:bodyPr/>
        <a:lstStyle/>
        <a:p>
          <a:r>
            <a:rPr lang="nl-NL"/>
            <a:t>Kwaliteit bewaken – werken volgens de Definition of Done zodat elk Increment voldoet aan de normen</a:t>
          </a:r>
          <a:endParaRPr lang="en-US"/>
        </a:p>
      </dgm:t>
    </dgm:pt>
    <dgm:pt modelId="{3F1F74FF-B773-4693-A1FD-D81E80967232}" type="parTrans" cxnId="{6B4266BA-2D22-467F-91CC-14F226CE5FAF}">
      <dgm:prSet/>
      <dgm:spPr/>
      <dgm:t>
        <a:bodyPr/>
        <a:lstStyle/>
        <a:p>
          <a:endParaRPr lang="en-US"/>
        </a:p>
      </dgm:t>
    </dgm:pt>
    <dgm:pt modelId="{9963ECF7-A160-4B3B-AB33-6E0B3C07180A}" type="sibTrans" cxnId="{6B4266BA-2D22-467F-91CC-14F226CE5FAF}">
      <dgm:prSet/>
      <dgm:spPr/>
      <dgm:t>
        <a:bodyPr/>
        <a:lstStyle/>
        <a:p>
          <a:endParaRPr lang="en-US"/>
        </a:p>
      </dgm:t>
    </dgm:pt>
    <dgm:pt modelId="{723A54B7-AFB0-47EB-BEBB-04562FAC8C29}">
      <dgm:prSet/>
      <dgm:spPr/>
      <dgm:t>
        <a:bodyPr/>
        <a:lstStyle/>
        <a:p>
          <a:r>
            <a:rPr lang="nl-NL"/>
            <a:t>Dagelijks aanpassen van het plan richting het Sprint Doel (flexibel bijsturen)</a:t>
          </a:r>
          <a:endParaRPr lang="en-US"/>
        </a:p>
      </dgm:t>
    </dgm:pt>
    <dgm:pt modelId="{F228ED20-3604-451C-94C5-6F3D98D1F193}" type="parTrans" cxnId="{0CB9FFB8-9B0B-4BB1-BA3A-66B70BD3DEAD}">
      <dgm:prSet/>
      <dgm:spPr/>
      <dgm:t>
        <a:bodyPr/>
        <a:lstStyle/>
        <a:p>
          <a:endParaRPr lang="en-US"/>
        </a:p>
      </dgm:t>
    </dgm:pt>
    <dgm:pt modelId="{60B83FA4-D7E6-4B2E-B5C8-0B1801E6ECC5}" type="sibTrans" cxnId="{0CB9FFB8-9B0B-4BB1-BA3A-66B70BD3DEAD}">
      <dgm:prSet/>
      <dgm:spPr/>
      <dgm:t>
        <a:bodyPr/>
        <a:lstStyle/>
        <a:p>
          <a:endParaRPr lang="en-US"/>
        </a:p>
      </dgm:t>
    </dgm:pt>
    <dgm:pt modelId="{EA20E9B6-30F5-4EB1-9AA8-0380982DE492}">
      <dgm:prSet/>
      <dgm:spPr/>
      <dgm:t>
        <a:bodyPr/>
        <a:lstStyle/>
        <a:p>
          <a:r>
            <a:rPr lang="nl-NL"/>
            <a:t>Elkaar aanspreken als professionals op de afgesproken aanpak en kwaliteit</a:t>
          </a:r>
          <a:endParaRPr lang="en-US"/>
        </a:p>
      </dgm:t>
    </dgm:pt>
    <dgm:pt modelId="{467CBD93-07B3-4388-B2BD-8262EA0C09B4}" type="parTrans" cxnId="{0AADD75C-334F-430E-BB23-D8F1BD7F468C}">
      <dgm:prSet/>
      <dgm:spPr/>
      <dgm:t>
        <a:bodyPr/>
        <a:lstStyle/>
        <a:p>
          <a:endParaRPr lang="en-US"/>
        </a:p>
      </dgm:t>
    </dgm:pt>
    <dgm:pt modelId="{A5ED61A2-F925-4FA8-A553-C925A32FB6BC}" type="sibTrans" cxnId="{0AADD75C-334F-430E-BB23-D8F1BD7F468C}">
      <dgm:prSet/>
      <dgm:spPr/>
      <dgm:t>
        <a:bodyPr/>
        <a:lstStyle/>
        <a:p>
          <a:endParaRPr lang="en-US"/>
        </a:p>
      </dgm:t>
    </dgm:pt>
    <dgm:pt modelId="{6C8D6391-7EE1-45BA-9804-D25C147EEF51}" type="pres">
      <dgm:prSet presAssocID="{E691CE6B-468F-4DAA-9E45-3F71BB9A28A4}" presName="root" presStyleCnt="0">
        <dgm:presLayoutVars>
          <dgm:dir/>
          <dgm:resizeHandles val="exact"/>
        </dgm:presLayoutVars>
      </dgm:prSet>
      <dgm:spPr/>
    </dgm:pt>
    <dgm:pt modelId="{CCDCFA41-72A2-4005-9263-6A935DF7FCF7}" type="pres">
      <dgm:prSet presAssocID="{2B08C0E0-23B9-4BBC-A917-3CA2D3760DFD}" presName="compNode" presStyleCnt="0"/>
      <dgm:spPr/>
    </dgm:pt>
    <dgm:pt modelId="{BC48AFAA-C239-4E2F-A1D2-C1749A42E1C1}" type="pres">
      <dgm:prSet presAssocID="{2B08C0E0-23B9-4BBC-A917-3CA2D3760DFD}"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Branching Diagram"/>
        </a:ext>
      </dgm:extLst>
    </dgm:pt>
    <dgm:pt modelId="{89469D7D-94C0-42E2-8946-368B477AA20C}" type="pres">
      <dgm:prSet presAssocID="{2B08C0E0-23B9-4BBC-A917-3CA2D3760DFD}" presName="iconSpace" presStyleCnt="0"/>
      <dgm:spPr/>
    </dgm:pt>
    <dgm:pt modelId="{73CB678F-EB5B-4B47-8723-F1397D99E2FA}" type="pres">
      <dgm:prSet presAssocID="{2B08C0E0-23B9-4BBC-A917-3CA2D3760DFD}" presName="parTx" presStyleLbl="revTx" presStyleIdx="0" presStyleCnt="6">
        <dgm:presLayoutVars>
          <dgm:chMax val="0"/>
          <dgm:chPref val="0"/>
        </dgm:presLayoutVars>
      </dgm:prSet>
      <dgm:spPr/>
    </dgm:pt>
    <dgm:pt modelId="{7593C502-3031-473E-95DA-D0CE2CF61F9F}" type="pres">
      <dgm:prSet presAssocID="{2B08C0E0-23B9-4BBC-A917-3CA2D3760DFD}" presName="txSpace" presStyleCnt="0"/>
      <dgm:spPr/>
    </dgm:pt>
    <dgm:pt modelId="{25C5ECDA-51A0-4F3C-958F-E1C829C0C325}" type="pres">
      <dgm:prSet presAssocID="{2B08C0E0-23B9-4BBC-A917-3CA2D3760DFD}" presName="desTx" presStyleLbl="revTx" presStyleIdx="1" presStyleCnt="6">
        <dgm:presLayoutVars/>
      </dgm:prSet>
      <dgm:spPr/>
    </dgm:pt>
    <dgm:pt modelId="{F622C850-E2D2-4C2C-96FE-829B58B20A28}" type="pres">
      <dgm:prSet presAssocID="{88841E59-F4A2-478C-AD29-AEEA68AD3A16}" presName="sibTrans" presStyleCnt="0"/>
      <dgm:spPr/>
    </dgm:pt>
    <dgm:pt modelId="{ACDF1C02-FCFB-40A5-B2D1-72C9E9FAEFFE}" type="pres">
      <dgm:prSet presAssocID="{21D1E650-06CF-42BC-882C-33C700C1C77E}" presName="compNode" presStyleCnt="0"/>
      <dgm:spPr/>
    </dgm:pt>
    <dgm:pt modelId="{195D5C74-AA38-4F74-9E51-D56B8DA193E9}" type="pres">
      <dgm:prSet presAssocID="{21D1E650-06CF-42BC-882C-33C700C1C77E}"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Kruipen"/>
        </a:ext>
      </dgm:extLst>
    </dgm:pt>
    <dgm:pt modelId="{59A6FFB3-6C45-4BE4-973F-2C6AF322F31D}" type="pres">
      <dgm:prSet presAssocID="{21D1E650-06CF-42BC-882C-33C700C1C77E}" presName="iconSpace" presStyleCnt="0"/>
      <dgm:spPr/>
    </dgm:pt>
    <dgm:pt modelId="{9359569D-F6AA-4D82-907D-959B7242336B}" type="pres">
      <dgm:prSet presAssocID="{21D1E650-06CF-42BC-882C-33C700C1C77E}" presName="parTx" presStyleLbl="revTx" presStyleIdx="2" presStyleCnt="6">
        <dgm:presLayoutVars>
          <dgm:chMax val="0"/>
          <dgm:chPref val="0"/>
        </dgm:presLayoutVars>
      </dgm:prSet>
      <dgm:spPr/>
    </dgm:pt>
    <dgm:pt modelId="{C5878C3C-EC6C-491F-A635-521B61BB8A15}" type="pres">
      <dgm:prSet presAssocID="{21D1E650-06CF-42BC-882C-33C700C1C77E}" presName="txSpace" presStyleCnt="0"/>
      <dgm:spPr/>
    </dgm:pt>
    <dgm:pt modelId="{C61B160D-FA8E-4642-99B3-1AF76CB7BF73}" type="pres">
      <dgm:prSet presAssocID="{21D1E650-06CF-42BC-882C-33C700C1C77E}" presName="desTx" presStyleLbl="revTx" presStyleIdx="3" presStyleCnt="6">
        <dgm:presLayoutVars/>
      </dgm:prSet>
      <dgm:spPr/>
    </dgm:pt>
    <dgm:pt modelId="{135DEA15-916C-4272-99CA-D4C1A0BE054F}" type="pres">
      <dgm:prSet presAssocID="{0819E085-BD5D-42AE-9366-1015BFAAD6DD}" presName="sibTrans" presStyleCnt="0"/>
      <dgm:spPr/>
    </dgm:pt>
    <dgm:pt modelId="{68A5763F-A048-4CB6-BAC1-E97D7E9AC67C}" type="pres">
      <dgm:prSet presAssocID="{5F293714-F6BF-4565-9F25-B3520248D67A}" presName="compNode" presStyleCnt="0"/>
      <dgm:spPr/>
    </dgm:pt>
    <dgm:pt modelId="{A99B5493-B02B-48A9-A135-45D7E7B7BF59}" type="pres">
      <dgm:prSet presAssocID="{5F293714-F6BF-4565-9F25-B3520248D67A}"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Hiërarchie"/>
        </a:ext>
      </dgm:extLst>
    </dgm:pt>
    <dgm:pt modelId="{4A7C0432-106D-486F-B3E4-5714A22AD38E}" type="pres">
      <dgm:prSet presAssocID="{5F293714-F6BF-4565-9F25-B3520248D67A}" presName="iconSpace" presStyleCnt="0"/>
      <dgm:spPr/>
    </dgm:pt>
    <dgm:pt modelId="{F0D49945-745F-4CBF-B0C1-DA8FE40A447D}" type="pres">
      <dgm:prSet presAssocID="{5F293714-F6BF-4565-9F25-B3520248D67A}" presName="parTx" presStyleLbl="revTx" presStyleIdx="4" presStyleCnt="6">
        <dgm:presLayoutVars>
          <dgm:chMax val="0"/>
          <dgm:chPref val="0"/>
        </dgm:presLayoutVars>
      </dgm:prSet>
      <dgm:spPr/>
    </dgm:pt>
    <dgm:pt modelId="{3FA9A0A0-FC1C-44FA-B5EF-5592F8176D43}" type="pres">
      <dgm:prSet presAssocID="{5F293714-F6BF-4565-9F25-B3520248D67A}" presName="txSpace" presStyleCnt="0"/>
      <dgm:spPr/>
    </dgm:pt>
    <dgm:pt modelId="{5C31EBFE-368D-448D-92A1-F816524A420E}" type="pres">
      <dgm:prSet presAssocID="{5F293714-F6BF-4565-9F25-B3520248D67A}" presName="desTx" presStyleLbl="revTx" presStyleIdx="5" presStyleCnt="6">
        <dgm:presLayoutVars/>
      </dgm:prSet>
      <dgm:spPr/>
    </dgm:pt>
  </dgm:ptLst>
  <dgm:cxnLst>
    <dgm:cxn modelId="{05D29D0D-0814-4E94-A93A-A152A7F84689}" type="presOf" srcId="{4359C059-FF8B-4045-A882-8117A5472B69}" destId="{5C31EBFE-368D-448D-92A1-F816524A420E}" srcOrd="0" destOrd="0" presId="urn:microsoft.com/office/officeart/2018/5/layout/CenteredIconLabelDescriptionList"/>
    <dgm:cxn modelId="{504F321E-15BB-4E77-A6AD-EEFD02FE3C01}" srcId="{E691CE6B-468F-4DAA-9E45-3F71BB9A28A4}" destId="{2B08C0E0-23B9-4BBC-A917-3CA2D3760DFD}" srcOrd="0" destOrd="0" parTransId="{C245FAFA-A544-4F9E-9133-946D158E5076}" sibTransId="{88841E59-F4A2-478C-AD29-AEEA68AD3A16}"/>
    <dgm:cxn modelId="{B8C4B136-9755-4746-ACEA-640BB3F2E256}" srcId="{5F293714-F6BF-4565-9F25-B3520248D67A}" destId="{4359C059-FF8B-4045-A882-8117A5472B69}" srcOrd="0" destOrd="0" parTransId="{E0B8FC89-A247-4A3B-BB15-EF4A65EE0FAC}" sibTransId="{D16465F1-38AE-41D9-8405-FA2AF07DDD66}"/>
    <dgm:cxn modelId="{743F025B-0157-4173-9B6D-F2051EF9C971}" type="presOf" srcId="{5F293714-F6BF-4565-9F25-B3520248D67A}" destId="{F0D49945-745F-4CBF-B0C1-DA8FE40A447D}" srcOrd="0" destOrd="0" presId="urn:microsoft.com/office/officeart/2018/5/layout/CenteredIconLabelDescriptionList"/>
    <dgm:cxn modelId="{0AADD75C-334F-430E-BB23-D8F1BD7F468C}" srcId="{5F293714-F6BF-4565-9F25-B3520248D67A}" destId="{EA20E9B6-30F5-4EB1-9AA8-0380982DE492}" srcOrd="3" destOrd="0" parTransId="{467CBD93-07B3-4388-B2BD-8262EA0C09B4}" sibTransId="{A5ED61A2-F925-4FA8-A553-C925A32FB6BC}"/>
    <dgm:cxn modelId="{86C4A966-2971-4414-AD81-951FE845EBEB}" srcId="{E691CE6B-468F-4DAA-9E45-3F71BB9A28A4}" destId="{21D1E650-06CF-42BC-882C-33C700C1C77E}" srcOrd="1" destOrd="0" parTransId="{1CA9F494-4CAC-4CCA-A609-B829F63C3A8F}" sibTransId="{0819E085-BD5D-42AE-9366-1015BFAAD6DD}"/>
    <dgm:cxn modelId="{C0C20E68-51A4-4F82-B8F6-9D8412E181C8}" type="presOf" srcId="{EA20E9B6-30F5-4EB1-9AA8-0380982DE492}" destId="{5C31EBFE-368D-448D-92A1-F816524A420E}" srcOrd="0" destOrd="3" presId="urn:microsoft.com/office/officeart/2018/5/layout/CenteredIconLabelDescriptionList"/>
    <dgm:cxn modelId="{ACA76B5A-7C32-455E-968C-35B68896FDAC}" srcId="{E691CE6B-468F-4DAA-9E45-3F71BB9A28A4}" destId="{5F293714-F6BF-4565-9F25-B3520248D67A}" srcOrd="2" destOrd="0" parTransId="{60C8B5B6-D262-49A5-B7E4-4E7F4DDDA926}" sibTransId="{4CE60341-1A13-474B-94EE-29872E92EBFF}"/>
    <dgm:cxn modelId="{9ADDC989-EAD0-4D5C-8369-E463FAA646D6}" type="presOf" srcId="{21D1E650-06CF-42BC-882C-33C700C1C77E}" destId="{9359569D-F6AA-4D82-907D-959B7242336B}" srcOrd="0" destOrd="0" presId="urn:microsoft.com/office/officeart/2018/5/layout/CenteredIconLabelDescriptionList"/>
    <dgm:cxn modelId="{0CB9FFB8-9B0B-4BB1-BA3A-66B70BD3DEAD}" srcId="{5F293714-F6BF-4565-9F25-B3520248D67A}" destId="{723A54B7-AFB0-47EB-BEBB-04562FAC8C29}" srcOrd="2" destOrd="0" parTransId="{F228ED20-3604-451C-94C5-6F3D98D1F193}" sibTransId="{60B83FA4-D7E6-4B2E-B5C8-0B1801E6ECC5}"/>
    <dgm:cxn modelId="{6B4266BA-2D22-467F-91CC-14F226CE5FAF}" srcId="{5F293714-F6BF-4565-9F25-B3520248D67A}" destId="{DBC296D4-A10B-4541-8760-7489BF5AD841}" srcOrd="1" destOrd="0" parTransId="{3F1F74FF-B773-4693-A1FD-D81E80967232}" sibTransId="{9963ECF7-A160-4B3B-AB33-6E0B3C07180A}"/>
    <dgm:cxn modelId="{747027C3-FE59-48B7-94B3-361A96B5914D}" type="presOf" srcId="{E691CE6B-468F-4DAA-9E45-3F71BB9A28A4}" destId="{6C8D6391-7EE1-45BA-9804-D25C147EEF51}" srcOrd="0" destOrd="0" presId="urn:microsoft.com/office/officeart/2018/5/layout/CenteredIconLabelDescriptionList"/>
    <dgm:cxn modelId="{F05976CA-5F09-491D-96AB-57248E8C048B}" type="presOf" srcId="{DBC296D4-A10B-4541-8760-7489BF5AD841}" destId="{5C31EBFE-368D-448D-92A1-F816524A420E}" srcOrd="0" destOrd="1" presId="urn:microsoft.com/office/officeart/2018/5/layout/CenteredIconLabelDescriptionList"/>
    <dgm:cxn modelId="{F1ACA8EF-19CB-4D17-A91A-449AFCAD1FC8}" type="presOf" srcId="{723A54B7-AFB0-47EB-BEBB-04562FAC8C29}" destId="{5C31EBFE-368D-448D-92A1-F816524A420E}" srcOrd="0" destOrd="2" presId="urn:microsoft.com/office/officeart/2018/5/layout/CenteredIconLabelDescriptionList"/>
    <dgm:cxn modelId="{5DC01FFA-2526-45F3-8E7D-202212AAACBF}" type="presOf" srcId="{2B08C0E0-23B9-4BBC-A917-3CA2D3760DFD}" destId="{73CB678F-EB5B-4B47-8723-F1397D99E2FA}" srcOrd="0" destOrd="0" presId="urn:microsoft.com/office/officeart/2018/5/layout/CenteredIconLabelDescriptionList"/>
    <dgm:cxn modelId="{0F4708A2-BF81-4CBF-A1AE-C5F431C787AA}" type="presParOf" srcId="{6C8D6391-7EE1-45BA-9804-D25C147EEF51}" destId="{CCDCFA41-72A2-4005-9263-6A935DF7FCF7}" srcOrd="0" destOrd="0" presId="urn:microsoft.com/office/officeart/2018/5/layout/CenteredIconLabelDescriptionList"/>
    <dgm:cxn modelId="{E1F0DE6A-8681-4020-8AB2-3C3AEA5CE112}" type="presParOf" srcId="{CCDCFA41-72A2-4005-9263-6A935DF7FCF7}" destId="{BC48AFAA-C239-4E2F-A1D2-C1749A42E1C1}" srcOrd="0" destOrd="0" presId="urn:microsoft.com/office/officeart/2018/5/layout/CenteredIconLabelDescriptionList"/>
    <dgm:cxn modelId="{9404C4BB-EABF-4310-AEE9-F35A21A197A0}" type="presParOf" srcId="{CCDCFA41-72A2-4005-9263-6A935DF7FCF7}" destId="{89469D7D-94C0-42E2-8946-368B477AA20C}" srcOrd="1" destOrd="0" presId="urn:microsoft.com/office/officeart/2018/5/layout/CenteredIconLabelDescriptionList"/>
    <dgm:cxn modelId="{400F339E-F8B6-4AD6-BE7A-C17B64DE1734}" type="presParOf" srcId="{CCDCFA41-72A2-4005-9263-6A935DF7FCF7}" destId="{73CB678F-EB5B-4B47-8723-F1397D99E2FA}" srcOrd="2" destOrd="0" presId="urn:microsoft.com/office/officeart/2018/5/layout/CenteredIconLabelDescriptionList"/>
    <dgm:cxn modelId="{E25791CF-BC34-4890-AB2F-D70CB0620F35}" type="presParOf" srcId="{CCDCFA41-72A2-4005-9263-6A935DF7FCF7}" destId="{7593C502-3031-473E-95DA-D0CE2CF61F9F}" srcOrd="3" destOrd="0" presId="urn:microsoft.com/office/officeart/2018/5/layout/CenteredIconLabelDescriptionList"/>
    <dgm:cxn modelId="{7DAFC1D4-2C5A-4B8C-A009-6AC85810A6C5}" type="presParOf" srcId="{CCDCFA41-72A2-4005-9263-6A935DF7FCF7}" destId="{25C5ECDA-51A0-4F3C-958F-E1C829C0C325}" srcOrd="4" destOrd="0" presId="urn:microsoft.com/office/officeart/2018/5/layout/CenteredIconLabelDescriptionList"/>
    <dgm:cxn modelId="{9E6EE90F-227A-4185-94AA-96EA2D1A839D}" type="presParOf" srcId="{6C8D6391-7EE1-45BA-9804-D25C147EEF51}" destId="{F622C850-E2D2-4C2C-96FE-829B58B20A28}" srcOrd="1" destOrd="0" presId="urn:microsoft.com/office/officeart/2018/5/layout/CenteredIconLabelDescriptionList"/>
    <dgm:cxn modelId="{2BE73EA4-B424-43EA-9634-C238BF4E56CA}" type="presParOf" srcId="{6C8D6391-7EE1-45BA-9804-D25C147EEF51}" destId="{ACDF1C02-FCFB-40A5-B2D1-72C9E9FAEFFE}" srcOrd="2" destOrd="0" presId="urn:microsoft.com/office/officeart/2018/5/layout/CenteredIconLabelDescriptionList"/>
    <dgm:cxn modelId="{8C99988D-559F-4A81-BFEE-E2483F6D617A}" type="presParOf" srcId="{ACDF1C02-FCFB-40A5-B2D1-72C9E9FAEFFE}" destId="{195D5C74-AA38-4F74-9E51-D56B8DA193E9}" srcOrd="0" destOrd="0" presId="urn:microsoft.com/office/officeart/2018/5/layout/CenteredIconLabelDescriptionList"/>
    <dgm:cxn modelId="{3E27B969-8E11-4851-B726-7B3D058C1E38}" type="presParOf" srcId="{ACDF1C02-FCFB-40A5-B2D1-72C9E9FAEFFE}" destId="{59A6FFB3-6C45-4BE4-973F-2C6AF322F31D}" srcOrd="1" destOrd="0" presId="urn:microsoft.com/office/officeart/2018/5/layout/CenteredIconLabelDescriptionList"/>
    <dgm:cxn modelId="{B2C19477-B1FE-46EB-8D03-8803AF98A561}" type="presParOf" srcId="{ACDF1C02-FCFB-40A5-B2D1-72C9E9FAEFFE}" destId="{9359569D-F6AA-4D82-907D-959B7242336B}" srcOrd="2" destOrd="0" presId="urn:microsoft.com/office/officeart/2018/5/layout/CenteredIconLabelDescriptionList"/>
    <dgm:cxn modelId="{6469B075-D0F0-41EA-8905-5D558A2ABFCB}" type="presParOf" srcId="{ACDF1C02-FCFB-40A5-B2D1-72C9E9FAEFFE}" destId="{C5878C3C-EC6C-491F-A635-521B61BB8A15}" srcOrd="3" destOrd="0" presId="urn:microsoft.com/office/officeart/2018/5/layout/CenteredIconLabelDescriptionList"/>
    <dgm:cxn modelId="{386FEEDA-9ECC-4857-B3D0-DD75C8EE41B9}" type="presParOf" srcId="{ACDF1C02-FCFB-40A5-B2D1-72C9E9FAEFFE}" destId="{C61B160D-FA8E-4642-99B3-1AF76CB7BF73}" srcOrd="4" destOrd="0" presId="urn:microsoft.com/office/officeart/2018/5/layout/CenteredIconLabelDescriptionList"/>
    <dgm:cxn modelId="{B7C692D2-D515-4CFC-9376-C17AEF00FE15}" type="presParOf" srcId="{6C8D6391-7EE1-45BA-9804-D25C147EEF51}" destId="{135DEA15-916C-4272-99CA-D4C1A0BE054F}" srcOrd="3" destOrd="0" presId="urn:microsoft.com/office/officeart/2018/5/layout/CenteredIconLabelDescriptionList"/>
    <dgm:cxn modelId="{A9A73889-0BEB-436D-A9B4-20BBC26173D7}" type="presParOf" srcId="{6C8D6391-7EE1-45BA-9804-D25C147EEF51}" destId="{68A5763F-A048-4CB6-BAC1-E97D7E9AC67C}" srcOrd="4" destOrd="0" presId="urn:microsoft.com/office/officeart/2018/5/layout/CenteredIconLabelDescriptionList"/>
    <dgm:cxn modelId="{A2F7EFD3-6B2B-495D-BCB9-DBA4070371D3}" type="presParOf" srcId="{68A5763F-A048-4CB6-BAC1-E97D7E9AC67C}" destId="{A99B5493-B02B-48A9-A135-45D7E7B7BF59}" srcOrd="0" destOrd="0" presId="urn:microsoft.com/office/officeart/2018/5/layout/CenteredIconLabelDescriptionList"/>
    <dgm:cxn modelId="{0702E088-2534-4093-8941-00DC71EA305D}" type="presParOf" srcId="{68A5763F-A048-4CB6-BAC1-E97D7E9AC67C}" destId="{4A7C0432-106D-486F-B3E4-5714A22AD38E}" srcOrd="1" destOrd="0" presId="urn:microsoft.com/office/officeart/2018/5/layout/CenteredIconLabelDescriptionList"/>
    <dgm:cxn modelId="{BB81EAD8-8CBA-46BE-AE9A-D3CF006B33D9}" type="presParOf" srcId="{68A5763F-A048-4CB6-BAC1-E97D7E9AC67C}" destId="{F0D49945-745F-4CBF-B0C1-DA8FE40A447D}" srcOrd="2" destOrd="0" presId="urn:microsoft.com/office/officeart/2018/5/layout/CenteredIconLabelDescriptionList"/>
    <dgm:cxn modelId="{CB2C2749-63BA-4CCB-834B-92CC05591AB4}" type="presParOf" srcId="{68A5763F-A048-4CB6-BAC1-E97D7E9AC67C}" destId="{3FA9A0A0-FC1C-44FA-B5EF-5592F8176D43}" srcOrd="3" destOrd="0" presId="urn:microsoft.com/office/officeart/2018/5/layout/CenteredIconLabelDescriptionList"/>
    <dgm:cxn modelId="{A94B95C3-B2C5-4123-897C-F58166832EAB}" type="presParOf" srcId="{68A5763F-A048-4CB6-BAC1-E97D7E9AC67C}" destId="{5C31EBFE-368D-448D-92A1-F816524A420E}" srcOrd="4" destOrd="0" presId="urn:microsoft.com/office/officeart/2018/5/layout/CenteredIconLabelDescription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634D38EE-9009-4272-98C5-FBC5CBFC290D}" type="doc">
      <dgm:prSet loTypeId="urn:microsoft.com/office/officeart/2018/2/layout/IconLabelList" loCatId="icon" qsTypeId="urn:microsoft.com/office/officeart/2005/8/quickstyle/simple1" qsCatId="simple" csTypeId="urn:microsoft.com/office/officeart/2005/8/colors/accent1_2" csCatId="accent1" phldr="1"/>
      <dgm:spPr/>
      <dgm:t>
        <a:bodyPr/>
        <a:lstStyle/>
        <a:p>
          <a:endParaRPr lang="en-US"/>
        </a:p>
      </dgm:t>
    </dgm:pt>
    <dgm:pt modelId="{0705C6C8-FF47-48B5-8C68-01C87AD66EFB}">
      <dgm:prSet custT="1"/>
      <dgm:spPr/>
      <dgm:t>
        <a:bodyPr/>
        <a:lstStyle/>
        <a:p>
          <a:pPr>
            <a:lnSpc>
              <a:spcPct val="100000"/>
            </a:lnSpc>
          </a:pPr>
          <a:r>
            <a:rPr lang="nl-NL" sz="1200" dirty="0"/>
            <a:t>Verantwoordelijk voor het bevorderen en ondersteunen van Scrum zoals beschreven in de Scrum Gids</a:t>
          </a:r>
          <a:endParaRPr lang="en-US" sz="1200" dirty="0"/>
        </a:p>
      </dgm:t>
    </dgm:pt>
    <dgm:pt modelId="{95403BCD-DA98-426D-8510-EF8737554A51}" type="parTrans" cxnId="{2A12A5AF-9B26-4E79-81EC-7B2BB77D0D9C}">
      <dgm:prSet/>
      <dgm:spPr/>
      <dgm:t>
        <a:bodyPr/>
        <a:lstStyle/>
        <a:p>
          <a:endParaRPr lang="en-US"/>
        </a:p>
      </dgm:t>
    </dgm:pt>
    <dgm:pt modelId="{2B293B5F-76CB-48D2-AF51-7B123CA6EC80}" type="sibTrans" cxnId="{2A12A5AF-9B26-4E79-81EC-7B2BB77D0D9C}">
      <dgm:prSet/>
      <dgm:spPr/>
      <dgm:t>
        <a:bodyPr/>
        <a:lstStyle/>
        <a:p>
          <a:endParaRPr lang="en-US"/>
        </a:p>
      </dgm:t>
    </dgm:pt>
    <dgm:pt modelId="{D10179CB-8779-48BB-8F2F-A6C6B76951C0}">
      <dgm:prSet custT="1"/>
      <dgm:spPr/>
      <dgm:t>
        <a:bodyPr/>
        <a:lstStyle/>
        <a:p>
          <a:pPr>
            <a:lnSpc>
              <a:spcPct val="100000"/>
            </a:lnSpc>
          </a:pPr>
          <a:r>
            <a:rPr lang="nl-NL" sz="1200" dirty="0"/>
            <a:t>Coacht het Scrum Team én de organisatie in het begrijpen en toepassen van Scrum principes en praktijken</a:t>
          </a:r>
          <a:endParaRPr lang="en-US" sz="1200" dirty="0"/>
        </a:p>
      </dgm:t>
    </dgm:pt>
    <dgm:pt modelId="{5DB3DDE7-0C2B-4AE4-B205-EA0423BC7EBE}" type="parTrans" cxnId="{33FBC7D2-B7A6-4020-A750-7C74284ABB86}">
      <dgm:prSet/>
      <dgm:spPr/>
      <dgm:t>
        <a:bodyPr/>
        <a:lstStyle/>
        <a:p>
          <a:endParaRPr lang="en-US"/>
        </a:p>
      </dgm:t>
    </dgm:pt>
    <dgm:pt modelId="{F788EF6A-0918-48CA-9148-E3C75A585B6F}" type="sibTrans" cxnId="{33FBC7D2-B7A6-4020-A750-7C74284ABB86}">
      <dgm:prSet/>
      <dgm:spPr/>
      <dgm:t>
        <a:bodyPr/>
        <a:lstStyle/>
        <a:p>
          <a:endParaRPr lang="en-US"/>
        </a:p>
      </dgm:t>
    </dgm:pt>
    <dgm:pt modelId="{C32BEA0F-CACF-4322-A68E-6D76C1D91356}">
      <dgm:prSet custT="1"/>
      <dgm:spPr/>
      <dgm:t>
        <a:bodyPr/>
        <a:lstStyle/>
        <a:p>
          <a:pPr>
            <a:lnSpc>
              <a:spcPct val="100000"/>
            </a:lnSpc>
          </a:pPr>
          <a:r>
            <a:rPr lang="nl-NL" sz="1200" dirty="0"/>
            <a:t>Verantwoordelijk voor de effectiviteit van het Scrum Team; helpt het team zijn processen continu te verbeteren</a:t>
          </a:r>
          <a:endParaRPr lang="en-US" sz="1200" dirty="0"/>
        </a:p>
      </dgm:t>
    </dgm:pt>
    <dgm:pt modelId="{C92406E6-05EC-42E4-B5BD-BF19835874EE}" type="parTrans" cxnId="{16F09591-FDA2-494E-956F-F591FD248D0D}">
      <dgm:prSet/>
      <dgm:spPr/>
      <dgm:t>
        <a:bodyPr/>
        <a:lstStyle/>
        <a:p>
          <a:endParaRPr lang="en-US"/>
        </a:p>
      </dgm:t>
    </dgm:pt>
    <dgm:pt modelId="{D149DFA2-F21D-4B6A-A538-8980C4D920A8}" type="sibTrans" cxnId="{16F09591-FDA2-494E-956F-F591FD248D0D}">
      <dgm:prSet/>
      <dgm:spPr/>
      <dgm:t>
        <a:bodyPr/>
        <a:lstStyle/>
        <a:p>
          <a:endParaRPr lang="en-US"/>
        </a:p>
      </dgm:t>
    </dgm:pt>
    <dgm:pt modelId="{8A875AA0-01D7-4669-9DF7-9E3F7E0DC861}">
      <dgm:prSet custT="1"/>
      <dgm:spPr/>
      <dgm:t>
        <a:bodyPr/>
        <a:lstStyle/>
        <a:p>
          <a:pPr>
            <a:lnSpc>
              <a:spcPct val="100000"/>
            </a:lnSpc>
          </a:pPr>
          <a:r>
            <a:rPr lang="nl-NL" sz="1200" dirty="0" err="1"/>
            <a:t>Servant</a:t>
          </a:r>
          <a:r>
            <a:rPr lang="nl-NL" sz="1200" dirty="0"/>
            <a:t>-Leader rol: dient het team, de Product </a:t>
          </a:r>
          <a:r>
            <a:rPr lang="nl-NL" sz="1200" dirty="0" err="1"/>
            <a:t>Owner</a:t>
          </a:r>
          <a:r>
            <a:rPr lang="nl-NL" sz="1200" dirty="0"/>
            <a:t> en de organisatie (verwijdert </a:t>
          </a:r>
          <a:r>
            <a:rPr lang="nl-NL" sz="1200" dirty="0" err="1"/>
            <a:t>impediments</a:t>
          </a:r>
          <a:r>
            <a:rPr lang="nl-NL" sz="1200" dirty="0"/>
            <a:t>, faciliteert events, bevordert samenwerking)</a:t>
          </a:r>
          <a:endParaRPr lang="en-US" sz="1200" dirty="0"/>
        </a:p>
      </dgm:t>
    </dgm:pt>
    <dgm:pt modelId="{16750BF5-1BD3-44D5-A279-0068C76B684A}" type="parTrans" cxnId="{CE0BE5EA-C0D8-4801-97AF-658D51D9C472}">
      <dgm:prSet/>
      <dgm:spPr/>
      <dgm:t>
        <a:bodyPr/>
        <a:lstStyle/>
        <a:p>
          <a:endParaRPr lang="en-US"/>
        </a:p>
      </dgm:t>
    </dgm:pt>
    <dgm:pt modelId="{4543F9C0-80F8-4A39-B8BE-5C25E1149FFA}" type="sibTrans" cxnId="{CE0BE5EA-C0D8-4801-97AF-658D51D9C472}">
      <dgm:prSet/>
      <dgm:spPr/>
      <dgm:t>
        <a:bodyPr/>
        <a:lstStyle/>
        <a:p>
          <a:endParaRPr lang="en-US"/>
        </a:p>
      </dgm:t>
    </dgm:pt>
    <dgm:pt modelId="{13CAF318-A257-48FC-B5C2-0235EDF747DA}" type="pres">
      <dgm:prSet presAssocID="{634D38EE-9009-4272-98C5-FBC5CBFC290D}" presName="root" presStyleCnt="0">
        <dgm:presLayoutVars>
          <dgm:dir/>
          <dgm:resizeHandles val="exact"/>
        </dgm:presLayoutVars>
      </dgm:prSet>
      <dgm:spPr/>
    </dgm:pt>
    <dgm:pt modelId="{C7E46240-5136-4829-A228-4FCF25830C72}" type="pres">
      <dgm:prSet presAssocID="{0705C6C8-FF47-48B5-8C68-01C87AD66EFB}" presName="compNode" presStyleCnt="0"/>
      <dgm:spPr/>
    </dgm:pt>
    <dgm:pt modelId="{74C42856-61F8-4853-8E1B-D3BF4A3C026C}" type="pres">
      <dgm:prSet presAssocID="{0705C6C8-FF47-48B5-8C68-01C87AD66EFB}"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Vergadering"/>
        </a:ext>
      </dgm:extLst>
    </dgm:pt>
    <dgm:pt modelId="{DF616E0F-F085-44EE-BAAF-5E2DF99D278A}" type="pres">
      <dgm:prSet presAssocID="{0705C6C8-FF47-48B5-8C68-01C87AD66EFB}" presName="spaceRect" presStyleCnt="0"/>
      <dgm:spPr/>
    </dgm:pt>
    <dgm:pt modelId="{86554E4C-A373-4BD1-8433-124CF4B33886}" type="pres">
      <dgm:prSet presAssocID="{0705C6C8-FF47-48B5-8C68-01C87AD66EFB}" presName="textRect" presStyleLbl="revTx" presStyleIdx="0" presStyleCnt="4">
        <dgm:presLayoutVars>
          <dgm:chMax val="1"/>
          <dgm:chPref val="1"/>
        </dgm:presLayoutVars>
      </dgm:prSet>
      <dgm:spPr/>
    </dgm:pt>
    <dgm:pt modelId="{C93B628A-CD57-4AF9-B801-93E67313EC5B}" type="pres">
      <dgm:prSet presAssocID="{2B293B5F-76CB-48D2-AF51-7B123CA6EC80}" presName="sibTrans" presStyleCnt="0"/>
      <dgm:spPr/>
    </dgm:pt>
    <dgm:pt modelId="{111E07EB-76F4-4B4E-BC3D-4914A307D6E2}" type="pres">
      <dgm:prSet presAssocID="{D10179CB-8779-48BB-8F2F-A6C6B76951C0}" presName="compNode" presStyleCnt="0"/>
      <dgm:spPr/>
    </dgm:pt>
    <dgm:pt modelId="{B354E221-1163-4F3A-A812-81F5D86139D7}" type="pres">
      <dgm:prSet presAssocID="{D10179CB-8779-48BB-8F2F-A6C6B76951C0}"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Gebruikers"/>
        </a:ext>
      </dgm:extLst>
    </dgm:pt>
    <dgm:pt modelId="{E7D1F8AD-4E7F-47C6-AC92-BC5B55D97ACD}" type="pres">
      <dgm:prSet presAssocID="{D10179CB-8779-48BB-8F2F-A6C6B76951C0}" presName="spaceRect" presStyleCnt="0"/>
      <dgm:spPr/>
    </dgm:pt>
    <dgm:pt modelId="{2809E4DA-6508-43EF-A307-A23F96B6E225}" type="pres">
      <dgm:prSet presAssocID="{D10179CB-8779-48BB-8F2F-A6C6B76951C0}" presName="textRect" presStyleLbl="revTx" presStyleIdx="1" presStyleCnt="4">
        <dgm:presLayoutVars>
          <dgm:chMax val="1"/>
          <dgm:chPref val="1"/>
        </dgm:presLayoutVars>
      </dgm:prSet>
      <dgm:spPr/>
    </dgm:pt>
    <dgm:pt modelId="{FBD4FE73-B948-46BC-84DB-774912A25999}" type="pres">
      <dgm:prSet presAssocID="{F788EF6A-0918-48CA-9148-E3C75A585B6F}" presName="sibTrans" presStyleCnt="0"/>
      <dgm:spPr/>
    </dgm:pt>
    <dgm:pt modelId="{747F816B-C5B3-4CA8-933B-187EF661D428}" type="pres">
      <dgm:prSet presAssocID="{C32BEA0F-CACF-4322-A68E-6D76C1D91356}" presName="compNode" presStyleCnt="0"/>
      <dgm:spPr/>
    </dgm:pt>
    <dgm:pt modelId="{D33AF809-8899-4143-BC8E-934A99E8D632}" type="pres">
      <dgm:prSet presAssocID="{C32BEA0F-CACF-4322-A68E-6D76C1D91356}"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Group of People"/>
        </a:ext>
      </dgm:extLst>
    </dgm:pt>
    <dgm:pt modelId="{8860A905-B114-4BDD-AC0B-69243D8BFC70}" type="pres">
      <dgm:prSet presAssocID="{C32BEA0F-CACF-4322-A68E-6D76C1D91356}" presName="spaceRect" presStyleCnt="0"/>
      <dgm:spPr/>
    </dgm:pt>
    <dgm:pt modelId="{9B420DE6-7195-4FDC-97D6-30AE43235BC6}" type="pres">
      <dgm:prSet presAssocID="{C32BEA0F-CACF-4322-A68E-6D76C1D91356}" presName="textRect" presStyleLbl="revTx" presStyleIdx="2" presStyleCnt="4">
        <dgm:presLayoutVars>
          <dgm:chMax val="1"/>
          <dgm:chPref val="1"/>
        </dgm:presLayoutVars>
      </dgm:prSet>
      <dgm:spPr/>
    </dgm:pt>
    <dgm:pt modelId="{A289E4A7-01A4-4AB2-94C7-C7297C77FE25}" type="pres">
      <dgm:prSet presAssocID="{D149DFA2-F21D-4B6A-A538-8980C4D920A8}" presName="sibTrans" presStyleCnt="0"/>
      <dgm:spPr/>
    </dgm:pt>
    <dgm:pt modelId="{FCD076AC-0647-47A1-A8BE-5B0512AF8708}" type="pres">
      <dgm:prSet presAssocID="{8A875AA0-01D7-4669-9DF7-9E3F7E0DC861}" presName="compNode" presStyleCnt="0"/>
      <dgm:spPr/>
    </dgm:pt>
    <dgm:pt modelId="{416617B2-1A09-40E6-AB63-4730CBDDC2F8}" type="pres">
      <dgm:prSet presAssocID="{8A875AA0-01D7-4669-9DF7-9E3F7E0DC861}"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dgm:spPr>
      <dgm:extLst>
        <a:ext uri="{E40237B7-FDA0-4F09-8148-C483321AD2D9}">
          <dgm14:cNvPr xmlns:dgm14="http://schemas.microsoft.com/office/drawing/2010/diagram" id="0" name="" descr="Verbindingen"/>
        </a:ext>
      </dgm:extLst>
    </dgm:pt>
    <dgm:pt modelId="{C7638EDF-2C49-462C-995E-E0E7B4E2EF85}" type="pres">
      <dgm:prSet presAssocID="{8A875AA0-01D7-4669-9DF7-9E3F7E0DC861}" presName="spaceRect" presStyleCnt="0"/>
      <dgm:spPr/>
    </dgm:pt>
    <dgm:pt modelId="{08C39798-6F89-4C46-86B0-D67CBB0EC9A8}" type="pres">
      <dgm:prSet presAssocID="{8A875AA0-01D7-4669-9DF7-9E3F7E0DC861}" presName="textRect" presStyleLbl="revTx" presStyleIdx="3" presStyleCnt="4">
        <dgm:presLayoutVars>
          <dgm:chMax val="1"/>
          <dgm:chPref val="1"/>
        </dgm:presLayoutVars>
      </dgm:prSet>
      <dgm:spPr/>
    </dgm:pt>
  </dgm:ptLst>
  <dgm:cxnLst>
    <dgm:cxn modelId="{96B5C14C-3624-49F1-8028-6CC29921461B}" type="presOf" srcId="{8A875AA0-01D7-4669-9DF7-9E3F7E0DC861}" destId="{08C39798-6F89-4C46-86B0-D67CBB0EC9A8}" srcOrd="0" destOrd="0" presId="urn:microsoft.com/office/officeart/2018/2/layout/IconLabelList"/>
    <dgm:cxn modelId="{D0470D6D-F529-40E3-9D73-194D175B74C6}" type="presOf" srcId="{C32BEA0F-CACF-4322-A68E-6D76C1D91356}" destId="{9B420DE6-7195-4FDC-97D6-30AE43235BC6}" srcOrd="0" destOrd="0" presId="urn:microsoft.com/office/officeart/2018/2/layout/IconLabelList"/>
    <dgm:cxn modelId="{16F09591-FDA2-494E-956F-F591FD248D0D}" srcId="{634D38EE-9009-4272-98C5-FBC5CBFC290D}" destId="{C32BEA0F-CACF-4322-A68E-6D76C1D91356}" srcOrd="2" destOrd="0" parTransId="{C92406E6-05EC-42E4-B5BD-BF19835874EE}" sibTransId="{D149DFA2-F21D-4B6A-A538-8980C4D920A8}"/>
    <dgm:cxn modelId="{9F7FD2A8-2742-41E4-9248-66337BC808EE}" type="presOf" srcId="{D10179CB-8779-48BB-8F2F-A6C6B76951C0}" destId="{2809E4DA-6508-43EF-A307-A23F96B6E225}" srcOrd="0" destOrd="0" presId="urn:microsoft.com/office/officeart/2018/2/layout/IconLabelList"/>
    <dgm:cxn modelId="{2A12A5AF-9B26-4E79-81EC-7B2BB77D0D9C}" srcId="{634D38EE-9009-4272-98C5-FBC5CBFC290D}" destId="{0705C6C8-FF47-48B5-8C68-01C87AD66EFB}" srcOrd="0" destOrd="0" parTransId="{95403BCD-DA98-426D-8510-EF8737554A51}" sibTransId="{2B293B5F-76CB-48D2-AF51-7B123CA6EC80}"/>
    <dgm:cxn modelId="{B1009ABA-68C2-4ECB-B07F-ED6FEFC308DA}" type="presOf" srcId="{634D38EE-9009-4272-98C5-FBC5CBFC290D}" destId="{13CAF318-A257-48FC-B5C2-0235EDF747DA}" srcOrd="0" destOrd="0" presId="urn:microsoft.com/office/officeart/2018/2/layout/IconLabelList"/>
    <dgm:cxn modelId="{33FBC7D2-B7A6-4020-A750-7C74284ABB86}" srcId="{634D38EE-9009-4272-98C5-FBC5CBFC290D}" destId="{D10179CB-8779-48BB-8F2F-A6C6B76951C0}" srcOrd="1" destOrd="0" parTransId="{5DB3DDE7-0C2B-4AE4-B205-EA0423BC7EBE}" sibTransId="{F788EF6A-0918-48CA-9148-E3C75A585B6F}"/>
    <dgm:cxn modelId="{CE0BE5EA-C0D8-4801-97AF-658D51D9C472}" srcId="{634D38EE-9009-4272-98C5-FBC5CBFC290D}" destId="{8A875AA0-01D7-4669-9DF7-9E3F7E0DC861}" srcOrd="3" destOrd="0" parTransId="{16750BF5-1BD3-44D5-A279-0068C76B684A}" sibTransId="{4543F9C0-80F8-4A39-B8BE-5C25E1149FFA}"/>
    <dgm:cxn modelId="{B61975EF-8525-4811-BBF0-E5DC9A70F38F}" type="presOf" srcId="{0705C6C8-FF47-48B5-8C68-01C87AD66EFB}" destId="{86554E4C-A373-4BD1-8433-124CF4B33886}" srcOrd="0" destOrd="0" presId="urn:microsoft.com/office/officeart/2018/2/layout/IconLabelList"/>
    <dgm:cxn modelId="{555D2042-3381-490F-8593-B6F72613BCD0}" type="presParOf" srcId="{13CAF318-A257-48FC-B5C2-0235EDF747DA}" destId="{C7E46240-5136-4829-A228-4FCF25830C72}" srcOrd="0" destOrd="0" presId="urn:microsoft.com/office/officeart/2018/2/layout/IconLabelList"/>
    <dgm:cxn modelId="{EE4CA46D-2C7A-43B7-979A-19D5BC832888}" type="presParOf" srcId="{C7E46240-5136-4829-A228-4FCF25830C72}" destId="{74C42856-61F8-4853-8E1B-D3BF4A3C026C}" srcOrd="0" destOrd="0" presId="urn:microsoft.com/office/officeart/2018/2/layout/IconLabelList"/>
    <dgm:cxn modelId="{EEA0F1EF-A2FA-4FBE-AF04-9ADB02664F02}" type="presParOf" srcId="{C7E46240-5136-4829-A228-4FCF25830C72}" destId="{DF616E0F-F085-44EE-BAAF-5E2DF99D278A}" srcOrd="1" destOrd="0" presId="urn:microsoft.com/office/officeart/2018/2/layout/IconLabelList"/>
    <dgm:cxn modelId="{5DC39162-4D3D-4196-BA99-DA21A6B3EE77}" type="presParOf" srcId="{C7E46240-5136-4829-A228-4FCF25830C72}" destId="{86554E4C-A373-4BD1-8433-124CF4B33886}" srcOrd="2" destOrd="0" presId="urn:microsoft.com/office/officeart/2018/2/layout/IconLabelList"/>
    <dgm:cxn modelId="{B67754D2-B614-43C9-A004-0F64E8CF2A9D}" type="presParOf" srcId="{13CAF318-A257-48FC-B5C2-0235EDF747DA}" destId="{C93B628A-CD57-4AF9-B801-93E67313EC5B}" srcOrd="1" destOrd="0" presId="urn:microsoft.com/office/officeart/2018/2/layout/IconLabelList"/>
    <dgm:cxn modelId="{2DCBBCBC-5A18-49B7-ABFB-5C6A42ED91F8}" type="presParOf" srcId="{13CAF318-A257-48FC-B5C2-0235EDF747DA}" destId="{111E07EB-76F4-4B4E-BC3D-4914A307D6E2}" srcOrd="2" destOrd="0" presId="urn:microsoft.com/office/officeart/2018/2/layout/IconLabelList"/>
    <dgm:cxn modelId="{49292C19-936D-41F0-93A8-055FEB4C7200}" type="presParOf" srcId="{111E07EB-76F4-4B4E-BC3D-4914A307D6E2}" destId="{B354E221-1163-4F3A-A812-81F5D86139D7}" srcOrd="0" destOrd="0" presId="urn:microsoft.com/office/officeart/2018/2/layout/IconLabelList"/>
    <dgm:cxn modelId="{B311D3BB-77E9-4CA0-9DE5-73460A6CCDDF}" type="presParOf" srcId="{111E07EB-76F4-4B4E-BC3D-4914A307D6E2}" destId="{E7D1F8AD-4E7F-47C6-AC92-BC5B55D97ACD}" srcOrd="1" destOrd="0" presId="urn:microsoft.com/office/officeart/2018/2/layout/IconLabelList"/>
    <dgm:cxn modelId="{A8EB1A50-BCF6-4206-81A8-0DA4E5BB74F7}" type="presParOf" srcId="{111E07EB-76F4-4B4E-BC3D-4914A307D6E2}" destId="{2809E4DA-6508-43EF-A307-A23F96B6E225}" srcOrd="2" destOrd="0" presId="urn:microsoft.com/office/officeart/2018/2/layout/IconLabelList"/>
    <dgm:cxn modelId="{12AAFAC7-5C6D-480B-AD7A-E6A92839B07F}" type="presParOf" srcId="{13CAF318-A257-48FC-B5C2-0235EDF747DA}" destId="{FBD4FE73-B948-46BC-84DB-774912A25999}" srcOrd="3" destOrd="0" presId="urn:microsoft.com/office/officeart/2018/2/layout/IconLabelList"/>
    <dgm:cxn modelId="{54871597-DC37-42A2-8AE5-98AC451CE32B}" type="presParOf" srcId="{13CAF318-A257-48FC-B5C2-0235EDF747DA}" destId="{747F816B-C5B3-4CA8-933B-187EF661D428}" srcOrd="4" destOrd="0" presId="urn:microsoft.com/office/officeart/2018/2/layout/IconLabelList"/>
    <dgm:cxn modelId="{17C4FB9F-269C-4E65-BEA0-519327C64479}" type="presParOf" srcId="{747F816B-C5B3-4CA8-933B-187EF661D428}" destId="{D33AF809-8899-4143-BC8E-934A99E8D632}" srcOrd="0" destOrd="0" presId="urn:microsoft.com/office/officeart/2018/2/layout/IconLabelList"/>
    <dgm:cxn modelId="{B9939CB3-8297-4867-8087-5EC5E75AE1CB}" type="presParOf" srcId="{747F816B-C5B3-4CA8-933B-187EF661D428}" destId="{8860A905-B114-4BDD-AC0B-69243D8BFC70}" srcOrd="1" destOrd="0" presId="urn:microsoft.com/office/officeart/2018/2/layout/IconLabelList"/>
    <dgm:cxn modelId="{CFFF8D52-1EF6-4695-9C33-2D695C79240D}" type="presParOf" srcId="{747F816B-C5B3-4CA8-933B-187EF661D428}" destId="{9B420DE6-7195-4FDC-97D6-30AE43235BC6}" srcOrd="2" destOrd="0" presId="urn:microsoft.com/office/officeart/2018/2/layout/IconLabelList"/>
    <dgm:cxn modelId="{D484919F-B54E-4757-B218-B76D79F56E54}" type="presParOf" srcId="{13CAF318-A257-48FC-B5C2-0235EDF747DA}" destId="{A289E4A7-01A4-4AB2-94C7-C7297C77FE25}" srcOrd="5" destOrd="0" presId="urn:microsoft.com/office/officeart/2018/2/layout/IconLabelList"/>
    <dgm:cxn modelId="{1881D856-BB2E-4800-82D4-5C5A5CAD4920}" type="presParOf" srcId="{13CAF318-A257-48FC-B5C2-0235EDF747DA}" destId="{FCD076AC-0647-47A1-A8BE-5B0512AF8708}" srcOrd="6" destOrd="0" presId="urn:microsoft.com/office/officeart/2018/2/layout/IconLabelList"/>
    <dgm:cxn modelId="{15A9604B-77E0-4871-BA18-4B3E2539F429}" type="presParOf" srcId="{FCD076AC-0647-47A1-A8BE-5B0512AF8708}" destId="{416617B2-1A09-40E6-AB63-4730CBDDC2F8}" srcOrd="0" destOrd="0" presId="urn:microsoft.com/office/officeart/2018/2/layout/IconLabelList"/>
    <dgm:cxn modelId="{44FE9A11-1CB2-4F15-A080-DEA6FC7F5FCE}" type="presParOf" srcId="{FCD076AC-0647-47A1-A8BE-5B0512AF8708}" destId="{C7638EDF-2C49-462C-995E-E0E7B4E2EF85}" srcOrd="1" destOrd="0" presId="urn:microsoft.com/office/officeart/2018/2/layout/IconLabelList"/>
    <dgm:cxn modelId="{B9F96A6D-0869-4CE0-A63E-07A03CF5BDD3}" type="presParOf" srcId="{FCD076AC-0647-47A1-A8BE-5B0512AF8708}" destId="{08C39798-6F89-4C46-86B0-D67CBB0EC9A8}" srcOrd="2" destOrd="0" presId="urn:microsoft.com/office/officeart/2018/2/layout/Icon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3E7CDEB-78D1-42A8-BEB7-5834809BDF48}">
      <dsp:nvSpPr>
        <dsp:cNvPr id="0" name=""/>
        <dsp:cNvSpPr/>
      </dsp:nvSpPr>
      <dsp:spPr>
        <a:xfrm>
          <a:off x="0" y="0"/>
          <a:ext cx="3162299" cy="3566160"/>
        </a:xfrm>
        <a:prstGeom prst="rect">
          <a:avLst/>
        </a:prstGeom>
        <a:solidFill>
          <a:schemeClr val="accent2">
            <a:tint val="40000"/>
            <a:alpha val="90000"/>
            <a:hueOff val="0"/>
            <a:satOff val="0"/>
            <a:lumOff val="0"/>
            <a:alphaOff val="0"/>
          </a:schemeClr>
        </a:solidFill>
        <a:ln w="1905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6545" tIns="330200" rIns="246545" bIns="330200" numCol="1" spcCol="1270" anchor="t" anchorCtr="0">
          <a:noAutofit/>
        </a:bodyPr>
        <a:lstStyle/>
        <a:p>
          <a:pPr marL="0" lvl="0" indent="0" algn="l" defTabSz="889000">
            <a:lnSpc>
              <a:spcPct val="90000"/>
            </a:lnSpc>
            <a:spcBef>
              <a:spcPct val="0"/>
            </a:spcBef>
            <a:spcAft>
              <a:spcPct val="35000"/>
            </a:spcAft>
            <a:buNone/>
          </a:pPr>
          <a:r>
            <a:rPr lang="nl-NL" sz="2000" kern="1200"/>
            <a:t>Lichtgewicht raamwerk (manier van werken) voor teams om complexe problemen op te lossen</a:t>
          </a:r>
          <a:endParaRPr lang="en-US" sz="2000" kern="1200"/>
        </a:p>
      </dsp:txBody>
      <dsp:txXfrm>
        <a:off x="0" y="1355140"/>
        <a:ext cx="3162299" cy="2139696"/>
      </dsp:txXfrm>
    </dsp:sp>
    <dsp:sp modelId="{3BEF917C-DF8C-44C6-82B1-6DDFB5BD99C6}">
      <dsp:nvSpPr>
        <dsp:cNvPr id="0" name=""/>
        <dsp:cNvSpPr/>
      </dsp:nvSpPr>
      <dsp:spPr>
        <a:xfrm>
          <a:off x="1046225" y="356615"/>
          <a:ext cx="1069848" cy="1069848"/>
        </a:xfrm>
        <a:prstGeom prst="ellipse">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410" tIns="12700" rIns="83410" bIns="12700" numCol="1" spcCol="1270" anchor="ctr" anchorCtr="0">
          <a:noAutofit/>
        </a:bodyPr>
        <a:lstStyle/>
        <a:p>
          <a:pPr marL="0" lvl="0" indent="0" algn="ctr" defTabSz="2133600">
            <a:lnSpc>
              <a:spcPct val="90000"/>
            </a:lnSpc>
            <a:spcBef>
              <a:spcPct val="0"/>
            </a:spcBef>
            <a:spcAft>
              <a:spcPct val="35000"/>
            </a:spcAft>
            <a:buNone/>
          </a:pPr>
          <a:r>
            <a:rPr lang="en-US" sz="4800" kern="1200"/>
            <a:t>1</a:t>
          </a:r>
        </a:p>
      </dsp:txBody>
      <dsp:txXfrm>
        <a:off x="1202901" y="513291"/>
        <a:ext cx="756496" cy="756496"/>
      </dsp:txXfrm>
    </dsp:sp>
    <dsp:sp modelId="{33A61BC3-8D10-4654-AC35-CC1DA2DE7AB6}">
      <dsp:nvSpPr>
        <dsp:cNvPr id="0" name=""/>
        <dsp:cNvSpPr/>
      </dsp:nvSpPr>
      <dsp:spPr>
        <a:xfrm>
          <a:off x="0" y="3566088"/>
          <a:ext cx="3162299" cy="72"/>
        </a:xfrm>
        <a:prstGeom prst="rect">
          <a:avLst/>
        </a:prstGeom>
        <a:solidFill>
          <a:schemeClr val="accent2">
            <a:hueOff val="1288723"/>
            <a:satOff val="-3699"/>
            <a:lumOff val="-5922"/>
            <a:alphaOff val="0"/>
          </a:schemeClr>
        </a:solidFill>
        <a:ln w="19050" cap="flat" cmpd="sng" algn="ctr">
          <a:solidFill>
            <a:schemeClr val="accent2">
              <a:hueOff val="1288723"/>
              <a:satOff val="-3699"/>
              <a:lumOff val="-5922"/>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BB97EDF-27A1-43BE-8222-943D93B80845}">
      <dsp:nvSpPr>
        <dsp:cNvPr id="0" name=""/>
        <dsp:cNvSpPr/>
      </dsp:nvSpPr>
      <dsp:spPr>
        <a:xfrm>
          <a:off x="3478529" y="0"/>
          <a:ext cx="3162299" cy="3566160"/>
        </a:xfrm>
        <a:prstGeom prst="rect">
          <a:avLst/>
        </a:prstGeom>
        <a:solidFill>
          <a:schemeClr val="accent2">
            <a:tint val="40000"/>
            <a:alpha val="90000"/>
            <a:hueOff val="3367359"/>
            <a:satOff val="-31116"/>
            <a:lumOff val="-3508"/>
            <a:alphaOff val="0"/>
          </a:schemeClr>
        </a:solidFill>
        <a:ln w="19050" cap="flat" cmpd="sng" algn="ctr">
          <a:solidFill>
            <a:schemeClr val="accent2">
              <a:tint val="40000"/>
              <a:alpha val="90000"/>
              <a:hueOff val="3367359"/>
              <a:satOff val="-31116"/>
              <a:lumOff val="-3508"/>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6545" tIns="330200" rIns="246545" bIns="330200" numCol="1" spcCol="1270" anchor="t" anchorCtr="0">
          <a:noAutofit/>
        </a:bodyPr>
        <a:lstStyle/>
        <a:p>
          <a:pPr marL="0" lvl="0" indent="0" algn="l" defTabSz="889000">
            <a:lnSpc>
              <a:spcPct val="90000"/>
            </a:lnSpc>
            <a:spcBef>
              <a:spcPct val="0"/>
            </a:spcBef>
            <a:spcAft>
              <a:spcPct val="35000"/>
            </a:spcAft>
            <a:buNone/>
          </a:pPr>
          <a:r>
            <a:rPr lang="nl-NL" sz="2000" kern="1200"/>
            <a:t>Helpt om adaptieve oplossingen te creëren die waarde leveren voor complexe uitdagingen</a:t>
          </a:r>
          <a:endParaRPr lang="en-US" sz="2000" kern="1200"/>
        </a:p>
      </dsp:txBody>
      <dsp:txXfrm>
        <a:off x="3478529" y="1355140"/>
        <a:ext cx="3162299" cy="2139696"/>
      </dsp:txXfrm>
    </dsp:sp>
    <dsp:sp modelId="{D3A9A5F7-712D-4C1F-A3E0-86105C258665}">
      <dsp:nvSpPr>
        <dsp:cNvPr id="0" name=""/>
        <dsp:cNvSpPr/>
      </dsp:nvSpPr>
      <dsp:spPr>
        <a:xfrm>
          <a:off x="4524755" y="356615"/>
          <a:ext cx="1069848" cy="1069848"/>
        </a:xfrm>
        <a:prstGeom prst="ellipse">
          <a:avLst/>
        </a:prstGeom>
        <a:solidFill>
          <a:schemeClr val="accent2">
            <a:hueOff val="2577445"/>
            <a:satOff val="-7397"/>
            <a:lumOff val="-11844"/>
            <a:alphaOff val="0"/>
          </a:schemeClr>
        </a:solidFill>
        <a:ln w="19050" cap="flat" cmpd="sng" algn="ctr">
          <a:solidFill>
            <a:schemeClr val="accent2">
              <a:hueOff val="2577445"/>
              <a:satOff val="-7397"/>
              <a:lumOff val="-11844"/>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410" tIns="12700" rIns="83410" bIns="12700" numCol="1" spcCol="1270" anchor="ctr" anchorCtr="0">
          <a:noAutofit/>
        </a:bodyPr>
        <a:lstStyle/>
        <a:p>
          <a:pPr marL="0" lvl="0" indent="0" algn="ctr" defTabSz="2133600">
            <a:lnSpc>
              <a:spcPct val="90000"/>
            </a:lnSpc>
            <a:spcBef>
              <a:spcPct val="0"/>
            </a:spcBef>
            <a:spcAft>
              <a:spcPct val="35000"/>
            </a:spcAft>
            <a:buNone/>
          </a:pPr>
          <a:r>
            <a:rPr lang="en-US" sz="4800" kern="1200"/>
            <a:t>2</a:t>
          </a:r>
        </a:p>
      </dsp:txBody>
      <dsp:txXfrm>
        <a:off x="4681431" y="513291"/>
        <a:ext cx="756496" cy="756496"/>
      </dsp:txXfrm>
    </dsp:sp>
    <dsp:sp modelId="{62EAF2F0-B70E-41FD-8C7B-9CEF8A28308C}">
      <dsp:nvSpPr>
        <dsp:cNvPr id="0" name=""/>
        <dsp:cNvSpPr/>
      </dsp:nvSpPr>
      <dsp:spPr>
        <a:xfrm>
          <a:off x="3478529" y="3566088"/>
          <a:ext cx="3162299" cy="72"/>
        </a:xfrm>
        <a:prstGeom prst="rect">
          <a:avLst/>
        </a:prstGeom>
        <a:solidFill>
          <a:schemeClr val="accent2">
            <a:hueOff val="3866169"/>
            <a:satOff val="-11096"/>
            <a:lumOff val="-17765"/>
            <a:alphaOff val="0"/>
          </a:schemeClr>
        </a:solidFill>
        <a:ln w="19050" cap="flat" cmpd="sng" algn="ctr">
          <a:solidFill>
            <a:schemeClr val="accent2">
              <a:hueOff val="3866169"/>
              <a:satOff val="-11096"/>
              <a:lumOff val="-17765"/>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F3F68A1-C4A1-42C0-B95A-A3AEC2EB0A8D}">
      <dsp:nvSpPr>
        <dsp:cNvPr id="0" name=""/>
        <dsp:cNvSpPr/>
      </dsp:nvSpPr>
      <dsp:spPr>
        <a:xfrm>
          <a:off x="6957059" y="0"/>
          <a:ext cx="3162299" cy="3566160"/>
        </a:xfrm>
        <a:prstGeom prst="rect">
          <a:avLst/>
        </a:prstGeom>
        <a:solidFill>
          <a:schemeClr val="accent2">
            <a:tint val="40000"/>
            <a:alpha val="90000"/>
            <a:hueOff val="6734718"/>
            <a:satOff val="-62232"/>
            <a:lumOff val="-7015"/>
            <a:alphaOff val="0"/>
          </a:schemeClr>
        </a:solidFill>
        <a:ln w="19050" cap="flat" cmpd="sng" algn="ctr">
          <a:solidFill>
            <a:schemeClr val="accent2">
              <a:tint val="40000"/>
              <a:alpha val="90000"/>
              <a:hueOff val="6734718"/>
              <a:satOff val="-62232"/>
              <a:lumOff val="-7015"/>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6545" tIns="330200" rIns="246545" bIns="330200" numCol="1" spcCol="1270" anchor="t" anchorCtr="0">
          <a:noAutofit/>
        </a:bodyPr>
        <a:lstStyle/>
        <a:p>
          <a:pPr marL="0" lvl="0" indent="0" algn="l" defTabSz="889000">
            <a:lnSpc>
              <a:spcPct val="90000"/>
            </a:lnSpc>
            <a:spcBef>
              <a:spcPct val="0"/>
            </a:spcBef>
            <a:spcAft>
              <a:spcPct val="35000"/>
            </a:spcAft>
            <a:buNone/>
          </a:pPr>
          <a:r>
            <a:rPr lang="nl-NL" sz="2000" kern="1200"/>
            <a:t>Bestaat uit rollen, gebeurtenissen en artefacten met bijbehorende regels (de “Spelregels” van Scrum)</a:t>
          </a:r>
          <a:endParaRPr lang="en-US" sz="2000" kern="1200"/>
        </a:p>
      </dsp:txBody>
      <dsp:txXfrm>
        <a:off x="6957059" y="1355140"/>
        <a:ext cx="3162299" cy="2139696"/>
      </dsp:txXfrm>
    </dsp:sp>
    <dsp:sp modelId="{9E38BFF4-CB47-4D47-8A32-7F13D60A0730}">
      <dsp:nvSpPr>
        <dsp:cNvPr id="0" name=""/>
        <dsp:cNvSpPr/>
      </dsp:nvSpPr>
      <dsp:spPr>
        <a:xfrm>
          <a:off x="8003285" y="356615"/>
          <a:ext cx="1069848" cy="1069848"/>
        </a:xfrm>
        <a:prstGeom prst="ellipse">
          <a:avLst/>
        </a:prstGeom>
        <a:solidFill>
          <a:schemeClr val="accent2">
            <a:hueOff val="5154891"/>
            <a:satOff val="-14794"/>
            <a:lumOff val="-23687"/>
            <a:alphaOff val="0"/>
          </a:schemeClr>
        </a:solidFill>
        <a:ln w="19050" cap="flat" cmpd="sng" algn="ctr">
          <a:solidFill>
            <a:schemeClr val="accent2">
              <a:hueOff val="5154891"/>
              <a:satOff val="-14794"/>
              <a:lumOff val="-23687"/>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410" tIns="12700" rIns="83410" bIns="12700" numCol="1" spcCol="1270" anchor="ctr" anchorCtr="0">
          <a:noAutofit/>
        </a:bodyPr>
        <a:lstStyle/>
        <a:p>
          <a:pPr marL="0" lvl="0" indent="0" algn="ctr" defTabSz="2133600">
            <a:lnSpc>
              <a:spcPct val="90000"/>
            </a:lnSpc>
            <a:spcBef>
              <a:spcPct val="0"/>
            </a:spcBef>
            <a:spcAft>
              <a:spcPct val="35000"/>
            </a:spcAft>
            <a:buNone/>
          </a:pPr>
          <a:r>
            <a:rPr lang="en-US" sz="4800" kern="1200"/>
            <a:t>3</a:t>
          </a:r>
        </a:p>
      </dsp:txBody>
      <dsp:txXfrm>
        <a:off x="8159961" y="513291"/>
        <a:ext cx="756496" cy="756496"/>
      </dsp:txXfrm>
    </dsp:sp>
    <dsp:sp modelId="{71F9F300-75E0-45FB-9A56-3B19ED3337E8}">
      <dsp:nvSpPr>
        <dsp:cNvPr id="0" name=""/>
        <dsp:cNvSpPr/>
      </dsp:nvSpPr>
      <dsp:spPr>
        <a:xfrm>
          <a:off x="6957059" y="3566088"/>
          <a:ext cx="3162299" cy="72"/>
        </a:xfrm>
        <a:prstGeom prst="rect">
          <a:avLst/>
        </a:prstGeom>
        <a:solidFill>
          <a:schemeClr val="accent2">
            <a:hueOff val="6443614"/>
            <a:satOff val="-18493"/>
            <a:lumOff val="-29609"/>
            <a:alphaOff val="0"/>
          </a:schemeClr>
        </a:solidFill>
        <a:ln w="19050" cap="flat" cmpd="sng" algn="ctr">
          <a:solidFill>
            <a:schemeClr val="accent2">
              <a:hueOff val="6443614"/>
              <a:satOff val="-18493"/>
              <a:lumOff val="-29609"/>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041A8FD-1F4B-456F-9AF8-343BA6467149}">
      <dsp:nvSpPr>
        <dsp:cNvPr id="0" name=""/>
        <dsp:cNvSpPr/>
      </dsp:nvSpPr>
      <dsp:spPr>
        <a:xfrm>
          <a:off x="1083792" y="607740"/>
          <a:ext cx="1277963" cy="1277963"/>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AFDB33C-D0F0-4CC6-BF90-B20B3F463C60}">
      <dsp:nvSpPr>
        <dsp:cNvPr id="0" name=""/>
        <dsp:cNvSpPr/>
      </dsp:nvSpPr>
      <dsp:spPr>
        <a:xfrm>
          <a:off x="302814" y="2238419"/>
          <a:ext cx="2839919"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77850">
            <a:lnSpc>
              <a:spcPct val="90000"/>
            </a:lnSpc>
            <a:spcBef>
              <a:spcPct val="0"/>
            </a:spcBef>
            <a:spcAft>
              <a:spcPct val="35000"/>
            </a:spcAft>
            <a:buNone/>
          </a:pPr>
          <a:r>
            <a:rPr lang="nl-NL" sz="1300" b="1" kern="1200"/>
            <a:t>Empirisme</a:t>
          </a:r>
          <a:r>
            <a:rPr lang="nl-NL" sz="1300" kern="1200"/>
            <a:t>: beslissingen baseren op ervaring en waarneming (leren door doen)</a:t>
          </a:r>
          <a:endParaRPr lang="en-US" sz="1300" kern="1200"/>
        </a:p>
      </dsp:txBody>
      <dsp:txXfrm>
        <a:off x="302814" y="2238419"/>
        <a:ext cx="2839919" cy="720000"/>
      </dsp:txXfrm>
    </dsp:sp>
    <dsp:sp modelId="{F99CAC66-7F59-4072-823E-57C7D07B2692}">
      <dsp:nvSpPr>
        <dsp:cNvPr id="0" name=""/>
        <dsp:cNvSpPr/>
      </dsp:nvSpPr>
      <dsp:spPr>
        <a:xfrm>
          <a:off x="4420698" y="607740"/>
          <a:ext cx="1277963" cy="1277963"/>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FD7DC21-2CF2-4440-9CD7-7FC30EAC2545}">
      <dsp:nvSpPr>
        <dsp:cNvPr id="0" name=""/>
        <dsp:cNvSpPr/>
      </dsp:nvSpPr>
      <dsp:spPr>
        <a:xfrm>
          <a:off x="3639720" y="2238419"/>
          <a:ext cx="2839919"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77850">
            <a:lnSpc>
              <a:spcPct val="90000"/>
            </a:lnSpc>
            <a:spcBef>
              <a:spcPct val="0"/>
            </a:spcBef>
            <a:spcAft>
              <a:spcPct val="35000"/>
            </a:spcAft>
            <a:buNone/>
          </a:pPr>
          <a:r>
            <a:rPr lang="nl-NL" sz="1300" b="1" kern="1200"/>
            <a:t>Lean denken</a:t>
          </a:r>
          <a:r>
            <a:rPr lang="nl-NL" sz="1300" kern="1200"/>
            <a:t>: minimaliseer verspilling, focus op wat essentieel is</a:t>
          </a:r>
          <a:endParaRPr lang="en-US" sz="1300" kern="1200"/>
        </a:p>
      </dsp:txBody>
      <dsp:txXfrm>
        <a:off x="3639720" y="2238419"/>
        <a:ext cx="2839919" cy="720000"/>
      </dsp:txXfrm>
    </dsp:sp>
    <dsp:sp modelId="{12CBA2D8-D6EC-4293-8B1E-B0E6BA8C92CE}">
      <dsp:nvSpPr>
        <dsp:cNvPr id="0" name=""/>
        <dsp:cNvSpPr/>
      </dsp:nvSpPr>
      <dsp:spPr>
        <a:xfrm>
          <a:off x="7757604" y="607740"/>
          <a:ext cx="1277963" cy="1277963"/>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54B1AD6-B5B6-451C-B957-70ABC021331D}">
      <dsp:nvSpPr>
        <dsp:cNvPr id="0" name=""/>
        <dsp:cNvSpPr/>
      </dsp:nvSpPr>
      <dsp:spPr>
        <a:xfrm>
          <a:off x="6976626" y="2238419"/>
          <a:ext cx="2839919"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77850">
            <a:lnSpc>
              <a:spcPct val="90000"/>
            </a:lnSpc>
            <a:spcBef>
              <a:spcPct val="0"/>
            </a:spcBef>
            <a:spcAft>
              <a:spcPct val="35000"/>
            </a:spcAft>
            <a:buNone/>
          </a:pPr>
          <a:r>
            <a:rPr lang="nl-NL" sz="1300" b="1" kern="1200"/>
            <a:t>Iteratief &amp; incrementeel</a:t>
          </a:r>
          <a:r>
            <a:rPr lang="nl-NL" sz="1300" kern="1200"/>
            <a:t>: kort-cyclisch werken voor voorspelbaarheid en risicobeheersing</a:t>
          </a:r>
          <a:endParaRPr lang="en-US" sz="1300" kern="1200"/>
        </a:p>
      </dsp:txBody>
      <dsp:txXfrm>
        <a:off x="6976626" y="2238419"/>
        <a:ext cx="2839919" cy="72000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6F8E419-9CD1-406B-9517-B8200D11B2EC}">
      <dsp:nvSpPr>
        <dsp:cNvPr id="0" name=""/>
        <dsp:cNvSpPr/>
      </dsp:nvSpPr>
      <dsp:spPr>
        <a:xfrm>
          <a:off x="0" y="31680"/>
          <a:ext cx="10119359" cy="1113840"/>
        </a:xfrm>
        <a:prstGeom prst="round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nl-NL" sz="2800" kern="1200"/>
            <a:t>Alle belangrijke aspecten van proces en werk zijn zichtbaar voor iedereen die betrokken is</a:t>
          </a:r>
          <a:endParaRPr lang="en-US" sz="2800" kern="1200"/>
        </a:p>
      </dsp:txBody>
      <dsp:txXfrm>
        <a:off x="54373" y="86053"/>
        <a:ext cx="10010613" cy="1005094"/>
      </dsp:txXfrm>
    </dsp:sp>
    <dsp:sp modelId="{79AE6E73-C2EA-4C7B-BC8E-9415EEAB878D}">
      <dsp:nvSpPr>
        <dsp:cNvPr id="0" name=""/>
        <dsp:cNvSpPr/>
      </dsp:nvSpPr>
      <dsp:spPr>
        <a:xfrm>
          <a:off x="0" y="1226160"/>
          <a:ext cx="10119359" cy="1113840"/>
        </a:xfrm>
        <a:prstGeom prst="round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nl-NL" sz="2800" kern="1200"/>
            <a:t>Gebruik gezamenlijke definities (bv. van ‘Done’) voor een gedeeld begrip van kwaliteit</a:t>
          </a:r>
          <a:endParaRPr lang="en-US" sz="2800" kern="1200"/>
        </a:p>
      </dsp:txBody>
      <dsp:txXfrm>
        <a:off x="54373" y="1280533"/>
        <a:ext cx="10010613" cy="1005094"/>
      </dsp:txXfrm>
    </dsp:sp>
    <dsp:sp modelId="{46D9EE3C-36C8-4C0C-B472-BD3A2D2619CA}">
      <dsp:nvSpPr>
        <dsp:cNvPr id="0" name=""/>
        <dsp:cNvSpPr/>
      </dsp:nvSpPr>
      <dsp:spPr>
        <a:xfrm>
          <a:off x="0" y="2420640"/>
          <a:ext cx="10119359" cy="1113840"/>
        </a:xfrm>
        <a:prstGeom prst="roundRect">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nl-NL" sz="2800" kern="1200"/>
            <a:t>Transparantie is voorwaarde voor inspectie: zonder openheid is controle misleidend of onmogelijk</a:t>
          </a:r>
          <a:endParaRPr lang="en-US" sz="2800" kern="1200"/>
        </a:p>
      </dsp:txBody>
      <dsp:txXfrm>
        <a:off x="54373" y="2475013"/>
        <a:ext cx="10010613" cy="100509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9FF721E-1876-4AC9-9D86-43EC8122686A}">
      <dsp:nvSpPr>
        <dsp:cNvPr id="0" name=""/>
        <dsp:cNvSpPr/>
      </dsp:nvSpPr>
      <dsp:spPr>
        <a:xfrm>
          <a:off x="1083792" y="607740"/>
          <a:ext cx="1277963" cy="1277963"/>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A7323DB-253F-413D-A3C4-BCF689259DB4}">
      <dsp:nvSpPr>
        <dsp:cNvPr id="0" name=""/>
        <dsp:cNvSpPr/>
      </dsp:nvSpPr>
      <dsp:spPr>
        <a:xfrm>
          <a:off x="302814" y="2238419"/>
          <a:ext cx="2839919"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33400">
            <a:lnSpc>
              <a:spcPct val="90000"/>
            </a:lnSpc>
            <a:spcBef>
              <a:spcPct val="0"/>
            </a:spcBef>
            <a:spcAft>
              <a:spcPct val="35000"/>
            </a:spcAft>
            <a:buNone/>
          </a:pPr>
          <a:r>
            <a:rPr lang="nl-NL" sz="1200" kern="1200" dirty="0"/>
            <a:t>Scrum Team inspecteert regelmatig voortgang en artefacten om afwijkingen of problemen vroeg te ontdekken</a:t>
          </a:r>
          <a:endParaRPr lang="en-US" sz="1200" kern="1200" dirty="0"/>
        </a:p>
      </dsp:txBody>
      <dsp:txXfrm>
        <a:off x="302814" y="2238419"/>
        <a:ext cx="2839919" cy="720000"/>
      </dsp:txXfrm>
    </dsp:sp>
    <dsp:sp modelId="{8702AB23-8D3F-41B6-8A3B-CF10A51D8AA4}">
      <dsp:nvSpPr>
        <dsp:cNvPr id="0" name=""/>
        <dsp:cNvSpPr/>
      </dsp:nvSpPr>
      <dsp:spPr>
        <a:xfrm>
          <a:off x="4420698" y="607740"/>
          <a:ext cx="1277963" cy="1277963"/>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87E7A85-DCD6-456F-8E35-09B964AF9A3A}">
      <dsp:nvSpPr>
        <dsp:cNvPr id="0" name=""/>
        <dsp:cNvSpPr/>
      </dsp:nvSpPr>
      <dsp:spPr>
        <a:xfrm>
          <a:off x="3639720" y="2238419"/>
          <a:ext cx="2839919"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33400">
            <a:lnSpc>
              <a:spcPct val="90000"/>
            </a:lnSpc>
            <a:spcBef>
              <a:spcPct val="0"/>
            </a:spcBef>
            <a:spcAft>
              <a:spcPct val="35000"/>
            </a:spcAft>
            <a:buNone/>
          </a:pPr>
          <a:r>
            <a:rPr lang="nl-NL" sz="1200" kern="1200" dirty="0"/>
            <a:t>Vaste momenten: de Scrum events zijn ontworpen als formele inspectie-momenten (Daily Scrum, Sprint Review, etc.)</a:t>
          </a:r>
          <a:endParaRPr lang="en-US" sz="1200" kern="1200" dirty="0"/>
        </a:p>
      </dsp:txBody>
      <dsp:txXfrm>
        <a:off x="3639720" y="2238419"/>
        <a:ext cx="2839919" cy="720000"/>
      </dsp:txXfrm>
    </dsp:sp>
    <dsp:sp modelId="{621D02D4-911B-428D-9A39-A5404218483A}">
      <dsp:nvSpPr>
        <dsp:cNvPr id="0" name=""/>
        <dsp:cNvSpPr/>
      </dsp:nvSpPr>
      <dsp:spPr>
        <a:xfrm>
          <a:off x="7757604" y="607740"/>
          <a:ext cx="1277963" cy="1277963"/>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9D3B347-6353-4E45-A50F-3124D6C464EF}">
      <dsp:nvSpPr>
        <dsp:cNvPr id="0" name=""/>
        <dsp:cNvSpPr/>
      </dsp:nvSpPr>
      <dsp:spPr>
        <a:xfrm>
          <a:off x="6976626" y="2238419"/>
          <a:ext cx="2839919"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33400">
            <a:lnSpc>
              <a:spcPct val="90000"/>
            </a:lnSpc>
            <a:spcBef>
              <a:spcPct val="0"/>
            </a:spcBef>
            <a:spcAft>
              <a:spcPct val="35000"/>
            </a:spcAft>
            <a:buNone/>
          </a:pPr>
          <a:r>
            <a:rPr lang="nl-NL" sz="1200" kern="1200"/>
            <a:t>Inspectie zonder adaptatie heeft geen nut: bevindingen moeten leiden tot verbeteracties</a:t>
          </a:r>
          <a:endParaRPr lang="en-US" sz="1200" kern="1200"/>
        </a:p>
      </dsp:txBody>
      <dsp:txXfrm>
        <a:off x="6976626" y="2238419"/>
        <a:ext cx="2839919" cy="72000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7A2059-8DBF-41C8-AC0A-FD3FAB59EE2C}">
      <dsp:nvSpPr>
        <dsp:cNvPr id="0" name=""/>
        <dsp:cNvSpPr/>
      </dsp:nvSpPr>
      <dsp:spPr>
        <a:xfrm>
          <a:off x="0" y="31680"/>
          <a:ext cx="10119359" cy="1113840"/>
        </a:xfrm>
        <a:prstGeom prst="round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nl-NL" sz="2800" kern="1200"/>
            <a:t>Aanpassen van proces of plan zodra resultaten afwijken van wat acceptabel is</a:t>
          </a:r>
          <a:endParaRPr lang="en-US" sz="2800" kern="1200"/>
        </a:p>
      </dsp:txBody>
      <dsp:txXfrm>
        <a:off x="54373" y="86053"/>
        <a:ext cx="10010613" cy="1005094"/>
      </dsp:txXfrm>
    </dsp:sp>
    <dsp:sp modelId="{92718208-3B2E-4B99-8BC5-7DB1647F54D5}">
      <dsp:nvSpPr>
        <dsp:cNvPr id="0" name=""/>
        <dsp:cNvSpPr/>
      </dsp:nvSpPr>
      <dsp:spPr>
        <a:xfrm>
          <a:off x="0" y="1226160"/>
          <a:ext cx="10119359" cy="1113840"/>
        </a:xfrm>
        <a:prstGeom prst="roundRect">
          <a:avLst/>
        </a:prstGeom>
        <a:solidFill>
          <a:schemeClr val="accent2">
            <a:hueOff val="3221807"/>
            <a:satOff val="-9246"/>
            <a:lumOff val="-14805"/>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nl-NL" sz="2800" kern="1200"/>
            <a:t>Aanpassingen zo snel mogelijk doorvoeren om verdere afwijkingen te beperken</a:t>
          </a:r>
          <a:endParaRPr lang="en-US" sz="2800" kern="1200"/>
        </a:p>
      </dsp:txBody>
      <dsp:txXfrm>
        <a:off x="54373" y="1280533"/>
        <a:ext cx="10010613" cy="1005094"/>
      </dsp:txXfrm>
    </dsp:sp>
    <dsp:sp modelId="{AEBE5422-2C90-4B76-BCD3-F92C7D5C46E7}">
      <dsp:nvSpPr>
        <dsp:cNvPr id="0" name=""/>
        <dsp:cNvSpPr/>
      </dsp:nvSpPr>
      <dsp:spPr>
        <a:xfrm>
          <a:off x="0" y="2420640"/>
          <a:ext cx="10119359" cy="1113840"/>
        </a:xfrm>
        <a:prstGeom prst="roundRect">
          <a:avLst/>
        </a:prstGeom>
        <a:solidFill>
          <a:schemeClr val="accent2">
            <a:hueOff val="6443614"/>
            <a:satOff val="-18493"/>
            <a:lumOff val="-29609"/>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nl-NL" sz="2800" kern="1200"/>
            <a:t>Vereist een bevoegd, zelfsturend team dat direct beslissingen mag nemen bij nieuwe inzichten</a:t>
          </a:r>
          <a:endParaRPr lang="en-US" sz="2800" kern="1200"/>
        </a:p>
      </dsp:txBody>
      <dsp:txXfrm>
        <a:off x="54373" y="2475013"/>
        <a:ext cx="10010613" cy="1005094"/>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F52D2CB-237F-47A1-93BE-0C0AD89A9B75}">
      <dsp:nvSpPr>
        <dsp:cNvPr id="0" name=""/>
        <dsp:cNvSpPr/>
      </dsp:nvSpPr>
      <dsp:spPr>
        <a:xfrm>
          <a:off x="0" y="573750"/>
          <a:ext cx="10119359" cy="442260"/>
        </a:xfrm>
        <a:prstGeom prst="round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nl-NL" sz="1800" b="1" kern="1200"/>
            <a:t>Commitment</a:t>
          </a:r>
          <a:r>
            <a:rPr lang="nl-NL" sz="1800" kern="1200"/>
            <a:t> – Toewijding: ieder teamlid zet zich in om de doelen te bereiken en ondersteunt elkaar</a:t>
          </a:r>
          <a:endParaRPr lang="en-US" sz="1800" kern="1200"/>
        </a:p>
      </dsp:txBody>
      <dsp:txXfrm>
        <a:off x="21589" y="595339"/>
        <a:ext cx="10076181" cy="399082"/>
      </dsp:txXfrm>
    </dsp:sp>
    <dsp:sp modelId="{747726C2-413B-4370-9323-0AC8A3F3CE63}">
      <dsp:nvSpPr>
        <dsp:cNvPr id="0" name=""/>
        <dsp:cNvSpPr/>
      </dsp:nvSpPr>
      <dsp:spPr>
        <a:xfrm>
          <a:off x="0" y="1067850"/>
          <a:ext cx="10119359" cy="442260"/>
        </a:xfrm>
        <a:prstGeom prst="roundRect">
          <a:avLst/>
        </a:prstGeom>
        <a:solidFill>
          <a:schemeClr val="accent2">
            <a:hueOff val="1610903"/>
            <a:satOff val="-4623"/>
            <a:lumOff val="-7402"/>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nl-NL" sz="1800" b="1" kern="1200"/>
            <a:t>Focus – Focus</a:t>
          </a:r>
          <a:r>
            <a:rPr lang="nl-NL" sz="1800" kern="1200"/>
            <a:t>: primair gericht op het werk van de Sprint, zodat maximale voortgang wordt geboekt</a:t>
          </a:r>
          <a:endParaRPr lang="en-US" sz="1800" kern="1200"/>
        </a:p>
      </dsp:txBody>
      <dsp:txXfrm>
        <a:off x="21589" y="1089439"/>
        <a:ext cx="10076181" cy="399082"/>
      </dsp:txXfrm>
    </dsp:sp>
    <dsp:sp modelId="{C8464112-1DC6-4FA3-9747-CB3A549EB6DD}">
      <dsp:nvSpPr>
        <dsp:cNvPr id="0" name=""/>
        <dsp:cNvSpPr/>
      </dsp:nvSpPr>
      <dsp:spPr>
        <a:xfrm>
          <a:off x="0" y="1561950"/>
          <a:ext cx="10119359" cy="442260"/>
        </a:xfrm>
        <a:prstGeom prst="roundRect">
          <a:avLst/>
        </a:prstGeom>
        <a:solidFill>
          <a:schemeClr val="accent2">
            <a:hueOff val="3221807"/>
            <a:satOff val="-9246"/>
            <a:lumOff val="-14805"/>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nl-NL" sz="1800" b="1" kern="1200"/>
            <a:t>Openheid</a:t>
          </a:r>
          <a:r>
            <a:rPr lang="nl-NL" sz="1800" kern="1200"/>
            <a:t> – Openheid: team en stakeholders zijn open over het werk en de uitdagingen</a:t>
          </a:r>
          <a:endParaRPr lang="en-US" sz="1800" kern="1200"/>
        </a:p>
      </dsp:txBody>
      <dsp:txXfrm>
        <a:off x="21589" y="1583539"/>
        <a:ext cx="10076181" cy="399082"/>
      </dsp:txXfrm>
    </dsp:sp>
    <dsp:sp modelId="{9296B32D-60C8-45A5-9CAB-CBBE75466219}">
      <dsp:nvSpPr>
        <dsp:cNvPr id="0" name=""/>
        <dsp:cNvSpPr/>
      </dsp:nvSpPr>
      <dsp:spPr>
        <a:xfrm>
          <a:off x="0" y="2056050"/>
          <a:ext cx="10119359" cy="442260"/>
        </a:xfrm>
        <a:prstGeom prst="roundRect">
          <a:avLst/>
        </a:prstGeom>
        <a:solidFill>
          <a:schemeClr val="accent2">
            <a:hueOff val="4832710"/>
            <a:satOff val="-13870"/>
            <a:lumOff val="-22207"/>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nl-NL" sz="1800" b="1" kern="1200"/>
            <a:t>Respect</a:t>
          </a:r>
          <a:r>
            <a:rPr lang="nl-NL" sz="1800" kern="1200"/>
            <a:t> – Respect: respecteer elkaar als capabele, zelfstandige professionals</a:t>
          </a:r>
          <a:endParaRPr lang="en-US" sz="1800" kern="1200"/>
        </a:p>
      </dsp:txBody>
      <dsp:txXfrm>
        <a:off x="21589" y="2077639"/>
        <a:ext cx="10076181" cy="399082"/>
      </dsp:txXfrm>
    </dsp:sp>
    <dsp:sp modelId="{8EC34C74-8B47-48E2-81CF-CB8A709D0F90}">
      <dsp:nvSpPr>
        <dsp:cNvPr id="0" name=""/>
        <dsp:cNvSpPr/>
      </dsp:nvSpPr>
      <dsp:spPr>
        <a:xfrm>
          <a:off x="0" y="2550150"/>
          <a:ext cx="10119359" cy="442260"/>
        </a:xfrm>
        <a:prstGeom prst="roundRect">
          <a:avLst/>
        </a:prstGeom>
        <a:solidFill>
          <a:schemeClr val="accent2">
            <a:hueOff val="6443614"/>
            <a:satOff val="-18493"/>
            <a:lumOff val="-29609"/>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nl-NL" sz="1800" b="1" kern="1200"/>
            <a:t>Moed</a:t>
          </a:r>
          <a:r>
            <a:rPr lang="nl-NL" sz="1800" kern="1200"/>
            <a:t> – Moed: heb de durf om het juiste te doen en de moeilijke problemen aan te pakken</a:t>
          </a:r>
          <a:endParaRPr lang="en-US" sz="1800" kern="1200"/>
        </a:p>
      </dsp:txBody>
      <dsp:txXfrm>
        <a:off x="21589" y="2571739"/>
        <a:ext cx="10076181" cy="399082"/>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3B96D1-54C5-4D38-A954-A0ABBF223373}">
      <dsp:nvSpPr>
        <dsp:cNvPr id="0" name=""/>
        <dsp:cNvSpPr/>
      </dsp:nvSpPr>
      <dsp:spPr>
        <a:xfrm>
          <a:off x="145160" y="178712"/>
          <a:ext cx="1301244" cy="1301244"/>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2147847-E7B7-403B-AEE4-BF56A3295FB9}">
      <dsp:nvSpPr>
        <dsp:cNvPr id="0" name=""/>
        <dsp:cNvSpPr/>
      </dsp:nvSpPr>
      <dsp:spPr>
        <a:xfrm>
          <a:off x="418421" y="451973"/>
          <a:ext cx="754721" cy="754721"/>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AC435C4-CE3B-4D61-BF09-61667701151A}">
      <dsp:nvSpPr>
        <dsp:cNvPr id="0" name=""/>
        <dsp:cNvSpPr/>
      </dsp:nvSpPr>
      <dsp:spPr>
        <a:xfrm>
          <a:off x="1725242" y="178712"/>
          <a:ext cx="3067218" cy="13012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89000">
            <a:lnSpc>
              <a:spcPct val="90000"/>
            </a:lnSpc>
            <a:spcBef>
              <a:spcPct val="0"/>
            </a:spcBef>
            <a:spcAft>
              <a:spcPct val="35000"/>
            </a:spcAft>
            <a:buNone/>
          </a:pPr>
          <a:r>
            <a:rPr lang="nl-NL" sz="2000" b="1" kern="1200"/>
            <a:t>Kleine, zelfsturende en multidisciplinaire eenheid </a:t>
          </a:r>
          <a:r>
            <a:rPr lang="nl-NL" sz="2000" kern="1200"/>
            <a:t>(meestal ≤ 10 personen)</a:t>
          </a:r>
          <a:endParaRPr lang="en-US" sz="2000" kern="1200"/>
        </a:p>
      </dsp:txBody>
      <dsp:txXfrm>
        <a:off x="1725242" y="178712"/>
        <a:ext cx="3067218" cy="1301244"/>
      </dsp:txXfrm>
    </dsp:sp>
    <dsp:sp modelId="{02D62D2E-BC4F-4631-9F62-439A891A071B}">
      <dsp:nvSpPr>
        <dsp:cNvPr id="0" name=""/>
        <dsp:cNvSpPr/>
      </dsp:nvSpPr>
      <dsp:spPr>
        <a:xfrm>
          <a:off x="5326899" y="178712"/>
          <a:ext cx="1301244" cy="1301244"/>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DA8FB35-12E5-4A77-A751-D4269111F320}">
      <dsp:nvSpPr>
        <dsp:cNvPr id="0" name=""/>
        <dsp:cNvSpPr/>
      </dsp:nvSpPr>
      <dsp:spPr>
        <a:xfrm>
          <a:off x="5600160" y="451973"/>
          <a:ext cx="754721" cy="754721"/>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314C825-189C-4ED8-8965-0E2F9788C271}">
      <dsp:nvSpPr>
        <dsp:cNvPr id="0" name=""/>
        <dsp:cNvSpPr/>
      </dsp:nvSpPr>
      <dsp:spPr>
        <a:xfrm>
          <a:off x="6906981" y="178712"/>
          <a:ext cx="3067218" cy="13012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89000">
            <a:lnSpc>
              <a:spcPct val="90000"/>
            </a:lnSpc>
            <a:spcBef>
              <a:spcPct val="0"/>
            </a:spcBef>
            <a:spcAft>
              <a:spcPct val="35000"/>
            </a:spcAft>
            <a:buNone/>
          </a:pPr>
          <a:r>
            <a:rPr lang="nl-NL" sz="2000" kern="1200"/>
            <a:t>Beschikt over alle vaardigheden om elke Sprint een waardevol Increment op te leveren</a:t>
          </a:r>
          <a:endParaRPr lang="en-US" sz="2000" kern="1200"/>
        </a:p>
      </dsp:txBody>
      <dsp:txXfrm>
        <a:off x="6906981" y="178712"/>
        <a:ext cx="3067218" cy="1301244"/>
      </dsp:txXfrm>
    </dsp:sp>
    <dsp:sp modelId="{28806F9D-97C0-4339-BF2C-8D4C110AB706}">
      <dsp:nvSpPr>
        <dsp:cNvPr id="0" name=""/>
        <dsp:cNvSpPr/>
      </dsp:nvSpPr>
      <dsp:spPr>
        <a:xfrm>
          <a:off x="145160" y="2086203"/>
          <a:ext cx="1301244" cy="1301244"/>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78ECF92-7D56-49A7-A46E-1907600F08C0}">
      <dsp:nvSpPr>
        <dsp:cNvPr id="0" name=""/>
        <dsp:cNvSpPr/>
      </dsp:nvSpPr>
      <dsp:spPr>
        <a:xfrm>
          <a:off x="418421" y="2359464"/>
          <a:ext cx="754721" cy="754721"/>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34E50ED-8D02-4F54-85D4-61AFBFF0ECBA}">
      <dsp:nvSpPr>
        <dsp:cNvPr id="0" name=""/>
        <dsp:cNvSpPr/>
      </dsp:nvSpPr>
      <dsp:spPr>
        <a:xfrm>
          <a:off x="1725242" y="2086203"/>
          <a:ext cx="3067218" cy="13012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89000">
            <a:lnSpc>
              <a:spcPct val="90000"/>
            </a:lnSpc>
            <a:spcBef>
              <a:spcPct val="0"/>
            </a:spcBef>
            <a:spcAft>
              <a:spcPct val="35000"/>
            </a:spcAft>
            <a:buNone/>
          </a:pPr>
          <a:r>
            <a:rPr lang="nl-NL" sz="2000" b="1" kern="1200"/>
            <a:t>Geen subteams of hiërarchie </a:t>
          </a:r>
          <a:r>
            <a:rPr lang="nl-NL" sz="2000" kern="1200"/>
            <a:t>– werkt als één geheel gericht op één doel: het Product Doel</a:t>
          </a:r>
          <a:endParaRPr lang="en-US" sz="2000" kern="1200"/>
        </a:p>
      </dsp:txBody>
      <dsp:txXfrm>
        <a:off x="1725242" y="2086203"/>
        <a:ext cx="3067218" cy="1301244"/>
      </dsp:txXfrm>
    </dsp:sp>
    <dsp:sp modelId="{A7758181-DDA7-4869-9071-501BF74AA2C7}">
      <dsp:nvSpPr>
        <dsp:cNvPr id="0" name=""/>
        <dsp:cNvSpPr/>
      </dsp:nvSpPr>
      <dsp:spPr>
        <a:xfrm>
          <a:off x="5326899" y="2086203"/>
          <a:ext cx="1301244" cy="1301244"/>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58FBA87-53B4-4480-ABF3-A1A6C4544916}">
      <dsp:nvSpPr>
        <dsp:cNvPr id="0" name=""/>
        <dsp:cNvSpPr/>
      </dsp:nvSpPr>
      <dsp:spPr>
        <a:xfrm>
          <a:off x="5600160" y="2359464"/>
          <a:ext cx="754721" cy="754721"/>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D28A759-0824-4B38-A33C-7D7EF1212030}">
      <dsp:nvSpPr>
        <dsp:cNvPr id="0" name=""/>
        <dsp:cNvSpPr/>
      </dsp:nvSpPr>
      <dsp:spPr>
        <a:xfrm>
          <a:off x="6906981" y="2086203"/>
          <a:ext cx="3067218" cy="13012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89000">
            <a:lnSpc>
              <a:spcPct val="90000"/>
            </a:lnSpc>
            <a:spcBef>
              <a:spcPct val="0"/>
            </a:spcBef>
            <a:spcAft>
              <a:spcPct val="35000"/>
            </a:spcAft>
            <a:buNone/>
          </a:pPr>
          <a:r>
            <a:rPr lang="nl-NL" sz="2000" kern="1200"/>
            <a:t>Geheel team is gezamenlijk verantwoordelijk voor alle resultaten en elke Sprint een ‘Done’ Increment</a:t>
          </a:r>
          <a:endParaRPr lang="en-US" sz="2000" kern="1200"/>
        </a:p>
      </dsp:txBody>
      <dsp:txXfrm>
        <a:off x="6906981" y="2086203"/>
        <a:ext cx="3067218" cy="1301244"/>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C48AFAA-C239-4E2F-A1D2-C1749A42E1C1}">
      <dsp:nvSpPr>
        <dsp:cNvPr id="0" name=""/>
        <dsp:cNvSpPr/>
      </dsp:nvSpPr>
      <dsp:spPr>
        <a:xfrm>
          <a:off x="985818" y="51498"/>
          <a:ext cx="1056186" cy="105618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3CB678F-EB5B-4B47-8723-F1397D99E2FA}">
      <dsp:nvSpPr>
        <dsp:cNvPr id="0" name=""/>
        <dsp:cNvSpPr/>
      </dsp:nvSpPr>
      <dsp:spPr>
        <a:xfrm>
          <a:off x="5074" y="1256600"/>
          <a:ext cx="3017675" cy="5941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90000"/>
            </a:lnSpc>
            <a:spcBef>
              <a:spcPct val="0"/>
            </a:spcBef>
            <a:spcAft>
              <a:spcPct val="35000"/>
            </a:spcAft>
            <a:buNone/>
            <a:defRPr b="1"/>
          </a:pPr>
          <a:r>
            <a:rPr lang="nl-NL" sz="1400" kern="1200"/>
            <a:t>Leden van het Scrum Team die het werk uitvoeren om elke Sprint een ‘Done’ Increment op te leveren</a:t>
          </a:r>
          <a:endParaRPr lang="en-US" sz="1400" kern="1200"/>
        </a:p>
      </dsp:txBody>
      <dsp:txXfrm>
        <a:off x="5074" y="1256600"/>
        <a:ext cx="3017675" cy="594104"/>
      </dsp:txXfrm>
    </dsp:sp>
    <dsp:sp modelId="{25C5ECDA-51A0-4F3C-958F-E1C829C0C325}">
      <dsp:nvSpPr>
        <dsp:cNvPr id="0" name=""/>
        <dsp:cNvSpPr/>
      </dsp:nvSpPr>
      <dsp:spPr>
        <a:xfrm>
          <a:off x="5074" y="1919968"/>
          <a:ext cx="3017675" cy="1594692"/>
        </a:xfrm>
        <a:prstGeom prst="rect">
          <a:avLst/>
        </a:prstGeom>
        <a:noFill/>
        <a:ln>
          <a:noFill/>
        </a:ln>
        <a:effectLst/>
      </dsp:spPr>
      <dsp:style>
        <a:lnRef idx="0">
          <a:scrgbClr r="0" g="0" b="0"/>
        </a:lnRef>
        <a:fillRef idx="0">
          <a:scrgbClr r="0" g="0" b="0"/>
        </a:fillRef>
        <a:effectRef idx="0">
          <a:scrgbClr r="0" g="0" b="0"/>
        </a:effectRef>
        <a:fontRef idx="minor"/>
      </dsp:style>
    </dsp:sp>
    <dsp:sp modelId="{195D5C74-AA38-4F74-9E51-D56B8DA193E9}">
      <dsp:nvSpPr>
        <dsp:cNvPr id="0" name=""/>
        <dsp:cNvSpPr/>
      </dsp:nvSpPr>
      <dsp:spPr>
        <a:xfrm>
          <a:off x="4531586" y="51498"/>
          <a:ext cx="1056186" cy="105618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359569D-F6AA-4D82-907D-959B7242336B}">
      <dsp:nvSpPr>
        <dsp:cNvPr id="0" name=""/>
        <dsp:cNvSpPr/>
      </dsp:nvSpPr>
      <dsp:spPr>
        <a:xfrm>
          <a:off x="3550842" y="1256600"/>
          <a:ext cx="3017675" cy="5941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90000"/>
            </a:lnSpc>
            <a:spcBef>
              <a:spcPct val="0"/>
            </a:spcBef>
            <a:spcAft>
              <a:spcPct val="35000"/>
            </a:spcAft>
            <a:buNone/>
            <a:defRPr b="1"/>
          </a:pPr>
          <a:r>
            <a:rPr lang="nl-NL" sz="1400" kern="1200"/>
            <a:t>Zelf verantwoordelijk voor inschatten van werk en opstellen van het Sprint-plan (Sprint Backlog)</a:t>
          </a:r>
          <a:endParaRPr lang="en-US" sz="1400" kern="1200"/>
        </a:p>
      </dsp:txBody>
      <dsp:txXfrm>
        <a:off x="3550842" y="1256600"/>
        <a:ext cx="3017675" cy="594104"/>
      </dsp:txXfrm>
    </dsp:sp>
    <dsp:sp modelId="{C61B160D-FA8E-4642-99B3-1AF76CB7BF73}">
      <dsp:nvSpPr>
        <dsp:cNvPr id="0" name=""/>
        <dsp:cNvSpPr/>
      </dsp:nvSpPr>
      <dsp:spPr>
        <a:xfrm>
          <a:off x="3550842" y="1919968"/>
          <a:ext cx="3017675" cy="1594692"/>
        </a:xfrm>
        <a:prstGeom prst="rect">
          <a:avLst/>
        </a:prstGeom>
        <a:noFill/>
        <a:ln>
          <a:noFill/>
        </a:ln>
        <a:effectLst/>
      </dsp:spPr>
      <dsp:style>
        <a:lnRef idx="0">
          <a:scrgbClr r="0" g="0" b="0"/>
        </a:lnRef>
        <a:fillRef idx="0">
          <a:scrgbClr r="0" g="0" b="0"/>
        </a:fillRef>
        <a:effectRef idx="0">
          <a:scrgbClr r="0" g="0" b="0"/>
        </a:effectRef>
        <a:fontRef idx="minor"/>
      </dsp:style>
    </dsp:sp>
    <dsp:sp modelId="{A99B5493-B02B-48A9-A135-45D7E7B7BF59}">
      <dsp:nvSpPr>
        <dsp:cNvPr id="0" name=""/>
        <dsp:cNvSpPr/>
      </dsp:nvSpPr>
      <dsp:spPr>
        <a:xfrm>
          <a:off x="8077355" y="51498"/>
          <a:ext cx="1056186" cy="1056186"/>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0D49945-745F-4CBF-B0C1-DA8FE40A447D}">
      <dsp:nvSpPr>
        <dsp:cNvPr id="0" name=""/>
        <dsp:cNvSpPr/>
      </dsp:nvSpPr>
      <dsp:spPr>
        <a:xfrm>
          <a:off x="7096610" y="1256600"/>
          <a:ext cx="3017675" cy="5941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90000"/>
            </a:lnSpc>
            <a:spcBef>
              <a:spcPct val="0"/>
            </a:spcBef>
            <a:spcAft>
              <a:spcPct val="35000"/>
            </a:spcAft>
            <a:buNone/>
            <a:defRPr b="1"/>
          </a:pPr>
          <a:r>
            <a:rPr lang="nl-NL" sz="1400" kern="1200"/>
            <a:t>Verantwoordelijkheden Developers:</a:t>
          </a:r>
          <a:endParaRPr lang="en-US" sz="1400" kern="1200"/>
        </a:p>
      </dsp:txBody>
      <dsp:txXfrm>
        <a:off x="7096610" y="1256600"/>
        <a:ext cx="3017675" cy="594104"/>
      </dsp:txXfrm>
    </dsp:sp>
    <dsp:sp modelId="{5C31EBFE-368D-448D-92A1-F816524A420E}">
      <dsp:nvSpPr>
        <dsp:cNvPr id="0" name=""/>
        <dsp:cNvSpPr/>
      </dsp:nvSpPr>
      <dsp:spPr>
        <a:xfrm>
          <a:off x="7096610" y="1919968"/>
          <a:ext cx="3017675" cy="159469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pPr>
          <a:r>
            <a:rPr lang="nl-NL" sz="1100" kern="1200"/>
            <a:t>Opstellen en bijhouden van een Sprint Backlog (plan voor de Sprint)</a:t>
          </a:r>
          <a:endParaRPr lang="en-US" sz="1100" kern="1200"/>
        </a:p>
        <a:p>
          <a:pPr marL="0" lvl="0" indent="0" algn="ctr" defTabSz="488950">
            <a:lnSpc>
              <a:spcPct val="90000"/>
            </a:lnSpc>
            <a:spcBef>
              <a:spcPct val="0"/>
            </a:spcBef>
            <a:spcAft>
              <a:spcPct val="35000"/>
            </a:spcAft>
            <a:buNone/>
          </a:pPr>
          <a:r>
            <a:rPr lang="nl-NL" sz="1100" kern="1200"/>
            <a:t>Kwaliteit bewaken – werken volgens de Definition of Done zodat elk Increment voldoet aan de normen</a:t>
          </a:r>
          <a:endParaRPr lang="en-US" sz="1100" kern="1200"/>
        </a:p>
        <a:p>
          <a:pPr marL="0" lvl="0" indent="0" algn="ctr" defTabSz="488950">
            <a:lnSpc>
              <a:spcPct val="90000"/>
            </a:lnSpc>
            <a:spcBef>
              <a:spcPct val="0"/>
            </a:spcBef>
            <a:spcAft>
              <a:spcPct val="35000"/>
            </a:spcAft>
            <a:buNone/>
          </a:pPr>
          <a:r>
            <a:rPr lang="nl-NL" sz="1100" kern="1200"/>
            <a:t>Dagelijks aanpassen van het plan richting het Sprint Doel (flexibel bijsturen)</a:t>
          </a:r>
          <a:endParaRPr lang="en-US" sz="1100" kern="1200"/>
        </a:p>
        <a:p>
          <a:pPr marL="0" lvl="0" indent="0" algn="ctr" defTabSz="488950">
            <a:lnSpc>
              <a:spcPct val="90000"/>
            </a:lnSpc>
            <a:spcBef>
              <a:spcPct val="0"/>
            </a:spcBef>
            <a:spcAft>
              <a:spcPct val="35000"/>
            </a:spcAft>
            <a:buNone/>
          </a:pPr>
          <a:r>
            <a:rPr lang="nl-NL" sz="1100" kern="1200"/>
            <a:t>Elkaar aanspreken als professionals op de afgesproken aanpak en kwaliteit</a:t>
          </a:r>
          <a:endParaRPr lang="en-US" sz="1100" kern="1200"/>
        </a:p>
      </dsp:txBody>
      <dsp:txXfrm>
        <a:off x="7096610" y="1919968"/>
        <a:ext cx="3017675" cy="1594692"/>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4C42856-61F8-4853-8E1B-D3BF4A3C026C}">
      <dsp:nvSpPr>
        <dsp:cNvPr id="0" name=""/>
        <dsp:cNvSpPr/>
      </dsp:nvSpPr>
      <dsp:spPr>
        <a:xfrm>
          <a:off x="1240529" y="202392"/>
          <a:ext cx="782314" cy="78231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6554E4C-A373-4BD1-8433-124CF4B33886}">
      <dsp:nvSpPr>
        <dsp:cNvPr id="0" name=""/>
        <dsp:cNvSpPr/>
      </dsp:nvSpPr>
      <dsp:spPr>
        <a:xfrm>
          <a:off x="762448" y="1314175"/>
          <a:ext cx="1738476" cy="10838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33400">
            <a:lnSpc>
              <a:spcPct val="100000"/>
            </a:lnSpc>
            <a:spcBef>
              <a:spcPct val="0"/>
            </a:spcBef>
            <a:spcAft>
              <a:spcPct val="35000"/>
            </a:spcAft>
            <a:buNone/>
          </a:pPr>
          <a:r>
            <a:rPr lang="nl-NL" sz="1200" kern="1200" dirty="0"/>
            <a:t>Verantwoordelijk voor het bevorderen en ondersteunen van Scrum zoals beschreven in de Scrum Gids</a:t>
          </a:r>
          <a:endParaRPr lang="en-US" sz="1200" kern="1200" dirty="0"/>
        </a:p>
      </dsp:txBody>
      <dsp:txXfrm>
        <a:off x="762448" y="1314175"/>
        <a:ext cx="1738476" cy="1083831"/>
      </dsp:txXfrm>
    </dsp:sp>
    <dsp:sp modelId="{B354E221-1163-4F3A-A812-81F5D86139D7}">
      <dsp:nvSpPr>
        <dsp:cNvPr id="0" name=""/>
        <dsp:cNvSpPr/>
      </dsp:nvSpPr>
      <dsp:spPr>
        <a:xfrm>
          <a:off x="3283239" y="202392"/>
          <a:ext cx="782314" cy="78231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809E4DA-6508-43EF-A307-A23F96B6E225}">
      <dsp:nvSpPr>
        <dsp:cNvPr id="0" name=""/>
        <dsp:cNvSpPr/>
      </dsp:nvSpPr>
      <dsp:spPr>
        <a:xfrm>
          <a:off x="2805158" y="1314175"/>
          <a:ext cx="1738476" cy="10838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33400">
            <a:lnSpc>
              <a:spcPct val="100000"/>
            </a:lnSpc>
            <a:spcBef>
              <a:spcPct val="0"/>
            </a:spcBef>
            <a:spcAft>
              <a:spcPct val="35000"/>
            </a:spcAft>
            <a:buNone/>
          </a:pPr>
          <a:r>
            <a:rPr lang="nl-NL" sz="1200" kern="1200" dirty="0"/>
            <a:t>Coacht het Scrum Team én de organisatie in het begrijpen en toepassen van Scrum principes en praktijken</a:t>
          </a:r>
          <a:endParaRPr lang="en-US" sz="1200" kern="1200" dirty="0"/>
        </a:p>
      </dsp:txBody>
      <dsp:txXfrm>
        <a:off x="2805158" y="1314175"/>
        <a:ext cx="1738476" cy="1083831"/>
      </dsp:txXfrm>
    </dsp:sp>
    <dsp:sp modelId="{D33AF809-8899-4143-BC8E-934A99E8D632}">
      <dsp:nvSpPr>
        <dsp:cNvPr id="0" name=""/>
        <dsp:cNvSpPr/>
      </dsp:nvSpPr>
      <dsp:spPr>
        <a:xfrm>
          <a:off x="1240529" y="2832626"/>
          <a:ext cx="782314" cy="78231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B420DE6-7195-4FDC-97D6-30AE43235BC6}">
      <dsp:nvSpPr>
        <dsp:cNvPr id="0" name=""/>
        <dsp:cNvSpPr/>
      </dsp:nvSpPr>
      <dsp:spPr>
        <a:xfrm>
          <a:off x="762448" y="3944409"/>
          <a:ext cx="1738476" cy="10838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33400">
            <a:lnSpc>
              <a:spcPct val="100000"/>
            </a:lnSpc>
            <a:spcBef>
              <a:spcPct val="0"/>
            </a:spcBef>
            <a:spcAft>
              <a:spcPct val="35000"/>
            </a:spcAft>
            <a:buNone/>
          </a:pPr>
          <a:r>
            <a:rPr lang="nl-NL" sz="1200" kern="1200" dirty="0"/>
            <a:t>Verantwoordelijk voor de effectiviteit van het Scrum Team; helpt het team zijn processen continu te verbeteren</a:t>
          </a:r>
          <a:endParaRPr lang="en-US" sz="1200" kern="1200" dirty="0"/>
        </a:p>
      </dsp:txBody>
      <dsp:txXfrm>
        <a:off x="762448" y="3944409"/>
        <a:ext cx="1738476" cy="1083831"/>
      </dsp:txXfrm>
    </dsp:sp>
    <dsp:sp modelId="{416617B2-1A09-40E6-AB63-4730CBDDC2F8}">
      <dsp:nvSpPr>
        <dsp:cNvPr id="0" name=""/>
        <dsp:cNvSpPr/>
      </dsp:nvSpPr>
      <dsp:spPr>
        <a:xfrm>
          <a:off x="3283239" y="2832626"/>
          <a:ext cx="782314" cy="782314"/>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8C39798-6F89-4C46-86B0-D67CBB0EC9A8}">
      <dsp:nvSpPr>
        <dsp:cNvPr id="0" name=""/>
        <dsp:cNvSpPr/>
      </dsp:nvSpPr>
      <dsp:spPr>
        <a:xfrm>
          <a:off x="2805158" y="3944409"/>
          <a:ext cx="1738476" cy="10838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33400">
            <a:lnSpc>
              <a:spcPct val="100000"/>
            </a:lnSpc>
            <a:spcBef>
              <a:spcPct val="0"/>
            </a:spcBef>
            <a:spcAft>
              <a:spcPct val="35000"/>
            </a:spcAft>
            <a:buNone/>
          </a:pPr>
          <a:r>
            <a:rPr lang="nl-NL" sz="1200" kern="1200" dirty="0" err="1"/>
            <a:t>Servant</a:t>
          </a:r>
          <a:r>
            <a:rPr lang="nl-NL" sz="1200" kern="1200" dirty="0"/>
            <a:t>-Leader rol: dient het team, de Product </a:t>
          </a:r>
          <a:r>
            <a:rPr lang="nl-NL" sz="1200" kern="1200" dirty="0" err="1"/>
            <a:t>Owner</a:t>
          </a:r>
          <a:r>
            <a:rPr lang="nl-NL" sz="1200" kern="1200" dirty="0"/>
            <a:t> en de organisatie (verwijdert </a:t>
          </a:r>
          <a:r>
            <a:rPr lang="nl-NL" sz="1200" kern="1200" dirty="0" err="1"/>
            <a:t>impediments</a:t>
          </a:r>
          <a:r>
            <a:rPr lang="nl-NL" sz="1200" kern="1200" dirty="0"/>
            <a:t>, faciliteert events, bevordert samenwerking)</a:t>
          </a:r>
          <a:endParaRPr lang="en-US" sz="1200" kern="1200" dirty="0"/>
        </a:p>
      </dsp:txBody>
      <dsp:txXfrm>
        <a:off x="2805158" y="3944409"/>
        <a:ext cx="1738476" cy="1083831"/>
      </dsp:txXfrm>
    </dsp:sp>
  </dsp:spTree>
</dsp:drawing>
</file>

<file path=ppt/diagrams/layout1.xml><?xml version="1.0" encoding="utf-8"?>
<dgm:layoutDef xmlns:dgm="http://schemas.openxmlformats.org/drawingml/2006/diagram" xmlns:a="http://schemas.openxmlformats.org/drawingml/2006/main" uniqueId="urn:microsoft.com/office/officeart/2016/7/layout/BasicLinearProcessNumbered">
  <dgm:title val="Basic Linear Process Numbered"/>
  <dgm:desc val="Used to show a progression; a timeline; sequential steps in a task, process, or workflow; or to emphasize movement or direction. Automatic numbers have been introduced to show the steps of the process which appears in a circle. Level 1 and Level 2 text appear in a rectangl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1</a:t>
              </a:r>
            </a:p>
          </dgm:t>
        </dgm:pt>
        <dgm:pt modelId="201" type="sibTrans" cxnId="5">
          <dgm:prSet phldrT="2"/>
          <dgm:t>
            <a:bodyPr/>
            <a:lstStyle/>
            <a:p>
              <a:r>
                <a:t>2</a:t>
              </a:r>
            </a:p>
          </dgm:t>
        </dgm:pt>
        <dgm:pt modelId="301" type="sibTrans" cxnId="6">
          <dgm:prSet phldrT="3"/>
          <dgm:t>
            <a:bodyPr/>
            <a:lstStyle/>
            <a:p>
              <a:r>
                <a:t>3</a:t>
              </a:r>
            </a:p>
          </dgm:t>
        </dgm:pt>
      </dgm:ptLst>
      <dgm:cxnLst>
        <dgm:cxn modelId="4" srcId="0" destId="1" srcOrd="0" destOrd="0" sibTransId="101"/>
        <dgm:cxn modelId="5" srcId="0" destId="2" srcOrd="1" destOrd="0" sibTransId="201"/>
        <dgm:cxn modelId="6" srcId="0" destId="3" srcOrd="2"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animLvl val="lvl"/>
      <dgm:resizeHandles val="exact"/>
    </dgm:varLst>
    <dgm:alg type="lin">
      <dgm:param type="linDir" val="fromL"/>
      <dgm:param type="nodeVertAlign" val="t"/>
    </dgm:alg>
    <dgm:shape xmlns:r="http://schemas.openxmlformats.org/officeDocument/2006/relationships" r:blip="">
      <dgm:adjLst/>
    </dgm:shape>
    <dgm:presOf/>
    <dgm:constrLst>
      <dgm:constr type="h" for="ch" forName="compositeNode" refType="h"/>
      <dgm:constr type="w" for="ch" forName="compositeNode" refType="w"/>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1"/>
      <dgm:constr type="primFontSz" for="des" forName="sibTransNodeCircle" op="equ"/>
      <dgm:constr type="primFontSz" for="des" forName="nodeText" op="equ"/>
      <dgm:constr type="h" for="des" forName="sibTransNodeCircle" op="equ"/>
      <dgm:constr type="w" for="des" forName="sibTransNodeCircle" op="equ"/>
    </dgm:constrLst>
    <dgm:ruleLst>
      <dgm:rule type="h" val="NaN" fact="1.2" max="NaN"/>
    </dgm:ruleLst>
    <dgm:forEach name="Name4" axis="ch" ptType="node">
      <dgm:layoutNode name="compositeNode">
        <dgm:varLst>
          <dgm:bulletEnabled val="1"/>
        </dgm:varLst>
        <dgm:alg type="composite"/>
        <dgm:constrLst>
          <dgm:constr type="h" refType="w" op="lte" fact="1.4"/>
          <dgm:constr type="w" for="ch" forName="bgRect" refType="w"/>
          <dgm:constr type="h" for="ch" forName="bgRect" refType="h"/>
          <dgm:constr type="t" for="ch" forName="bgRect"/>
          <dgm:constr type="l" for="ch" forName="bgRect"/>
          <dgm:constr type="h" for="ch" forName="sibTransNodeCircle" refType="h" refFor="ch" refForName="bgRect" fact="0.3"/>
          <dgm:constr type="w" for="ch" forName="sibTransNodeCircle" refType="h" refFor="ch" refForName="sibTransNodeCircle"/>
          <dgm:constr type="ctrX" for="ch" forName="sibTransNodeCircle" refType="w" fact="0.5"/>
          <dgm:constr type="ctrY" for="ch" forName="sibTransNodeCircle" refType="h" fact="0.25"/>
          <dgm:constr type="r" for="ch" forName="nodeText" refType="r" refFor="ch" refForName="bgRect"/>
          <dgm:constr type="h" for="ch" forName="nodeText" refType="h" refFor="ch" refForName="bgRect" fact="0.6"/>
          <dgm:constr type="t" for="ch" forName="nodeText" refType="h" refFor="ch" refForName="bgRect" fact="0.38"/>
          <dgm:constr type="b" for="ch" forName="bottomLine" refType="b" refFor="ch" refForName="bgRect"/>
          <dgm:constr type="w" for="ch" forName="bottomLine" refType="w" refFor="ch" refForName="bgRect"/>
          <dgm:constr type="h" for="ch" forName="bottomLine" val="0.002"/>
        </dgm:constrLst>
        <dgm:ruleLst/>
        <dgm:layoutNode name="bgRect" styleLbl="bgAccFollowNode1">
          <dgm:alg type="sp"/>
          <dgm:shape xmlns:r="http://schemas.openxmlformats.org/officeDocument/2006/relationships" type="rect" r:blip="">
            <dgm:adjLst/>
          </dgm:shape>
          <dgm:presOf axis="self"/>
          <dgm:constrLst/>
          <dgm:ruleLst/>
        </dgm:layoutNode>
        <dgm:forEach name="Name19" axis="followSib" ptType="sibTrans" hideLastTrans="0" cnt="1">
          <dgm:layoutNode name="sibTransNodeCircle" styleLbl="alignNode1">
            <dgm:varLst>
              <dgm:chMax val="0"/>
              <dgm:bulletEnabled/>
            </dgm:varLst>
            <dgm:presOf axis="self" ptType="sibTrans"/>
            <dgm:alg type="tx">
              <dgm:param type="txAnchorVert" val="mid"/>
              <dgm:param type="txAnchorHorzCh" val="ctr"/>
            </dgm:alg>
            <dgm:shape xmlns:r="http://schemas.openxmlformats.org/officeDocument/2006/relationships" type="ellipse" r:blip="">
              <dgm:adjLst/>
            </dgm:shape>
            <dgm:constrLst>
              <dgm:constr type="w" refType="h" op="lte"/>
              <dgm:constr type="primFontSz" val="48"/>
              <dgm:constr type="tMarg" val="1"/>
              <dgm:constr type="lMarg" refType="w" fact="0.221"/>
              <dgm:constr type="rMarg" refType="w" fact="0.221"/>
              <dgm:constr type="bMarg" val="1"/>
            </dgm:constrLst>
            <dgm:ruleLst>
              <dgm:rule type="primFontSz" val="14" fact="NaN" max="NaN"/>
            </dgm:ruleLst>
          </dgm:layoutNode>
        </dgm:forEach>
        <dgm:layoutNode name="bottomLine" styleLbl="alignNode1">
          <dgm:varLst/>
          <dgm:presOf/>
          <dgm:alg type="sp"/>
          <dgm:shape xmlns:r="http://schemas.openxmlformats.org/officeDocument/2006/relationships" type="rect" r:blip="">
            <dgm:adjLst/>
          </dgm:shape>
          <dgm:constrLst/>
          <dgm:ruleLst/>
        </dgm:layoutNode>
        <dgm:layoutNode name="nodeText" styleLbl="bgAccFollowNode1" moveWith="bgRect">
          <dgm:varLst>
            <dgm:bulletEnabled val="1"/>
          </dgm:varLst>
          <dgm:alg type="tx">
            <dgm:param type="parTxLTRAlign" val="l"/>
            <dgm:param type="parTxRTLAlign" val="r"/>
            <dgm:param type="txAnchorVert" val="t"/>
          </dgm:alg>
          <dgm:shape xmlns:r="http://schemas.openxmlformats.org/officeDocument/2006/relationships" type="rect" r:blip="" zOrderOff="-1" hideGeom="1">
            <dgm:adjLst/>
          </dgm:shape>
          <dgm:presOf axis="desOrSelf" ptType="node"/>
          <dgm:constrLst>
            <dgm:constr type="primFontSz" val="26"/>
            <dgm:constr type="tMarg" val="26"/>
            <dgm:constr type="lMarg" refType="w" fact="0.221"/>
            <dgm:constr type="rMarg" refType="w" fact="0.221"/>
            <dgm:constr type="bMarg" val="26"/>
          </dgm:constrLst>
          <dgm:ruleLst>
            <dgm:rule type="primFontSz" val="11" fact="NaN" max="NaN"/>
          </dgm:ruleLst>
        </dgm:layoutNode>
      </dgm:layoutNode>
      <dgm:forEach name="Name14" axis="followSib" ptType="sibTrans" cnt="1">
        <dgm:layoutNode name="sibTrans">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dgm1611="http://schemas.microsoft.com/office/drawing/2016/11/diagram">
        <dgm1611:autoBuNodeInfo lvl="1" ptType="sibTrans">
          <dgm1611:buPr prefix="" leadZeros="0">
            <a:buAutoNum type="arabicParenBoth"/>
          </dgm1611:buPr>
        </dgm1611:autoBuNodeInfo>
      </dgm1611:autoBuNodeInfoLst>
    </a:ext>
  </dgm:extLst>
</dgm:layoutDef>
</file>

<file path=ppt/diagrams/layout2.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layout8.xml><?xml version="1.0" encoding="utf-8"?>
<dgm:layoutDef xmlns:dgm="http://schemas.openxmlformats.org/drawingml/2006/diagram" xmlns:a="http://schemas.openxmlformats.org/drawingml/2006/main" uniqueId="urn:microsoft.com/office/officeart/2018/5/layout/CenteredIconLabelDescriptionList">
  <dgm:title val="Centered 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ctrX" for="ch" forName="iconRect" refType="w" fact="0.5"/>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layout9.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18B74C4-C07A-4F41-8C9E-92D7CA18CD87}" type="datetimeFigureOut">
              <a:rPr lang="nl-NL" smtClean="0"/>
              <a:t>8-2-2026</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B1B596A-6C20-43F6-A55E-2AF156307A95}" type="slidenum">
              <a:rPr lang="nl-NL" smtClean="0"/>
              <a:t>‹nr.›</a:t>
            </a:fld>
            <a:endParaRPr lang="nl-NL"/>
          </a:p>
        </p:txBody>
      </p:sp>
    </p:spTree>
    <p:extLst>
      <p:ext uri="{BB962C8B-B14F-4D97-AF65-F5344CB8AC3E}">
        <p14:creationId xmlns:p14="http://schemas.microsoft.com/office/powerpoint/2010/main" val="16904087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6B1B596A-6C20-43F6-A55E-2AF156307A95}" type="slidenum">
              <a:rPr lang="nl-NL" smtClean="0"/>
              <a:t>1</a:t>
            </a:fld>
            <a:endParaRPr lang="nl-NL"/>
          </a:p>
        </p:txBody>
      </p:sp>
    </p:spTree>
    <p:extLst>
      <p:ext uri="{BB962C8B-B14F-4D97-AF65-F5344CB8AC3E}">
        <p14:creationId xmlns:p14="http://schemas.microsoft.com/office/powerpoint/2010/main" val="20275537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De </a:t>
            </a:r>
            <a:r>
              <a:rPr lang="nl-NL" b="1" dirty="0"/>
              <a:t>Developers</a:t>
            </a:r>
            <a:r>
              <a:rPr lang="nl-NL" dirty="0"/>
              <a:t> zijn de mensen in het Scrum Team die elke Sprint toegewijd zijn aan het realiseren van alle aspecten van een </a:t>
            </a:r>
            <a:r>
              <a:rPr lang="nl-NL" i="1" dirty="0"/>
              <a:t>bruikbaar Increment</a:t>
            </a:r>
            <a:r>
              <a:rPr lang="nl-NL" dirty="0"/>
              <a:t>. In de Scrum Guide 2020 is de term </a:t>
            </a:r>
            <a:r>
              <a:rPr lang="nl-NL" i="1" dirty="0"/>
              <a:t>Developers</a:t>
            </a:r>
            <a:r>
              <a:rPr lang="nl-NL" dirty="0"/>
              <a:t> breder bedoeld dan alleen softwareontwikkelaars – het verwijst naar alle teamleden die bijdragen aan productontwikkeling (bijvoorbeeld ook analisten, ontwerpers, etc.). De Developers zijn </a:t>
            </a:r>
            <a:r>
              <a:rPr lang="nl-NL" b="1" dirty="0"/>
              <a:t>altijd verantwoordelijk</a:t>
            </a:r>
            <a:r>
              <a:rPr lang="nl-NL" dirty="0"/>
              <a:t> voor het opstellen en beheren van de </a:t>
            </a:r>
            <a:r>
              <a:rPr lang="nl-NL" b="1" dirty="0"/>
              <a:t>Sprint </a:t>
            </a:r>
            <a:r>
              <a:rPr lang="nl-NL" b="1" dirty="0" err="1"/>
              <a:t>Backlog</a:t>
            </a:r>
            <a:r>
              <a:rPr lang="nl-NL" dirty="0"/>
              <a:t> (het plan voor de Sprint), het handhaven van de </a:t>
            </a:r>
            <a:r>
              <a:rPr lang="nl-NL" b="1" dirty="0"/>
              <a:t>kwaliteit</a:t>
            </a:r>
            <a:r>
              <a:rPr lang="nl-NL" dirty="0"/>
              <a:t> van het werk door te voldoen aan de Definition of </a:t>
            </a:r>
            <a:r>
              <a:rPr lang="nl-NL" dirty="0" err="1"/>
              <a:t>Done</a:t>
            </a:r>
            <a:r>
              <a:rPr lang="nl-NL" dirty="0"/>
              <a:t>, het </a:t>
            </a:r>
            <a:r>
              <a:rPr lang="nl-NL" b="1" dirty="0"/>
              <a:t>dagelijks aanpassen</a:t>
            </a:r>
            <a:r>
              <a:rPr lang="nl-NL" dirty="0"/>
              <a:t> van hun plan op basis van de actualiteit tijdens de Daily Scrum, en </a:t>
            </a:r>
            <a:r>
              <a:rPr lang="nl-NL" b="1" dirty="0"/>
              <a:t>elkaar verantwoordelijk houden</a:t>
            </a:r>
            <a:r>
              <a:rPr lang="nl-NL" dirty="0"/>
              <a:t> als professionals (ze spreken elkaar aan als iets de afgesproken kwaliteitsnormen dreigt te schenden). Daarnaast bepalen Developers zelf de </a:t>
            </a:r>
            <a:r>
              <a:rPr lang="nl-NL" b="1" dirty="0"/>
              <a:t>inschattingen</a:t>
            </a:r>
            <a:r>
              <a:rPr lang="nl-NL" dirty="0"/>
              <a:t> (</a:t>
            </a:r>
            <a:r>
              <a:rPr lang="nl-NL" dirty="0" err="1"/>
              <a:t>estimates</a:t>
            </a:r>
            <a:r>
              <a:rPr lang="nl-NL" dirty="0"/>
              <a:t>) van het werk – niemand anders schrijft hun voor hoe lang iets moet duren. Kortom, de Developers hebben alle vrijheid én verantwoordelijkheid om het werk zo in te richten dat aan het einde van de Sprint een ‘</a:t>
            </a:r>
            <a:r>
              <a:rPr lang="nl-NL" dirty="0" err="1"/>
              <a:t>Done</a:t>
            </a:r>
            <a:r>
              <a:rPr lang="nl-NL" dirty="0"/>
              <a:t>’ Increment wordt opgeleverd.</a:t>
            </a:r>
          </a:p>
        </p:txBody>
      </p:sp>
      <p:sp>
        <p:nvSpPr>
          <p:cNvPr id="4" name="Tijdelijke aanduiding voor dianummer 3"/>
          <p:cNvSpPr>
            <a:spLocks noGrp="1"/>
          </p:cNvSpPr>
          <p:nvPr>
            <p:ph type="sldNum" sz="quarter" idx="5"/>
          </p:nvPr>
        </p:nvSpPr>
        <p:spPr/>
        <p:txBody>
          <a:bodyPr/>
          <a:lstStyle/>
          <a:p>
            <a:fld id="{6B1B596A-6C20-43F6-A55E-2AF156307A95}" type="slidenum">
              <a:rPr lang="nl-NL" smtClean="0"/>
              <a:t>10</a:t>
            </a:fld>
            <a:endParaRPr lang="nl-NL"/>
          </a:p>
        </p:txBody>
      </p:sp>
    </p:spTree>
    <p:extLst>
      <p:ext uri="{BB962C8B-B14F-4D97-AF65-F5344CB8AC3E}">
        <p14:creationId xmlns:p14="http://schemas.microsoft.com/office/powerpoint/2010/main" val="359326002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2DA22C-38B6-3B4C-940E-1753F6F9798A}"/>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98967103-B781-8F37-4FA2-2A4D423E4F12}"/>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F1E4C163-5A4A-36BE-7801-5F6231FC5C14}"/>
              </a:ext>
            </a:extLst>
          </p:cNvPr>
          <p:cNvSpPr>
            <a:spLocks noGrp="1"/>
          </p:cNvSpPr>
          <p:nvPr>
            <p:ph type="body" idx="1"/>
          </p:nvPr>
        </p:nvSpPr>
        <p:spPr/>
        <p:txBody>
          <a:bodyPr/>
          <a:lstStyle/>
          <a:p>
            <a:r>
              <a:rPr lang="nl-NL" dirty="0"/>
              <a:t>De </a:t>
            </a:r>
            <a:r>
              <a:rPr lang="nl-NL" b="1" dirty="0"/>
              <a:t>Product </a:t>
            </a:r>
            <a:r>
              <a:rPr lang="nl-NL" b="1" dirty="0" err="1"/>
              <a:t>Owner</a:t>
            </a:r>
            <a:r>
              <a:rPr lang="nl-NL" b="1" dirty="0"/>
              <a:t> (PO)</a:t>
            </a:r>
            <a:r>
              <a:rPr lang="nl-NL" dirty="0"/>
              <a:t> is verantwoordelijk voor het maximaliseren van de waarde van het product die voortkomt uit het werk van het Scrum Team. Dit houdt in dat de PO voortdurend bepaalt wat het belangrijkst is om als volgende op te leveren. Praktisch gezien beheert de Product </a:t>
            </a:r>
            <a:r>
              <a:rPr lang="nl-NL" dirty="0" err="1"/>
              <a:t>Owner</a:t>
            </a:r>
            <a:r>
              <a:rPr lang="nl-NL" dirty="0"/>
              <a:t> de </a:t>
            </a:r>
            <a:r>
              <a:rPr lang="nl-NL" b="1" dirty="0"/>
              <a:t>Product </a:t>
            </a:r>
            <a:r>
              <a:rPr lang="nl-NL" b="1" dirty="0" err="1"/>
              <a:t>Backlog</a:t>
            </a:r>
            <a:r>
              <a:rPr lang="nl-NL" dirty="0"/>
              <a:t> – de geprioriteerde lijst van alles dat in het product gedaan moet worden. De PO </a:t>
            </a:r>
            <a:r>
              <a:rPr lang="nl-NL" b="1" dirty="0"/>
              <a:t>ordent de </a:t>
            </a:r>
            <a:r>
              <a:rPr lang="nl-NL" b="1" dirty="0" err="1"/>
              <a:t>backlog</a:t>
            </a:r>
            <a:r>
              <a:rPr lang="nl-NL" b="1" dirty="0"/>
              <a:t>-items</a:t>
            </a:r>
            <a:r>
              <a:rPr lang="nl-NL" dirty="0"/>
              <a:t> op volgorde van waarde, risico en noodzaak en werkt de lijst continu bij naarmate inzichten veranderen. Enkele kerntaken van de PO zijn het formuleren van een helder en inspirerend </a:t>
            </a:r>
            <a:r>
              <a:rPr lang="nl-NL" b="1" dirty="0"/>
              <a:t>Product Doel</a:t>
            </a:r>
            <a:r>
              <a:rPr lang="nl-NL" dirty="0"/>
              <a:t> voor de lange termijn, het opstellen en duidelijk beschrijven van </a:t>
            </a:r>
            <a:r>
              <a:rPr lang="nl-NL" b="1" dirty="0"/>
              <a:t>Product </a:t>
            </a:r>
            <a:r>
              <a:rPr lang="nl-NL" b="1" dirty="0" err="1"/>
              <a:t>Backlog</a:t>
            </a:r>
            <a:r>
              <a:rPr lang="nl-NL" b="1" dirty="0"/>
              <a:t> items</a:t>
            </a:r>
            <a:r>
              <a:rPr lang="nl-NL" dirty="0"/>
              <a:t> (vaak in de vorm van user </a:t>
            </a:r>
            <a:r>
              <a:rPr lang="nl-NL" dirty="0" err="1"/>
              <a:t>stories</a:t>
            </a:r>
            <a:r>
              <a:rPr lang="nl-NL" dirty="0"/>
              <a:t>) en het </a:t>
            </a:r>
            <a:r>
              <a:rPr lang="nl-NL" b="1" dirty="0"/>
              <a:t>prioriteren</a:t>
            </a:r>
            <a:r>
              <a:rPr lang="nl-NL" dirty="0"/>
              <a:t> daarvan zodat het meeste waardevolle eerst gedaan wordt, en ervoor zorgen dat de </a:t>
            </a:r>
            <a:r>
              <a:rPr lang="nl-NL" dirty="0" err="1"/>
              <a:t>backlog</a:t>
            </a:r>
            <a:r>
              <a:rPr lang="nl-NL" dirty="0"/>
              <a:t> voor iedereen </a:t>
            </a:r>
            <a:r>
              <a:rPr lang="nl-NL" b="1" dirty="0"/>
              <a:t>transparant en inzichtelijk</a:t>
            </a:r>
            <a:r>
              <a:rPr lang="nl-NL" dirty="0"/>
              <a:t> is (zodat het team en stakeholders steeds hetzelfde beeld hebben van wat er gepland staat). De Product </a:t>
            </a:r>
            <a:r>
              <a:rPr lang="nl-NL" dirty="0" err="1"/>
              <a:t>Owner</a:t>
            </a:r>
            <a:r>
              <a:rPr lang="nl-NL" dirty="0"/>
              <a:t> is </a:t>
            </a:r>
            <a:r>
              <a:rPr lang="nl-NL" b="1" dirty="0"/>
              <a:t>één persoon</a:t>
            </a:r>
            <a:r>
              <a:rPr lang="nl-NL" dirty="0"/>
              <a:t> (geen commissie) en is de enige die </a:t>
            </a:r>
            <a:r>
              <a:rPr lang="nl-NL" dirty="0" err="1"/>
              <a:t>backlog</a:t>
            </a:r>
            <a:r>
              <a:rPr lang="nl-NL" dirty="0"/>
              <a:t>-items prioriteit geeft of accepteert/verwijdert. Uiteraard zal hij/zij input ophalen bij stakeholders en Developers, maar de </a:t>
            </a:r>
            <a:r>
              <a:rPr lang="nl-NL" b="1" dirty="0"/>
              <a:t>eindbeslissing</a:t>
            </a:r>
            <a:r>
              <a:rPr lang="nl-NL" dirty="0"/>
              <a:t> ligt bij de PO. Het is belangrijk dat de hele organisatie de beslissingen van de Product </a:t>
            </a:r>
            <a:r>
              <a:rPr lang="nl-NL" dirty="0" err="1"/>
              <a:t>Owner</a:t>
            </a:r>
            <a:r>
              <a:rPr lang="nl-NL" dirty="0"/>
              <a:t> </a:t>
            </a:r>
            <a:r>
              <a:rPr lang="nl-NL" b="1" dirty="0"/>
              <a:t>respecteert</a:t>
            </a:r>
            <a:r>
              <a:rPr lang="nl-NL" dirty="0"/>
              <a:t> – alleen dan kan hij/zij effectief waarde sturen. Kortom, de PO zorgt dat het </a:t>
            </a:r>
            <a:r>
              <a:rPr lang="nl-NL" i="1" dirty="0"/>
              <a:t>juiste ding</a:t>
            </a:r>
            <a:r>
              <a:rPr lang="nl-NL" dirty="0"/>
              <a:t> wordt gebouwd (de juiste prioriteiten), terwijl de Developers zorgen dat het </a:t>
            </a:r>
            <a:r>
              <a:rPr lang="nl-NL" i="1" dirty="0"/>
              <a:t>ding juist</a:t>
            </a:r>
            <a:r>
              <a:rPr lang="nl-NL" dirty="0"/>
              <a:t> wordt gebouwd.</a:t>
            </a:r>
          </a:p>
        </p:txBody>
      </p:sp>
      <p:sp>
        <p:nvSpPr>
          <p:cNvPr id="4" name="Tijdelijke aanduiding voor dianummer 3">
            <a:extLst>
              <a:ext uri="{FF2B5EF4-FFF2-40B4-BE49-F238E27FC236}">
                <a16:creationId xmlns:a16="http://schemas.microsoft.com/office/drawing/2014/main" id="{F69DF471-A657-8184-51B8-714475BB163B}"/>
              </a:ext>
            </a:extLst>
          </p:cNvPr>
          <p:cNvSpPr>
            <a:spLocks noGrp="1"/>
          </p:cNvSpPr>
          <p:nvPr>
            <p:ph type="sldNum" sz="quarter" idx="5"/>
          </p:nvPr>
        </p:nvSpPr>
        <p:spPr/>
        <p:txBody>
          <a:bodyPr/>
          <a:lstStyle/>
          <a:p>
            <a:fld id="{6B1B596A-6C20-43F6-A55E-2AF156307A95}" type="slidenum">
              <a:rPr lang="nl-NL" smtClean="0"/>
              <a:t>11</a:t>
            </a:fld>
            <a:endParaRPr lang="nl-NL"/>
          </a:p>
        </p:txBody>
      </p:sp>
    </p:spTree>
    <p:extLst>
      <p:ext uri="{BB962C8B-B14F-4D97-AF65-F5344CB8AC3E}">
        <p14:creationId xmlns:p14="http://schemas.microsoft.com/office/powerpoint/2010/main" val="25076026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549CF5-5A87-131F-7123-CDC995BD3F98}"/>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0B6341B6-C6E6-C406-FE62-A5A2CB636099}"/>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81A87F56-08A2-E73D-A95C-B231792EB109}"/>
              </a:ext>
            </a:extLst>
          </p:cNvPr>
          <p:cNvSpPr>
            <a:spLocks noGrp="1"/>
          </p:cNvSpPr>
          <p:nvPr>
            <p:ph type="body" idx="1"/>
          </p:nvPr>
        </p:nvSpPr>
        <p:spPr/>
        <p:txBody>
          <a:bodyPr/>
          <a:lstStyle/>
          <a:p>
            <a:r>
              <a:rPr lang="nl-NL" dirty="0"/>
              <a:t>De </a:t>
            </a:r>
            <a:r>
              <a:rPr lang="nl-NL" b="1" dirty="0"/>
              <a:t>Scrum Master (SM)</a:t>
            </a:r>
            <a:r>
              <a:rPr lang="nl-NL" dirty="0"/>
              <a:t> is de hoeder van het Scrum-proces. Hij/zij is verantwoordelijk voor het </a:t>
            </a:r>
            <a:r>
              <a:rPr lang="nl-NL" b="1" dirty="0"/>
              <a:t>implementeren van Scrum</a:t>
            </a:r>
            <a:r>
              <a:rPr lang="nl-NL" dirty="0"/>
              <a:t> volgens de regels van de Scrum Gids. De Scrum Master zorgt ervoor dat iedereen (het Scrum Team </a:t>
            </a:r>
            <a:r>
              <a:rPr lang="nl-NL" i="1" dirty="0"/>
              <a:t>en</a:t>
            </a:r>
            <a:r>
              <a:rPr lang="nl-NL" dirty="0"/>
              <a:t> de rest van de organisatie) Scrum begrijpt en er naar handelt. Dit gebeurt door </a:t>
            </a:r>
            <a:r>
              <a:rPr lang="nl-NL" b="1" dirty="0"/>
              <a:t>coaching</a:t>
            </a:r>
            <a:r>
              <a:rPr lang="nl-NL" dirty="0"/>
              <a:t>, training en het wegnemen van barrières. Concreet is de SM verantwoordelijk voor de </a:t>
            </a:r>
            <a:r>
              <a:rPr lang="nl-NL" b="1" dirty="0"/>
              <a:t>effectiviteit van het Scrum Team</a:t>
            </a:r>
            <a:r>
              <a:rPr lang="nl-NL" dirty="0"/>
              <a:t> – hij helpt het team om binnen het Scrum raamwerk steeds beter te worden in wat ze doen. De Scrum Master is een </a:t>
            </a:r>
            <a:r>
              <a:rPr lang="nl-NL" b="1" dirty="0"/>
              <a:t>dienend leider</a:t>
            </a:r>
            <a:r>
              <a:rPr lang="nl-NL" dirty="0"/>
              <a:t> (</a:t>
            </a:r>
            <a:r>
              <a:rPr lang="nl-NL" i="1" dirty="0" err="1"/>
              <a:t>servant</a:t>
            </a:r>
            <a:r>
              <a:rPr lang="nl-NL" i="1" dirty="0"/>
              <a:t> leader</a:t>
            </a:r>
            <a:r>
              <a:rPr lang="nl-NL" dirty="0"/>
              <a:t>); hij/zij </a:t>
            </a:r>
            <a:r>
              <a:rPr lang="nl-NL" b="1" dirty="0"/>
              <a:t>dient het Scrum Team</a:t>
            </a:r>
            <a:r>
              <a:rPr lang="nl-NL" dirty="0"/>
              <a:t> op allerlei manieren. Denk aan: het team coachen in zelfsturing en multidisciplinair werken, helpen focussen op het creëren van waardevolle </a:t>
            </a:r>
            <a:r>
              <a:rPr lang="nl-NL" dirty="0" err="1"/>
              <a:t>Increments</a:t>
            </a:r>
            <a:r>
              <a:rPr lang="nl-NL" dirty="0"/>
              <a:t> die voldoen aan de kwaliteitseisen, het verwijderen van </a:t>
            </a:r>
            <a:r>
              <a:rPr lang="nl-NL" dirty="0" err="1"/>
              <a:t>impediments</a:t>
            </a:r>
            <a:r>
              <a:rPr lang="nl-NL" dirty="0"/>
              <a:t> (obstakels) die de voortgang belemmeren, en ervoor zorgen dat alle </a:t>
            </a:r>
            <a:r>
              <a:rPr lang="nl-NL" b="1" dirty="0"/>
              <a:t>Scrum events</a:t>
            </a:r>
            <a:r>
              <a:rPr lang="nl-NL" dirty="0"/>
              <a:t> plaatsvinden, productief zijn en binnen de </a:t>
            </a:r>
            <a:r>
              <a:rPr lang="nl-NL" dirty="0" err="1"/>
              <a:t>timebox</a:t>
            </a:r>
            <a:r>
              <a:rPr lang="nl-NL" dirty="0"/>
              <a:t> blijven. Daarnaast </a:t>
            </a:r>
            <a:r>
              <a:rPr lang="nl-NL" b="1" dirty="0"/>
              <a:t>dient de Scrum Master de Product </a:t>
            </a:r>
            <a:r>
              <a:rPr lang="nl-NL" b="1" dirty="0" err="1"/>
              <a:t>Owner</a:t>
            </a:r>
            <a:r>
              <a:rPr lang="nl-NL" dirty="0"/>
              <a:t> – bijvoorbeeld door te helpen met effectieve technieken voor backlogbeheer, duidelijke Product Doelen te formuleren, en goede stakeholdercommunicatie. Ook </a:t>
            </a:r>
            <a:r>
              <a:rPr lang="nl-NL" b="1" dirty="0"/>
              <a:t>dient de SM de organisatie</a:t>
            </a:r>
            <a:r>
              <a:rPr lang="nl-NL" dirty="0"/>
              <a:t> door training en coaching in Scrum, het bevorderen van een agile cultuur en het adviseren bij Scrum-implementaties. Kortom, de Scrum Master faciliteert en verbetert – hij zorgt dat Scrum in de praktijk werkt en dat het team en omgeving er het meeste uithalen.</a:t>
            </a:r>
          </a:p>
        </p:txBody>
      </p:sp>
      <p:sp>
        <p:nvSpPr>
          <p:cNvPr id="4" name="Tijdelijke aanduiding voor dianummer 3">
            <a:extLst>
              <a:ext uri="{FF2B5EF4-FFF2-40B4-BE49-F238E27FC236}">
                <a16:creationId xmlns:a16="http://schemas.microsoft.com/office/drawing/2014/main" id="{8260B048-77C8-6D51-653C-8AF092453676}"/>
              </a:ext>
            </a:extLst>
          </p:cNvPr>
          <p:cNvSpPr>
            <a:spLocks noGrp="1"/>
          </p:cNvSpPr>
          <p:nvPr>
            <p:ph type="sldNum" sz="quarter" idx="5"/>
          </p:nvPr>
        </p:nvSpPr>
        <p:spPr/>
        <p:txBody>
          <a:bodyPr/>
          <a:lstStyle/>
          <a:p>
            <a:fld id="{6B1B596A-6C20-43F6-A55E-2AF156307A95}" type="slidenum">
              <a:rPr lang="nl-NL" smtClean="0"/>
              <a:t>12</a:t>
            </a:fld>
            <a:endParaRPr lang="nl-NL"/>
          </a:p>
        </p:txBody>
      </p:sp>
    </p:spTree>
    <p:extLst>
      <p:ext uri="{BB962C8B-B14F-4D97-AF65-F5344CB8AC3E}">
        <p14:creationId xmlns:p14="http://schemas.microsoft.com/office/powerpoint/2010/main" val="32487965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Scrum heeft vijf vastomlijnde </a:t>
            </a:r>
            <a:r>
              <a:rPr lang="nl-NL" b="1" dirty="0"/>
              <a:t>events (gebeurtenissen)</a:t>
            </a:r>
            <a:r>
              <a:rPr lang="nl-NL" dirty="0"/>
              <a:t> die elke Sprint plaatsvinden. </a:t>
            </a:r>
            <a:r>
              <a:rPr lang="nl-NL" b="1" dirty="0"/>
              <a:t>De Sprint</a:t>
            </a:r>
            <a:r>
              <a:rPr lang="nl-NL" dirty="0"/>
              <a:t> zelf is een event: dit is de </a:t>
            </a:r>
            <a:r>
              <a:rPr lang="nl-NL" dirty="0" err="1"/>
              <a:t>timebox</a:t>
            </a:r>
            <a:r>
              <a:rPr lang="nl-NL" dirty="0"/>
              <a:t> (bijv. 2 weken) waarbinnen het werk gebeurt en die fungeert als container voor de vier andere events. Die vier andere Scrum events zijn: de </a:t>
            </a:r>
            <a:r>
              <a:rPr lang="nl-NL" b="1" dirty="0"/>
              <a:t>Sprint Planning</a:t>
            </a:r>
            <a:r>
              <a:rPr lang="nl-NL" dirty="0"/>
              <a:t> (aan het begin van de Sprint), de </a:t>
            </a:r>
            <a:r>
              <a:rPr lang="nl-NL" b="1" dirty="0"/>
              <a:t>Daily Scrum</a:t>
            </a:r>
            <a:r>
              <a:rPr lang="nl-NL" dirty="0"/>
              <a:t> (dagelijks), de </a:t>
            </a:r>
            <a:r>
              <a:rPr lang="nl-NL" b="1" dirty="0"/>
              <a:t>Sprint Review</a:t>
            </a:r>
            <a:r>
              <a:rPr lang="nl-NL" dirty="0"/>
              <a:t> (bij het Sprint-einde, om het product/resultaat te inspecteren) en de </a:t>
            </a:r>
            <a:r>
              <a:rPr lang="nl-NL" b="1" dirty="0"/>
              <a:t>Sprint </a:t>
            </a:r>
            <a:r>
              <a:rPr lang="nl-NL" b="1" dirty="0" err="1"/>
              <a:t>Retrospective</a:t>
            </a:r>
            <a:r>
              <a:rPr lang="nl-NL" dirty="0"/>
              <a:t> (ook aan het einde, om het proces te verbeteren). Elk van deze gebeurtenissen is bedoeld als </a:t>
            </a:r>
            <a:r>
              <a:rPr lang="nl-NL" b="1" dirty="0"/>
              <a:t>formele inspectie- en adaptatiekans</a:t>
            </a:r>
            <a:r>
              <a:rPr lang="nl-NL" dirty="0"/>
              <a:t>. Door consequent deze events te houden, creëert Scrum een </a:t>
            </a:r>
            <a:r>
              <a:rPr lang="nl-NL" b="1" dirty="0"/>
              <a:t>cadans</a:t>
            </a:r>
            <a:r>
              <a:rPr lang="nl-NL" dirty="0"/>
              <a:t>: het team krijgt regelmatige ritmes om bij te sturen en issues te adresseren. Dit vermindert ook de behoefte aan allerlei ad-hoc of extra meetings buiten Scrum – de Scrum events dekken de belangrijkste afstemmomenten. </a:t>
            </a:r>
            <a:r>
              <a:rPr lang="nl-NL" i="1" dirty="0"/>
              <a:t>Belangrijk:</a:t>
            </a:r>
            <a:r>
              <a:rPr lang="nl-NL" dirty="0"/>
              <a:t> als men een event zou overslaan of niet volgens de Scrum richtlijnen uitvoeren, dan verliest het team een kans op inspectie en adaptatie. Daarom benadrukken we: houd alle events en houd je aan de </a:t>
            </a:r>
            <a:r>
              <a:rPr lang="nl-NL" dirty="0" err="1"/>
              <a:t>timeboxes</a:t>
            </a:r>
            <a:r>
              <a:rPr lang="nl-NL" dirty="0"/>
              <a:t>, zo blijft Scrum effectief.</a:t>
            </a:r>
          </a:p>
        </p:txBody>
      </p:sp>
      <p:sp>
        <p:nvSpPr>
          <p:cNvPr id="4" name="Tijdelijke aanduiding voor dianummer 3"/>
          <p:cNvSpPr>
            <a:spLocks noGrp="1"/>
          </p:cNvSpPr>
          <p:nvPr>
            <p:ph type="sldNum" sz="quarter" idx="5"/>
          </p:nvPr>
        </p:nvSpPr>
        <p:spPr/>
        <p:txBody>
          <a:bodyPr/>
          <a:lstStyle/>
          <a:p>
            <a:fld id="{6B1B596A-6C20-43F6-A55E-2AF156307A95}" type="slidenum">
              <a:rPr lang="nl-NL" smtClean="0"/>
              <a:t>13</a:t>
            </a:fld>
            <a:endParaRPr lang="nl-NL"/>
          </a:p>
        </p:txBody>
      </p:sp>
    </p:spTree>
    <p:extLst>
      <p:ext uri="{BB962C8B-B14F-4D97-AF65-F5344CB8AC3E}">
        <p14:creationId xmlns:p14="http://schemas.microsoft.com/office/powerpoint/2010/main" val="55205422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De </a:t>
            </a:r>
            <a:r>
              <a:rPr lang="nl-NL" b="1" dirty="0"/>
              <a:t>Sprint</a:t>
            </a:r>
            <a:r>
              <a:rPr lang="nl-NL" dirty="0"/>
              <a:t> is de kerncyclus van Scrum. Het is een </a:t>
            </a:r>
            <a:r>
              <a:rPr lang="nl-NL" b="1" dirty="0" err="1"/>
              <a:t>timebox</a:t>
            </a:r>
            <a:r>
              <a:rPr lang="nl-NL" dirty="0"/>
              <a:t> met een vaste duur van maximaal één maand (typisch 1 of 2 weken in veel teams). Elke Sprint begint direct nadat de vorige is afgelopen, waardoor een </a:t>
            </a:r>
            <a:r>
              <a:rPr lang="nl-NL" i="1" dirty="0"/>
              <a:t>continu ritme</a:t>
            </a:r>
            <a:r>
              <a:rPr lang="nl-NL" dirty="0"/>
              <a:t> ontstaat. In een Sprint wordt alles gedaan wat nodig is om een waardevol product </a:t>
            </a:r>
            <a:r>
              <a:rPr lang="nl-NL" i="1" dirty="0"/>
              <a:t>Increment</a:t>
            </a:r>
            <a:r>
              <a:rPr lang="nl-NL" dirty="0"/>
              <a:t> op te leveren dat voldoet aan de Definition of </a:t>
            </a:r>
            <a:r>
              <a:rPr lang="nl-NL" dirty="0" err="1"/>
              <a:t>Done</a:t>
            </a:r>
            <a:r>
              <a:rPr lang="nl-NL" dirty="0"/>
              <a:t>. Dit omvat de vier Scrum events: </a:t>
            </a:r>
            <a:r>
              <a:rPr lang="nl-NL" b="1" dirty="0"/>
              <a:t>Sprint Planning</a:t>
            </a:r>
            <a:r>
              <a:rPr lang="nl-NL" dirty="0"/>
              <a:t> (dag 1, start Sprint), dagelijks </a:t>
            </a:r>
            <a:r>
              <a:rPr lang="nl-NL" b="1" dirty="0"/>
              <a:t>Daily Scrum</a:t>
            </a:r>
            <a:r>
              <a:rPr lang="nl-NL" dirty="0"/>
              <a:t>, aan het einde de </a:t>
            </a:r>
            <a:r>
              <a:rPr lang="nl-NL" b="1" dirty="0"/>
              <a:t>Sprint Review</a:t>
            </a:r>
            <a:r>
              <a:rPr lang="nl-NL" dirty="0"/>
              <a:t> en direct daarna de </a:t>
            </a:r>
            <a:r>
              <a:rPr lang="nl-NL" b="1" dirty="0"/>
              <a:t>Sprint </a:t>
            </a:r>
            <a:r>
              <a:rPr lang="nl-NL" b="1" dirty="0" err="1"/>
              <a:t>Retrospective</a:t>
            </a:r>
            <a:r>
              <a:rPr lang="nl-NL" dirty="0"/>
              <a:t>. Al dat gebeurt </a:t>
            </a:r>
            <a:r>
              <a:rPr lang="nl-NL" i="1" dirty="0"/>
              <a:t>binnen</a:t>
            </a:r>
            <a:r>
              <a:rPr lang="nl-NL" dirty="0"/>
              <a:t> de Sprint – er is geen werk buiten de Sprint om. </a:t>
            </a:r>
            <a:r>
              <a:rPr lang="nl-NL" b="1" dirty="0"/>
              <a:t>Tijdens de Sprint</a:t>
            </a:r>
            <a:r>
              <a:rPr lang="nl-NL" dirty="0"/>
              <a:t> worden er </a:t>
            </a:r>
            <a:r>
              <a:rPr lang="nl-NL" i="1" dirty="0"/>
              <a:t>geen wijzigingen</a:t>
            </a:r>
            <a:r>
              <a:rPr lang="nl-NL" dirty="0"/>
              <a:t> doorgevoerd die het </a:t>
            </a:r>
            <a:r>
              <a:rPr lang="nl-NL" b="1" dirty="0"/>
              <a:t>Sprint Doel</a:t>
            </a:r>
            <a:r>
              <a:rPr lang="nl-NL" dirty="0"/>
              <a:t> in gevaar kunnen brengen, en de kwaliteitsnormen worden niet versoepeld. Het team committeert zich aan de Sprint Doelstelling en houdt die vast. </a:t>
            </a:r>
            <a:r>
              <a:rPr lang="nl-NL" b="1" dirty="0"/>
              <a:t>Scope</a:t>
            </a:r>
            <a:r>
              <a:rPr lang="nl-NL" dirty="0"/>
              <a:t> (het specifieke werk) kan wél worden verfijnd of bijgesteld onderling, bijvoorbeeld als men nieuwe inzichten opdoet, </a:t>
            </a:r>
            <a:r>
              <a:rPr lang="nl-NL" i="1" dirty="0"/>
              <a:t>zolang het Sprint Doel niet wordt aangetast</a:t>
            </a:r>
            <a:r>
              <a:rPr lang="nl-NL" dirty="0"/>
              <a:t>. Elke Sprint moet minstens één afgerond (</a:t>
            </a:r>
            <a:r>
              <a:rPr lang="nl-NL" dirty="0" err="1"/>
              <a:t>Done</a:t>
            </a:r>
            <a:r>
              <a:rPr lang="nl-NL" dirty="0"/>
              <a:t>) product Increment opleveren. Als een Sprint te lang zou duren (meer dan een maand), neemt risico toe dat omstandigheden veranderen en doelen ongeldig worden – daarom korte sprints. En een Sprint kan in extreme gevallen afgebroken worden door de Product </a:t>
            </a:r>
            <a:r>
              <a:rPr lang="nl-NL" dirty="0" err="1"/>
              <a:t>Owner</a:t>
            </a:r>
            <a:r>
              <a:rPr lang="nl-NL" dirty="0"/>
              <a:t> als het Sprint Doel achterhaald raakt (dit gebeurt zelden en is niet wenselijk). Belangrijk: direct na de </a:t>
            </a:r>
            <a:r>
              <a:rPr lang="nl-NL" dirty="0" err="1"/>
              <a:t>Retrospective</a:t>
            </a:r>
            <a:r>
              <a:rPr lang="nl-NL" dirty="0"/>
              <a:t> begint een nieuwe Sprint, het werk gaat iteratief door.</a:t>
            </a:r>
          </a:p>
        </p:txBody>
      </p:sp>
      <p:sp>
        <p:nvSpPr>
          <p:cNvPr id="4" name="Tijdelijke aanduiding voor dianummer 3"/>
          <p:cNvSpPr>
            <a:spLocks noGrp="1"/>
          </p:cNvSpPr>
          <p:nvPr>
            <p:ph type="sldNum" sz="quarter" idx="5"/>
          </p:nvPr>
        </p:nvSpPr>
        <p:spPr/>
        <p:txBody>
          <a:bodyPr/>
          <a:lstStyle/>
          <a:p>
            <a:fld id="{6B1B596A-6C20-43F6-A55E-2AF156307A95}" type="slidenum">
              <a:rPr lang="nl-NL" smtClean="0"/>
              <a:t>14</a:t>
            </a:fld>
            <a:endParaRPr lang="nl-NL"/>
          </a:p>
        </p:txBody>
      </p:sp>
    </p:spTree>
    <p:extLst>
      <p:ext uri="{BB962C8B-B14F-4D97-AF65-F5344CB8AC3E}">
        <p14:creationId xmlns:p14="http://schemas.microsoft.com/office/powerpoint/2010/main" val="99132309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Elke Sprint begint met </a:t>
            </a:r>
            <a:r>
              <a:rPr lang="nl-NL" b="1" dirty="0"/>
              <a:t>Sprint Planning</a:t>
            </a:r>
            <a:r>
              <a:rPr lang="nl-NL" dirty="0"/>
              <a:t>. Tijdens deze bijeenkomst komt het hele Scrum Team samen (PO, SM en Developers) om het werk voor de nieuwe Sprint te plannen. De Sprint Planning draait om drie essentiële vragen. Ten eerste: </a:t>
            </a:r>
            <a:r>
              <a:rPr lang="nl-NL" b="1" dirty="0"/>
              <a:t>Waarom</a:t>
            </a:r>
            <a:r>
              <a:rPr lang="nl-NL" dirty="0"/>
              <a:t> is deze Sprint waardevol? Het antwoord hierop is het formuleren van een </a:t>
            </a:r>
            <a:r>
              <a:rPr lang="nl-NL" b="1" dirty="0"/>
              <a:t>Sprint Doel</a:t>
            </a:r>
            <a:r>
              <a:rPr lang="nl-NL" dirty="0"/>
              <a:t> – een gezamenlijke doelstelling die de waarde en focus van de Sprint definieert. Dit zorgt ervoor dat iedereen begrijpt wat het grotere streven is van de komende iteratie. Ten tweede: </a:t>
            </a:r>
            <a:r>
              <a:rPr lang="nl-NL" b="1" dirty="0"/>
              <a:t>Wat</a:t>
            </a:r>
            <a:r>
              <a:rPr lang="nl-NL" dirty="0"/>
              <a:t> kan er in deze Sprint gedaan worden? De Product </a:t>
            </a:r>
            <a:r>
              <a:rPr lang="nl-NL" dirty="0" err="1"/>
              <a:t>Owner</a:t>
            </a:r>
            <a:r>
              <a:rPr lang="nl-NL" dirty="0"/>
              <a:t> presenteert de hoogst geprioriteerde Product </a:t>
            </a:r>
            <a:r>
              <a:rPr lang="nl-NL" dirty="0" err="1"/>
              <a:t>Backlog</a:t>
            </a:r>
            <a:r>
              <a:rPr lang="nl-NL" dirty="0"/>
              <a:t> items en het team bespreekt welke hiervan realistisch </a:t>
            </a:r>
            <a:r>
              <a:rPr lang="nl-NL" b="1" dirty="0"/>
              <a:t>af te ronden</a:t>
            </a:r>
            <a:r>
              <a:rPr lang="nl-NL" dirty="0"/>
              <a:t> zijn binnen de Sprint, gezien de beschikbare tijd en capaciteit. Ze kiezen die items uit (dit wordt vaak een </a:t>
            </a:r>
            <a:r>
              <a:rPr lang="nl-NL" i="1" dirty="0"/>
              <a:t>Sprint </a:t>
            </a:r>
            <a:r>
              <a:rPr lang="nl-NL" i="1" dirty="0" err="1"/>
              <a:t>Backlog</a:t>
            </a:r>
            <a:r>
              <a:rPr lang="nl-NL" i="1" dirty="0"/>
              <a:t> selectie</a:t>
            </a:r>
            <a:r>
              <a:rPr lang="nl-NL" dirty="0"/>
              <a:t> genoemd). Ten derde: </a:t>
            </a:r>
            <a:r>
              <a:rPr lang="nl-NL" b="1" dirty="0"/>
              <a:t>Hoe</a:t>
            </a:r>
            <a:r>
              <a:rPr lang="nl-NL" dirty="0"/>
              <a:t> zal het team dat werk uitvoeren? De Developers maken een </a:t>
            </a:r>
            <a:r>
              <a:rPr lang="nl-NL" b="1" dirty="0"/>
              <a:t>uitvoerbaar plan</a:t>
            </a:r>
            <a:r>
              <a:rPr lang="nl-NL" dirty="0"/>
              <a:t> voor de Sprint. Ze bedenken voor elk geselecteerd item hoe ze het gaan bouwen en kunnen grote items opsplitsen in kleinere taken. Het resultaat van Sprint Planning is de </a:t>
            </a:r>
            <a:r>
              <a:rPr lang="nl-NL" b="1" dirty="0"/>
              <a:t>Sprint </a:t>
            </a:r>
            <a:r>
              <a:rPr lang="nl-NL" b="1" dirty="0" err="1"/>
              <a:t>Backlog</a:t>
            </a:r>
            <a:r>
              <a:rPr lang="nl-NL" dirty="0"/>
              <a:t>: deze omvat het </a:t>
            </a:r>
            <a:r>
              <a:rPr lang="nl-NL" b="1" dirty="0"/>
              <a:t>Sprint Doel</a:t>
            </a:r>
            <a:r>
              <a:rPr lang="nl-NL" dirty="0"/>
              <a:t>, de gekozen </a:t>
            </a:r>
            <a:r>
              <a:rPr lang="nl-NL" b="1" dirty="0"/>
              <a:t>PB items</a:t>
            </a:r>
            <a:r>
              <a:rPr lang="nl-NL" dirty="0"/>
              <a:t> (het </a:t>
            </a:r>
            <a:r>
              <a:rPr lang="nl-NL" i="1" dirty="0"/>
              <a:t>wat</a:t>
            </a:r>
            <a:r>
              <a:rPr lang="nl-NL" dirty="0"/>
              <a:t>) en het </a:t>
            </a:r>
            <a:r>
              <a:rPr lang="nl-NL" b="1" dirty="0"/>
              <a:t>plan</a:t>
            </a:r>
            <a:r>
              <a:rPr lang="nl-NL" dirty="0"/>
              <a:t> (het </a:t>
            </a:r>
            <a:r>
              <a:rPr lang="nl-NL" i="1" dirty="0"/>
              <a:t>hoe</a:t>
            </a:r>
            <a:r>
              <a:rPr lang="nl-NL" dirty="0"/>
              <a:t>). Over praktische zaken: Sprint Planning is </a:t>
            </a:r>
            <a:r>
              <a:rPr lang="nl-NL" dirty="0" err="1"/>
              <a:t>getimeboxt</a:t>
            </a:r>
            <a:r>
              <a:rPr lang="nl-NL" dirty="0"/>
              <a:t> – voor een Sprint van één maand maximaal 8 uur; bij een tweeweken-sprint vaak rond de 4 uur, etc.. Dit voorkomt dat er eindeloos gedetailleerd wordt gepland; na de planning gaat het team aan de slag en kan het plan gaandeweg nog finetunen.</a:t>
            </a:r>
          </a:p>
        </p:txBody>
      </p:sp>
      <p:sp>
        <p:nvSpPr>
          <p:cNvPr id="4" name="Tijdelijke aanduiding voor dianummer 3"/>
          <p:cNvSpPr>
            <a:spLocks noGrp="1"/>
          </p:cNvSpPr>
          <p:nvPr>
            <p:ph type="sldNum" sz="quarter" idx="5"/>
          </p:nvPr>
        </p:nvSpPr>
        <p:spPr/>
        <p:txBody>
          <a:bodyPr/>
          <a:lstStyle/>
          <a:p>
            <a:fld id="{6B1B596A-6C20-43F6-A55E-2AF156307A95}" type="slidenum">
              <a:rPr lang="nl-NL" smtClean="0"/>
              <a:t>15</a:t>
            </a:fld>
            <a:endParaRPr lang="nl-NL"/>
          </a:p>
        </p:txBody>
      </p:sp>
    </p:spTree>
    <p:extLst>
      <p:ext uri="{BB962C8B-B14F-4D97-AF65-F5344CB8AC3E}">
        <p14:creationId xmlns:p14="http://schemas.microsoft.com/office/powerpoint/2010/main" val="336027921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De </a:t>
            </a:r>
            <a:r>
              <a:rPr lang="nl-NL" b="1" dirty="0"/>
              <a:t>Daily Scrum</a:t>
            </a:r>
            <a:r>
              <a:rPr lang="nl-NL" dirty="0"/>
              <a:t> is een kort dagelijks overleg, van maximaal 15 minuten, voor de </a:t>
            </a:r>
            <a:r>
              <a:rPr lang="nl-NL" b="1" dirty="0"/>
              <a:t>Developers</a:t>
            </a:r>
            <a:r>
              <a:rPr lang="nl-NL" dirty="0"/>
              <a:t> van het team. Het vindt </a:t>
            </a:r>
            <a:r>
              <a:rPr lang="nl-NL" b="1" dirty="0"/>
              <a:t>iedere werkdag op dezelfde tijd en plaats</a:t>
            </a:r>
            <a:r>
              <a:rPr lang="nl-NL" dirty="0"/>
              <a:t> </a:t>
            </a:r>
            <a:r>
              <a:rPr lang="nl-NL" dirty="0" err="1"/>
              <a:t>plaats</a:t>
            </a:r>
            <a:r>
              <a:rPr lang="nl-NL" dirty="0"/>
              <a:t> om consistentie en routine te bevorderen (vaak staand gehouden, vandaar “stand-up”). Het </a:t>
            </a:r>
            <a:r>
              <a:rPr lang="nl-NL" b="1" dirty="0"/>
              <a:t>doel</a:t>
            </a:r>
            <a:r>
              <a:rPr lang="nl-NL" dirty="0"/>
              <a:t> van de Daily Scrum is om de voortgang richting het </a:t>
            </a:r>
            <a:r>
              <a:rPr lang="nl-NL" b="1" dirty="0"/>
              <a:t>Sprint Doel</a:t>
            </a:r>
            <a:r>
              <a:rPr lang="nl-NL" dirty="0"/>
              <a:t> te </a:t>
            </a:r>
            <a:r>
              <a:rPr lang="nl-NL" b="1" dirty="0"/>
              <a:t>inspecteren</a:t>
            </a:r>
            <a:r>
              <a:rPr lang="nl-NL" dirty="0"/>
              <a:t> en – heel belangrijk – de </a:t>
            </a:r>
            <a:r>
              <a:rPr lang="nl-NL" b="1" dirty="0"/>
              <a:t>Sprint </a:t>
            </a:r>
            <a:r>
              <a:rPr lang="nl-NL" b="1" dirty="0" err="1"/>
              <a:t>Backlog</a:t>
            </a:r>
            <a:r>
              <a:rPr lang="nl-NL" dirty="0"/>
              <a:t> indien nodig bij te werken. Concreet bespreken de Developers: </a:t>
            </a:r>
            <a:r>
              <a:rPr lang="nl-NL" i="1" dirty="0"/>
              <a:t>Wat heb ik sinds gisteren gedaan? Wat ga ik vandaag doen? Zie ik </a:t>
            </a:r>
            <a:r>
              <a:rPr lang="nl-NL" i="1" dirty="0" err="1"/>
              <a:t>impediments</a:t>
            </a:r>
            <a:r>
              <a:rPr lang="nl-NL" i="1" dirty="0"/>
              <a:t> die ons blokkeren?</a:t>
            </a:r>
            <a:r>
              <a:rPr lang="nl-NL" dirty="0"/>
              <a:t> Op basis van die info </a:t>
            </a:r>
            <a:r>
              <a:rPr lang="nl-NL" b="1" dirty="0"/>
              <a:t>passen ze hun plan aan</a:t>
            </a:r>
            <a:r>
              <a:rPr lang="nl-NL" dirty="0"/>
              <a:t> voor de komende dag. De Daily Scrum is dus van en voor het team zelf: het zorgt voor </a:t>
            </a:r>
            <a:r>
              <a:rPr lang="nl-NL" b="1" dirty="0"/>
              <a:t>transparantie</a:t>
            </a:r>
            <a:r>
              <a:rPr lang="nl-NL" dirty="0"/>
              <a:t> binnen het team en een dagelijks moment van </a:t>
            </a:r>
            <a:r>
              <a:rPr lang="nl-NL" b="1" dirty="0"/>
              <a:t>afstemming</a:t>
            </a:r>
            <a:r>
              <a:rPr lang="nl-NL" dirty="0"/>
              <a:t>. Door deze korte sync verbetert de communicatie, worden eventuele problemen of blokkades vroegtijdig gesignaleerd en kan het team snel beslissingen nemen. Dit 15-minuten overleg vervangt daarmee veel langere vergaderingen; teams die Daily Scrums goed uitvoeren hebben minder behoefte aan allerlei ad-hoc overleggen. NB: Als de PO of SM ook bijdraagt aan het sprintwerk, kunnen ze meedoen als Developers, maar de focus ligt op Developers die het werk bespreken.</a:t>
            </a:r>
          </a:p>
        </p:txBody>
      </p:sp>
      <p:sp>
        <p:nvSpPr>
          <p:cNvPr id="4" name="Tijdelijke aanduiding voor dianummer 3"/>
          <p:cNvSpPr>
            <a:spLocks noGrp="1"/>
          </p:cNvSpPr>
          <p:nvPr>
            <p:ph type="sldNum" sz="quarter" idx="5"/>
          </p:nvPr>
        </p:nvSpPr>
        <p:spPr/>
        <p:txBody>
          <a:bodyPr/>
          <a:lstStyle/>
          <a:p>
            <a:fld id="{6B1B596A-6C20-43F6-A55E-2AF156307A95}" type="slidenum">
              <a:rPr lang="nl-NL" smtClean="0"/>
              <a:t>16</a:t>
            </a:fld>
            <a:endParaRPr lang="nl-NL"/>
          </a:p>
        </p:txBody>
      </p:sp>
    </p:spTree>
    <p:extLst>
      <p:ext uri="{BB962C8B-B14F-4D97-AF65-F5344CB8AC3E}">
        <p14:creationId xmlns:p14="http://schemas.microsoft.com/office/powerpoint/2010/main" val="112697975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De </a:t>
            </a:r>
            <a:r>
              <a:rPr lang="nl-NL" b="1" dirty="0"/>
              <a:t>Sprint Review</a:t>
            </a:r>
            <a:r>
              <a:rPr lang="nl-NL" dirty="0"/>
              <a:t> is de voorlaatste gebeurtenis van de Sprint, bedoeld om het </a:t>
            </a:r>
            <a:r>
              <a:rPr lang="nl-NL" b="1" dirty="0"/>
              <a:t>product</a:t>
            </a:r>
            <a:r>
              <a:rPr lang="nl-NL" dirty="0"/>
              <a:t> na de Sprint te inspecteren en </a:t>
            </a:r>
            <a:r>
              <a:rPr lang="nl-NL" b="1" dirty="0"/>
              <a:t>aan te passen </a:t>
            </a:r>
            <a:r>
              <a:rPr lang="nl-NL" dirty="0"/>
              <a:t>waar nodig. In de Sprint Review komen het Scrum Team en de </a:t>
            </a:r>
            <a:r>
              <a:rPr lang="nl-NL" b="1" dirty="0"/>
              <a:t>belanghebbenden</a:t>
            </a:r>
            <a:r>
              <a:rPr lang="nl-NL" dirty="0"/>
              <a:t> (stakeholders, gebruikers, opdrachtgever e.d.) bijeen. </a:t>
            </a:r>
            <a:r>
              <a:rPr lang="nl-NL" i="1" dirty="0"/>
              <a:t>Het doel van de Sprint Review is om de uitkomst van de Sprint te inspecteren en toekomstige aanpassingen te bepalen</a:t>
            </a:r>
            <a:r>
              <a:rPr lang="nl-NL" dirty="0"/>
              <a:t> – met andere woorden, kijken </a:t>
            </a:r>
            <a:r>
              <a:rPr lang="nl-NL" i="1" dirty="0"/>
              <a:t>wat</a:t>
            </a:r>
            <a:r>
              <a:rPr lang="nl-NL" dirty="0"/>
              <a:t> we hebben gebouwd en </a:t>
            </a:r>
            <a:r>
              <a:rPr lang="nl-NL" i="1" dirty="0"/>
              <a:t>wat nu de slimste volgende stap</a:t>
            </a:r>
            <a:r>
              <a:rPr lang="nl-NL" dirty="0"/>
              <a:t> is. Het Scrum Team </a:t>
            </a:r>
            <a:r>
              <a:rPr lang="nl-NL" b="1" dirty="0"/>
              <a:t>presenteert</a:t>
            </a:r>
            <a:r>
              <a:rPr lang="nl-NL" dirty="0"/>
              <a:t> de resultaten van de Sprint aan de stakeholders. Vaak gebeurt dit middels een demo van het werkende product Increment. Vervolgens wordt in dialoog besproken wat de status is ten opzichte van het </a:t>
            </a:r>
            <a:r>
              <a:rPr lang="nl-NL" b="1" dirty="0"/>
              <a:t>Product Doel</a:t>
            </a:r>
            <a:r>
              <a:rPr lang="nl-NL" dirty="0"/>
              <a:t> en de markt of context: Zijn er nieuwe vereisten? Zijn er veranderingen (bijv. nieuwe wetgeving of klantfeedback) om rekening mee te houden? Op basis van deze feedback </a:t>
            </a:r>
            <a:r>
              <a:rPr lang="nl-NL" b="1" dirty="0"/>
              <a:t>werkt de Product </a:t>
            </a:r>
            <a:r>
              <a:rPr lang="nl-NL" b="1" dirty="0" err="1"/>
              <a:t>Owner</a:t>
            </a:r>
            <a:r>
              <a:rPr lang="nl-NL" b="1" dirty="0"/>
              <a:t> de Product </a:t>
            </a:r>
            <a:r>
              <a:rPr lang="nl-NL" b="1" dirty="0" err="1"/>
              <a:t>Backlog</a:t>
            </a:r>
            <a:r>
              <a:rPr lang="nl-NL" b="1" dirty="0"/>
              <a:t> bij</a:t>
            </a:r>
            <a:r>
              <a:rPr lang="nl-NL" dirty="0"/>
              <a:t> – voegt nieuwe items toe, past prioriteiten aan. De Sprint Review is informeel en </a:t>
            </a:r>
            <a:r>
              <a:rPr lang="nl-NL" b="1" dirty="0"/>
              <a:t>samenwerkend</a:t>
            </a:r>
            <a:r>
              <a:rPr lang="nl-NL" dirty="0"/>
              <a:t> van aard: het is geen eenrichtingspresentatie maar een werkbespreking waar Scrum Team en stakeholders samen kijken hoe ze de meeste waarde kunnen creëren in de volgende Sprint. Tot slot: deze sessie is </a:t>
            </a:r>
            <a:r>
              <a:rPr lang="nl-NL" dirty="0" err="1"/>
              <a:t>getimeboxed</a:t>
            </a:r>
            <a:r>
              <a:rPr lang="nl-NL" dirty="0"/>
              <a:t> op maximaal </a:t>
            </a:r>
            <a:r>
              <a:rPr lang="nl-NL" b="1" dirty="0"/>
              <a:t>4 uur</a:t>
            </a:r>
            <a:r>
              <a:rPr lang="nl-NL" dirty="0"/>
              <a:t> voor een maand-Sprint (vaak ~2 uur bij tweewekelijks), zodat het </a:t>
            </a:r>
            <a:r>
              <a:rPr lang="nl-NL" dirty="0" err="1"/>
              <a:t>to</a:t>
            </a:r>
            <a:r>
              <a:rPr lang="nl-NL" dirty="0"/>
              <a:t>-</a:t>
            </a:r>
            <a:r>
              <a:rPr lang="nl-NL" dirty="0" err="1"/>
              <a:t>the</a:t>
            </a:r>
            <a:r>
              <a:rPr lang="nl-NL" dirty="0"/>
              <a:t>-point blijft.</a:t>
            </a:r>
          </a:p>
        </p:txBody>
      </p:sp>
      <p:sp>
        <p:nvSpPr>
          <p:cNvPr id="4" name="Tijdelijke aanduiding voor dianummer 3"/>
          <p:cNvSpPr>
            <a:spLocks noGrp="1"/>
          </p:cNvSpPr>
          <p:nvPr>
            <p:ph type="sldNum" sz="quarter" idx="5"/>
          </p:nvPr>
        </p:nvSpPr>
        <p:spPr/>
        <p:txBody>
          <a:bodyPr/>
          <a:lstStyle/>
          <a:p>
            <a:fld id="{6B1B596A-6C20-43F6-A55E-2AF156307A95}" type="slidenum">
              <a:rPr lang="nl-NL" smtClean="0"/>
              <a:t>17</a:t>
            </a:fld>
            <a:endParaRPr lang="nl-NL"/>
          </a:p>
        </p:txBody>
      </p:sp>
    </p:spTree>
    <p:extLst>
      <p:ext uri="{BB962C8B-B14F-4D97-AF65-F5344CB8AC3E}">
        <p14:creationId xmlns:p14="http://schemas.microsoft.com/office/powerpoint/2010/main" val="263500183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De </a:t>
            </a:r>
            <a:r>
              <a:rPr lang="nl-NL" b="1" dirty="0"/>
              <a:t>Sprint </a:t>
            </a:r>
            <a:r>
              <a:rPr lang="nl-NL" b="1" dirty="0" err="1"/>
              <a:t>Retrospective</a:t>
            </a:r>
            <a:r>
              <a:rPr lang="nl-NL" dirty="0"/>
              <a:t> is het laatste event van de Sprint. Waar de Sprint Review over het </a:t>
            </a:r>
            <a:r>
              <a:rPr lang="nl-NL" i="1" dirty="0"/>
              <a:t>product</a:t>
            </a:r>
            <a:r>
              <a:rPr lang="nl-NL" dirty="0"/>
              <a:t> ging, richt de </a:t>
            </a:r>
            <a:r>
              <a:rPr lang="nl-NL" dirty="0" err="1"/>
              <a:t>Retrospective</a:t>
            </a:r>
            <a:r>
              <a:rPr lang="nl-NL" dirty="0"/>
              <a:t> zich op het </a:t>
            </a:r>
            <a:r>
              <a:rPr lang="nl-NL" i="1" dirty="0"/>
              <a:t>team en proces</a:t>
            </a:r>
            <a:r>
              <a:rPr lang="nl-NL" dirty="0"/>
              <a:t>. </a:t>
            </a:r>
            <a:r>
              <a:rPr lang="nl-NL" b="1" dirty="0"/>
              <a:t>Het doel van de Sprint </a:t>
            </a:r>
            <a:r>
              <a:rPr lang="nl-NL" b="1" dirty="0" err="1"/>
              <a:t>Retrospective</a:t>
            </a:r>
            <a:r>
              <a:rPr lang="nl-NL" b="1" dirty="0"/>
              <a:t> is om manieren te bedenken om kwaliteit en effectiviteit te verhogen</a:t>
            </a:r>
            <a:r>
              <a:rPr lang="nl-NL" dirty="0"/>
              <a:t> en deze te plannen. Het Scrum Team (Developers, PO, SM) komt onder elkaar bijeen, zonder externe stakeholders, en bespreekt open wat er in de afgelopen Sprint </a:t>
            </a:r>
            <a:r>
              <a:rPr lang="nl-NL" b="1" dirty="0"/>
              <a:t>goed</a:t>
            </a:r>
            <a:r>
              <a:rPr lang="nl-NL" dirty="0"/>
              <a:t> ging en </a:t>
            </a:r>
            <a:r>
              <a:rPr lang="nl-NL" b="1" dirty="0"/>
              <a:t>wat voor verbetering vatbaar is</a:t>
            </a:r>
            <a:r>
              <a:rPr lang="nl-NL" dirty="0"/>
              <a:t>. Dit kan over van alles gaan: samenwerking, communicatie, </a:t>
            </a:r>
            <a:r>
              <a:rPr lang="nl-NL" dirty="0" err="1"/>
              <a:t>tooling</a:t>
            </a:r>
            <a:r>
              <a:rPr lang="nl-NL" dirty="0"/>
              <a:t>, Definition of </a:t>
            </a:r>
            <a:r>
              <a:rPr lang="nl-NL" dirty="0" err="1"/>
              <a:t>Done</a:t>
            </a:r>
            <a:r>
              <a:rPr lang="nl-NL" dirty="0"/>
              <a:t>, planning, etc. Van belang is dat er niet alleen gepraat wordt, maar dat het team ook </a:t>
            </a:r>
            <a:r>
              <a:rPr lang="nl-NL" b="1" dirty="0"/>
              <a:t>concrete verbeteracties</a:t>
            </a:r>
            <a:r>
              <a:rPr lang="nl-NL" dirty="0"/>
              <a:t> afspreekt. Idealiter kiest men minstens één haalbare verbetering die men </a:t>
            </a:r>
            <a:r>
              <a:rPr lang="nl-NL" i="1" dirty="0"/>
              <a:t>in de volgende Sprint daadwerkelijk gaat uitvoeren</a:t>
            </a:r>
            <a:r>
              <a:rPr lang="nl-NL" dirty="0"/>
              <a:t>. Zo ontstaat een cyclus van </a:t>
            </a:r>
            <a:r>
              <a:rPr lang="nl-NL" b="1" dirty="0"/>
              <a:t>continu verbeteren</a:t>
            </a:r>
            <a:r>
              <a:rPr lang="nl-NL" dirty="0"/>
              <a:t>. Voorbeelden: “We gaan volgende Sprint elke dag om 16u code peer-reviewen” of “We voegen een stap toe aan Definition of </a:t>
            </a:r>
            <a:r>
              <a:rPr lang="nl-NL" dirty="0" err="1"/>
              <a:t>Done</a:t>
            </a:r>
            <a:r>
              <a:rPr lang="nl-NL" dirty="0"/>
              <a:t> voor betere kwaliteitscontrole”. De </a:t>
            </a:r>
            <a:r>
              <a:rPr lang="nl-NL" dirty="0" err="1"/>
              <a:t>Retrospective</a:t>
            </a:r>
            <a:r>
              <a:rPr lang="nl-NL" dirty="0"/>
              <a:t> sluit de Sprint af en duurt maximaal </a:t>
            </a:r>
            <a:r>
              <a:rPr lang="nl-NL" b="1" dirty="0"/>
              <a:t>3 uur</a:t>
            </a:r>
            <a:r>
              <a:rPr lang="nl-NL" dirty="0"/>
              <a:t> bij een maandlange Sprint (voor een tweeweekse Sprint vaak 1 tot 1,5 uur). Het zorgt dat het team fris en met verbeteringen de nieuwe Sprint in kan. Scrum Masters stimuleren een veilige sfeer hier, zodat iedereen eerlijk durft te delen.</a:t>
            </a:r>
          </a:p>
        </p:txBody>
      </p:sp>
      <p:sp>
        <p:nvSpPr>
          <p:cNvPr id="4" name="Tijdelijke aanduiding voor dianummer 3"/>
          <p:cNvSpPr>
            <a:spLocks noGrp="1"/>
          </p:cNvSpPr>
          <p:nvPr>
            <p:ph type="sldNum" sz="quarter" idx="5"/>
          </p:nvPr>
        </p:nvSpPr>
        <p:spPr/>
        <p:txBody>
          <a:bodyPr/>
          <a:lstStyle/>
          <a:p>
            <a:fld id="{6B1B596A-6C20-43F6-A55E-2AF156307A95}" type="slidenum">
              <a:rPr lang="nl-NL" smtClean="0"/>
              <a:t>18</a:t>
            </a:fld>
            <a:endParaRPr lang="nl-NL"/>
          </a:p>
        </p:txBody>
      </p:sp>
    </p:spTree>
    <p:extLst>
      <p:ext uri="{BB962C8B-B14F-4D97-AF65-F5344CB8AC3E}">
        <p14:creationId xmlns:p14="http://schemas.microsoft.com/office/powerpoint/2010/main" val="326521909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In Scrum hebben we drie </a:t>
            </a:r>
            <a:r>
              <a:rPr lang="nl-NL" b="1" dirty="0"/>
              <a:t>artefacten</a:t>
            </a:r>
            <a:r>
              <a:rPr lang="nl-NL" dirty="0"/>
              <a:t> – denk aan artefacten als informatie-objecten die zicht geven op werk en voortgang. Dit zijn: de </a:t>
            </a:r>
            <a:r>
              <a:rPr lang="nl-NL" b="1" dirty="0"/>
              <a:t>Product </a:t>
            </a:r>
            <a:r>
              <a:rPr lang="nl-NL" b="1" dirty="0" err="1"/>
              <a:t>Backlog</a:t>
            </a:r>
            <a:r>
              <a:rPr lang="nl-NL" dirty="0"/>
              <a:t>, de </a:t>
            </a:r>
            <a:r>
              <a:rPr lang="nl-NL" b="1" dirty="0"/>
              <a:t>Sprint </a:t>
            </a:r>
            <a:r>
              <a:rPr lang="nl-NL" b="1" dirty="0" err="1"/>
              <a:t>Backlog</a:t>
            </a:r>
            <a:r>
              <a:rPr lang="nl-NL" dirty="0"/>
              <a:t> en het </a:t>
            </a:r>
            <a:r>
              <a:rPr lang="nl-NL" b="1" dirty="0"/>
              <a:t>Increment</a:t>
            </a:r>
            <a:r>
              <a:rPr lang="nl-NL" dirty="0"/>
              <a:t>. </a:t>
            </a:r>
            <a:r>
              <a:rPr lang="nl-NL" i="1" dirty="0"/>
              <a:t>De artefacten van Scrum vertegenwoordigen werk of waarde. Ze zijn ontworpen voor maximale transparantie van de belangrijkste informatie</a:t>
            </a:r>
            <a:r>
              <a:rPr lang="nl-NL" dirty="0"/>
              <a:t>. Dankzij deze transparantie heeft iedereen die ze inspecteert dezelfde basis voor eventuele adaptaties. Kort gezegd: de </a:t>
            </a:r>
            <a:r>
              <a:rPr lang="nl-NL" b="1" dirty="0"/>
              <a:t>Product </a:t>
            </a:r>
            <a:r>
              <a:rPr lang="nl-NL" b="1" dirty="0" err="1"/>
              <a:t>Backlog</a:t>
            </a:r>
            <a:r>
              <a:rPr lang="nl-NL" dirty="0"/>
              <a:t> laat al het nog te doen werk zien (en waarom het nodig is), de </a:t>
            </a:r>
            <a:r>
              <a:rPr lang="nl-NL" b="1" dirty="0"/>
              <a:t>Sprint </a:t>
            </a:r>
            <a:r>
              <a:rPr lang="nl-NL" b="1" dirty="0" err="1"/>
              <a:t>Backlog</a:t>
            </a:r>
            <a:r>
              <a:rPr lang="nl-NL" dirty="0"/>
              <a:t> laat het plan voor de huidige sprint zien, en het </a:t>
            </a:r>
            <a:r>
              <a:rPr lang="nl-NL" b="1" dirty="0"/>
              <a:t>Increment</a:t>
            </a:r>
            <a:r>
              <a:rPr lang="nl-NL" dirty="0"/>
              <a:t> is het tastbare resultaat (waarde geleverd). Aan elk artefact is in Scrum 2020 een zogenoemde </a:t>
            </a:r>
            <a:r>
              <a:rPr lang="nl-NL" b="1" dirty="0"/>
              <a:t>commitment</a:t>
            </a:r>
            <a:r>
              <a:rPr lang="nl-NL" dirty="0"/>
              <a:t> verbonden – dit is een extra element dat focus en voortgangsmeting mogelijk maakt voor dat artefact. Voor de </a:t>
            </a:r>
            <a:r>
              <a:rPr lang="nl-NL" b="1" dirty="0"/>
              <a:t>Product </a:t>
            </a:r>
            <a:r>
              <a:rPr lang="nl-NL" b="1" dirty="0" err="1"/>
              <a:t>Backlog</a:t>
            </a:r>
            <a:r>
              <a:rPr lang="nl-NL" dirty="0"/>
              <a:t> is dat het </a:t>
            </a:r>
            <a:r>
              <a:rPr lang="nl-NL" b="1" dirty="0"/>
              <a:t>Product Doel</a:t>
            </a:r>
            <a:r>
              <a:rPr lang="nl-NL" dirty="0"/>
              <a:t> (een lange-termijn doelstelling voor het product). Voor de </a:t>
            </a:r>
            <a:r>
              <a:rPr lang="nl-NL" b="1" dirty="0"/>
              <a:t>Sprint </a:t>
            </a:r>
            <a:r>
              <a:rPr lang="nl-NL" b="1" dirty="0" err="1"/>
              <a:t>Backlog</a:t>
            </a:r>
            <a:r>
              <a:rPr lang="nl-NL" dirty="0"/>
              <a:t> is dat het </a:t>
            </a:r>
            <a:r>
              <a:rPr lang="nl-NL" b="1" dirty="0"/>
              <a:t>Sprint Doel</a:t>
            </a:r>
            <a:r>
              <a:rPr lang="nl-NL" dirty="0"/>
              <a:t> (de eenduidige doelstelling van de Sprint). En voor het </a:t>
            </a:r>
            <a:r>
              <a:rPr lang="nl-NL" b="1" dirty="0"/>
              <a:t>Increment</a:t>
            </a:r>
            <a:r>
              <a:rPr lang="nl-NL" dirty="0"/>
              <a:t> is dat de </a:t>
            </a:r>
            <a:r>
              <a:rPr lang="nl-NL" b="1" dirty="0"/>
              <a:t>Definition of </a:t>
            </a:r>
            <a:r>
              <a:rPr lang="nl-NL" b="1" dirty="0" err="1"/>
              <a:t>Done</a:t>
            </a:r>
            <a:r>
              <a:rPr lang="nl-NL" dirty="0"/>
              <a:t> (de afgesproken kwaliteitsstandaard). Deze </a:t>
            </a:r>
            <a:r>
              <a:rPr lang="nl-NL" dirty="0" err="1"/>
              <a:t>commitments</a:t>
            </a:r>
            <a:r>
              <a:rPr lang="nl-NL" dirty="0"/>
              <a:t> zorgen voor extra transparantie en focus richting de voortgang van elk artefact.</a:t>
            </a:r>
          </a:p>
        </p:txBody>
      </p:sp>
      <p:sp>
        <p:nvSpPr>
          <p:cNvPr id="4" name="Tijdelijke aanduiding voor dianummer 3"/>
          <p:cNvSpPr>
            <a:spLocks noGrp="1"/>
          </p:cNvSpPr>
          <p:nvPr>
            <p:ph type="sldNum" sz="quarter" idx="5"/>
          </p:nvPr>
        </p:nvSpPr>
        <p:spPr/>
        <p:txBody>
          <a:bodyPr/>
          <a:lstStyle/>
          <a:p>
            <a:fld id="{6B1B596A-6C20-43F6-A55E-2AF156307A95}" type="slidenum">
              <a:rPr lang="nl-NL" smtClean="0"/>
              <a:t>19</a:t>
            </a:fld>
            <a:endParaRPr lang="nl-NL"/>
          </a:p>
        </p:txBody>
      </p:sp>
    </p:spTree>
    <p:extLst>
      <p:ext uri="{BB962C8B-B14F-4D97-AF65-F5344CB8AC3E}">
        <p14:creationId xmlns:p14="http://schemas.microsoft.com/office/powerpoint/2010/main" val="18629530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In deze presentatie behandelen we de basis van </a:t>
            </a:r>
            <a:r>
              <a:rPr lang="nl-NL" b="1" dirty="0"/>
              <a:t>Scrum</a:t>
            </a:r>
            <a:r>
              <a:rPr lang="nl-NL" dirty="0"/>
              <a:t> volgens de Scrum Gids 2020. We starten met een uitleg </a:t>
            </a:r>
            <a:r>
              <a:rPr lang="nl-NL" i="1" dirty="0"/>
              <a:t>wat Scrum is</a:t>
            </a:r>
            <a:r>
              <a:rPr lang="nl-NL" dirty="0"/>
              <a:t> en de onderliggende </a:t>
            </a:r>
            <a:r>
              <a:rPr lang="nl-NL" b="1" dirty="0"/>
              <a:t>theorie</a:t>
            </a:r>
            <a:r>
              <a:rPr lang="nl-NL" dirty="0"/>
              <a:t>. Vervolgens bespreken we de </a:t>
            </a:r>
            <a:r>
              <a:rPr lang="nl-NL" b="1" dirty="0"/>
              <a:t>pijlers</a:t>
            </a:r>
            <a:r>
              <a:rPr lang="nl-NL" dirty="0"/>
              <a:t> en </a:t>
            </a:r>
            <a:r>
              <a:rPr lang="nl-NL" b="1" dirty="0"/>
              <a:t>waarden</a:t>
            </a:r>
            <a:r>
              <a:rPr lang="nl-NL" dirty="0"/>
              <a:t> van Scrum, de samenstelling van het </a:t>
            </a:r>
            <a:r>
              <a:rPr lang="nl-NL" b="1" dirty="0"/>
              <a:t>Scrum Team</a:t>
            </a:r>
            <a:r>
              <a:rPr lang="nl-NL" dirty="0"/>
              <a:t> en de verschillende </a:t>
            </a:r>
            <a:r>
              <a:rPr lang="nl-NL" b="1" dirty="0"/>
              <a:t>rollen</a:t>
            </a:r>
            <a:r>
              <a:rPr lang="nl-NL" dirty="0"/>
              <a:t> daarin. Daarna lopen we alle </a:t>
            </a:r>
            <a:r>
              <a:rPr lang="nl-NL" b="1" dirty="0"/>
              <a:t>Scrum gebeurtenissen</a:t>
            </a:r>
            <a:r>
              <a:rPr lang="nl-NL" dirty="0"/>
              <a:t> (events) en </a:t>
            </a:r>
            <a:r>
              <a:rPr lang="nl-NL" b="1" dirty="0"/>
              <a:t>artefacten</a:t>
            </a:r>
            <a:r>
              <a:rPr lang="nl-NL" dirty="0"/>
              <a:t> door – inclusief de nieuwe concepten uit de 2020-versie, zoals het </a:t>
            </a:r>
            <a:r>
              <a:rPr lang="nl-NL" b="1" dirty="0"/>
              <a:t>Product Doel</a:t>
            </a:r>
            <a:r>
              <a:rPr lang="nl-NL" dirty="0"/>
              <a:t>, </a:t>
            </a:r>
            <a:r>
              <a:rPr lang="nl-NL" b="1" dirty="0"/>
              <a:t>Sprint Doel</a:t>
            </a:r>
            <a:r>
              <a:rPr lang="nl-NL" dirty="0"/>
              <a:t> en </a:t>
            </a:r>
            <a:r>
              <a:rPr lang="nl-NL" b="1" dirty="0"/>
              <a:t>Definition of </a:t>
            </a:r>
            <a:r>
              <a:rPr lang="nl-NL" b="1" dirty="0" err="1"/>
              <a:t>Done</a:t>
            </a:r>
            <a:r>
              <a:rPr lang="nl-NL" dirty="0"/>
              <a:t>. We sluiten af met hoe Scrum ook relevant kan zijn voor </a:t>
            </a:r>
            <a:r>
              <a:rPr lang="nl-NL" b="1" dirty="0"/>
              <a:t>Finance &amp; Control</a:t>
            </a:r>
            <a:r>
              <a:rPr lang="nl-NL" dirty="0"/>
              <a:t> en welke </a:t>
            </a:r>
            <a:r>
              <a:rPr lang="nl-NL" b="1" dirty="0"/>
              <a:t>voordelen</a:t>
            </a:r>
            <a:r>
              <a:rPr lang="nl-NL" dirty="0"/>
              <a:t> Scrum biedt in de praktijk.</a:t>
            </a:r>
          </a:p>
        </p:txBody>
      </p:sp>
      <p:sp>
        <p:nvSpPr>
          <p:cNvPr id="4" name="Tijdelijke aanduiding voor dianummer 3"/>
          <p:cNvSpPr>
            <a:spLocks noGrp="1"/>
          </p:cNvSpPr>
          <p:nvPr>
            <p:ph type="sldNum" sz="quarter" idx="5"/>
          </p:nvPr>
        </p:nvSpPr>
        <p:spPr/>
        <p:txBody>
          <a:bodyPr/>
          <a:lstStyle/>
          <a:p>
            <a:fld id="{6B1B596A-6C20-43F6-A55E-2AF156307A95}" type="slidenum">
              <a:rPr lang="nl-NL" smtClean="0"/>
              <a:t>2</a:t>
            </a:fld>
            <a:endParaRPr lang="nl-NL"/>
          </a:p>
        </p:txBody>
      </p:sp>
    </p:spTree>
    <p:extLst>
      <p:ext uri="{BB962C8B-B14F-4D97-AF65-F5344CB8AC3E}">
        <p14:creationId xmlns:p14="http://schemas.microsoft.com/office/powerpoint/2010/main" val="43415320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De </a:t>
            </a:r>
            <a:r>
              <a:rPr lang="nl-NL" b="1" dirty="0"/>
              <a:t>Product </a:t>
            </a:r>
            <a:r>
              <a:rPr lang="nl-NL" b="1" dirty="0" err="1"/>
              <a:t>Backlog</a:t>
            </a:r>
            <a:r>
              <a:rPr lang="nl-NL" dirty="0"/>
              <a:t> is de volledige, </a:t>
            </a:r>
            <a:r>
              <a:rPr lang="nl-NL" b="1" dirty="0"/>
              <a:t>levende lijst van alles</a:t>
            </a:r>
            <a:r>
              <a:rPr lang="nl-NL" dirty="0"/>
              <a:t> wat nodig is om het product verder te ontwikkelen. Het is de </a:t>
            </a:r>
            <a:r>
              <a:rPr lang="nl-NL" b="1" dirty="0"/>
              <a:t>enige bron</a:t>
            </a:r>
            <a:r>
              <a:rPr lang="nl-NL" dirty="0"/>
              <a:t> waaruit het Scrum Team werk haalt – als iets niet op de </a:t>
            </a:r>
            <a:r>
              <a:rPr lang="nl-NL" dirty="0" err="1"/>
              <a:t>backlog</a:t>
            </a:r>
            <a:r>
              <a:rPr lang="nl-NL" dirty="0"/>
              <a:t> staat, wordt het niet meegenomen. De </a:t>
            </a:r>
            <a:r>
              <a:rPr lang="nl-NL" dirty="0" err="1"/>
              <a:t>backlog</a:t>
            </a:r>
            <a:r>
              <a:rPr lang="nl-NL" dirty="0"/>
              <a:t> is nooit “af”: hij evolueert voortdurend. We </a:t>
            </a:r>
            <a:r>
              <a:rPr lang="nl-NL" b="1" dirty="0" err="1"/>
              <a:t>refinen</a:t>
            </a:r>
            <a:r>
              <a:rPr lang="nl-NL" dirty="0"/>
              <a:t> (bewerken) de </a:t>
            </a:r>
            <a:r>
              <a:rPr lang="nl-NL" dirty="0" err="1"/>
              <a:t>backlog</a:t>
            </a:r>
            <a:r>
              <a:rPr lang="nl-NL" dirty="0"/>
              <a:t> regelmatig: grotere items opdelen, nieuwe ideeën toevoegen, andere schrappen of </a:t>
            </a:r>
            <a:r>
              <a:rPr lang="nl-NL" dirty="0" err="1"/>
              <a:t>herprioriteren</a:t>
            </a:r>
            <a:r>
              <a:rPr lang="nl-NL" dirty="0"/>
              <a:t>. Zo blijft de </a:t>
            </a:r>
            <a:r>
              <a:rPr lang="nl-NL" dirty="0" err="1"/>
              <a:t>backlog</a:t>
            </a:r>
            <a:r>
              <a:rPr lang="nl-NL" dirty="0"/>
              <a:t> afgestemd op wat nu het belangrijkst is. Elk item op de </a:t>
            </a:r>
            <a:r>
              <a:rPr lang="nl-NL" dirty="0" err="1"/>
              <a:t>backlog</a:t>
            </a:r>
            <a:r>
              <a:rPr lang="nl-NL" dirty="0"/>
              <a:t> bevat doorgaans een beschrijving, een inschatting (bv. story points) en een volgorde. De Product </a:t>
            </a:r>
            <a:r>
              <a:rPr lang="nl-NL" dirty="0" err="1"/>
              <a:t>Backlog</a:t>
            </a:r>
            <a:r>
              <a:rPr lang="nl-NL" dirty="0"/>
              <a:t> is </a:t>
            </a:r>
            <a:r>
              <a:rPr lang="nl-NL" b="1" dirty="0"/>
              <a:t>geordend op waarde</a:t>
            </a:r>
            <a:r>
              <a:rPr lang="nl-NL" dirty="0"/>
              <a:t> (en andere overwegingen zoals risico en afhankelijkheden). De </a:t>
            </a:r>
            <a:r>
              <a:rPr lang="nl-NL" b="1" dirty="0"/>
              <a:t>Product </a:t>
            </a:r>
            <a:r>
              <a:rPr lang="nl-NL" b="1" dirty="0" err="1"/>
              <a:t>Owner</a:t>
            </a:r>
            <a:r>
              <a:rPr lang="nl-NL" dirty="0"/>
              <a:t> is verantwoordelijk voor het bijhouden en </a:t>
            </a:r>
            <a:r>
              <a:rPr lang="nl-NL" b="1" dirty="0"/>
              <a:t>prioriteren</a:t>
            </a:r>
            <a:r>
              <a:rPr lang="nl-NL" dirty="0"/>
              <a:t> van de </a:t>
            </a:r>
            <a:r>
              <a:rPr lang="nl-NL" dirty="0" err="1"/>
              <a:t>backlog</a:t>
            </a:r>
            <a:r>
              <a:rPr lang="nl-NL" dirty="0"/>
              <a:t>. Hij/zij bepaalt dus wat bovenaan staat. Daarbij wordt uiteraard input gevraagd van Developers (zeker voor inschattingen van werklast) en van stakeholders (voor wensen en waarde). De </a:t>
            </a:r>
            <a:r>
              <a:rPr lang="nl-NL" b="1" dirty="0"/>
              <a:t>Developers</a:t>
            </a:r>
            <a:r>
              <a:rPr lang="nl-NL" dirty="0"/>
              <a:t> helpen de </a:t>
            </a:r>
            <a:r>
              <a:rPr lang="nl-NL" dirty="0" err="1"/>
              <a:t>backlog</a:t>
            </a:r>
            <a:r>
              <a:rPr lang="nl-NL" dirty="0"/>
              <a:t> actueel te houden door bijvoorbeeld de omvang van items in te schatten en tijdig duidelijkheid te vragen over items die binnenkort opgepakt moeten worden. Belangrijk is dat de Product </a:t>
            </a:r>
            <a:r>
              <a:rPr lang="nl-NL" dirty="0" err="1"/>
              <a:t>Backlog</a:t>
            </a:r>
            <a:r>
              <a:rPr lang="nl-NL" dirty="0"/>
              <a:t> </a:t>
            </a:r>
            <a:r>
              <a:rPr lang="nl-NL" b="1" dirty="0"/>
              <a:t>transparant</a:t>
            </a:r>
            <a:r>
              <a:rPr lang="nl-NL" dirty="0"/>
              <a:t> is: iedereen moet kunnen zien wat erop staat en begrijpen wat de items inhouden en wat de prioriteiten zijn. Een goed onderhouden </a:t>
            </a:r>
            <a:r>
              <a:rPr lang="nl-NL" dirty="0" err="1"/>
              <a:t>backlog</a:t>
            </a:r>
            <a:r>
              <a:rPr lang="nl-NL" dirty="0"/>
              <a:t> zorgt ervoor dat het team altijd weet </a:t>
            </a:r>
            <a:r>
              <a:rPr lang="nl-NL" b="1" dirty="0"/>
              <a:t>wat belangrijk is</a:t>
            </a:r>
            <a:r>
              <a:rPr lang="nl-NL" dirty="0"/>
              <a:t> en zich kan voorbereiden op komend werk.</a:t>
            </a:r>
          </a:p>
        </p:txBody>
      </p:sp>
      <p:sp>
        <p:nvSpPr>
          <p:cNvPr id="4" name="Tijdelijke aanduiding voor dianummer 3"/>
          <p:cNvSpPr>
            <a:spLocks noGrp="1"/>
          </p:cNvSpPr>
          <p:nvPr>
            <p:ph type="sldNum" sz="quarter" idx="5"/>
          </p:nvPr>
        </p:nvSpPr>
        <p:spPr/>
        <p:txBody>
          <a:bodyPr/>
          <a:lstStyle/>
          <a:p>
            <a:fld id="{6B1B596A-6C20-43F6-A55E-2AF156307A95}" type="slidenum">
              <a:rPr lang="nl-NL" smtClean="0"/>
              <a:t>20</a:t>
            </a:fld>
            <a:endParaRPr lang="nl-NL"/>
          </a:p>
        </p:txBody>
      </p:sp>
    </p:spTree>
    <p:extLst>
      <p:ext uri="{BB962C8B-B14F-4D97-AF65-F5344CB8AC3E}">
        <p14:creationId xmlns:p14="http://schemas.microsoft.com/office/powerpoint/2010/main" val="155407885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Het </a:t>
            </a:r>
            <a:r>
              <a:rPr lang="nl-NL" b="1" dirty="0"/>
              <a:t>Product Doel</a:t>
            </a:r>
            <a:r>
              <a:rPr lang="nl-NL" dirty="0"/>
              <a:t> is het commitment dat hoort bij de Product </a:t>
            </a:r>
            <a:r>
              <a:rPr lang="nl-NL" dirty="0" err="1"/>
              <a:t>Backlog</a:t>
            </a:r>
            <a:r>
              <a:rPr lang="nl-NL" dirty="0"/>
              <a:t>. </a:t>
            </a:r>
            <a:r>
              <a:rPr lang="nl-NL" i="1" dirty="0"/>
              <a:t>Het Product Doel beschrijft een toekomstige staat van het product, die kan dienen als een doelwit voor het Scrum Team om tegen te plannen</a:t>
            </a:r>
            <a:r>
              <a:rPr lang="nl-NL" dirty="0"/>
              <a:t>. Je kunt het zien als de </a:t>
            </a:r>
            <a:r>
              <a:rPr lang="nl-NL" b="1" dirty="0"/>
              <a:t>visie</a:t>
            </a:r>
            <a:r>
              <a:rPr lang="nl-NL" dirty="0"/>
              <a:t> of hoofddoel van het product op middellange termijn. Bijvoorbeeld: </a:t>
            </a:r>
            <a:r>
              <a:rPr lang="nl-NL" i="1" dirty="0"/>
              <a:t>“Marktleider worden in duurzaam beleggen voor jongeren”</a:t>
            </a:r>
            <a:r>
              <a:rPr lang="nl-NL" dirty="0"/>
              <a:t> kan een Product Doel zijn voor een financiële app. De Product </a:t>
            </a:r>
            <a:r>
              <a:rPr lang="nl-NL" dirty="0" err="1"/>
              <a:t>Backlog</a:t>
            </a:r>
            <a:r>
              <a:rPr lang="nl-NL" dirty="0"/>
              <a:t> wordt beheerd met dit doel in gedachten; de items op de </a:t>
            </a:r>
            <a:r>
              <a:rPr lang="nl-NL" dirty="0" err="1"/>
              <a:t>backlog</a:t>
            </a:r>
            <a:r>
              <a:rPr lang="nl-NL" dirty="0"/>
              <a:t> zijn middelen om dat doel stap voor stap te bereiken. Er is op een gegeven moment altijd </a:t>
            </a:r>
            <a:r>
              <a:rPr lang="nl-NL" b="1" dirty="0"/>
              <a:t>één Product Doel</a:t>
            </a:r>
            <a:r>
              <a:rPr lang="nl-NL" dirty="0"/>
              <a:t> waar het team naartoe werkt. Zodra dat doel bereikt is (of niet langer relevant), bepaalt de Product </a:t>
            </a:r>
            <a:r>
              <a:rPr lang="nl-NL" dirty="0" err="1"/>
              <a:t>Owner</a:t>
            </a:r>
            <a:r>
              <a:rPr lang="nl-NL" dirty="0"/>
              <a:t> een nieuw Product Doel voor het volgende hoofdstuk. Het hebben van een expliciet Product Doel is nieuw sinds de 2020-guide en helpt het team om Sprints in context te zien: iedere Sprint levert waarde op richting het grotere streven. Het geeft </a:t>
            </a:r>
            <a:r>
              <a:rPr lang="nl-NL" b="1" dirty="0"/>
              <a:t>continuïteit en samenhang</a:t>
            </a:r>
            <a:r>
              <a:rPr lang="nl-NL" dirty="0"/>
              <a:t> over meerdere Sprints. De Product </a:t>
            </a:r>
            <a:r>
              <a:rPr lang="nl-NL" dirty="0" err="1"/>
              <a:t>Owner</a:t>
            </a:r>
            <a:r>
              <a:rPr lang="nl-NL" dirty="0"/>
              <a:t> is verantwoordelijk voor het formuleren en bekendmaken van het Product Doel (vaak gebeurt dit in overleg met stakeholders en het team). Door dit duidelijk te maken, weet iedereen </a:t>
            </a:r>
            <a:r>
              <a:rPr lang="nl-NL" i="1" dirty="0"/>
              <a:t>waarom</a:t>
            </a:r>
            <a:r>
              <a:rPr lang="nl-NL" dirty="0"/>
              <a:t> we überhaupt deze </a:t>
            </a:r>
            <a:r>
              <a:rPr lang="nl-NL" dirty="0" err="1"/>
              <a:t>backlog</a:t>
            </a:r>
            <a:r>
              <a:rPr lang="nl-NL" dirty="0"/>
              <a:t> afwerken – het </a:t>
            </a:r>
            <a:r>
              <a:rPr lang="nl-NL" i="1" dirty="0"/>
              <a:t>waarom</a:t>
            </a:r>
            <a:r>
              <a:rPr lang="nl-NL" dirty="0"/>
              <a:t> achter het productwerk.</a:t>
            </a:r>
          </a:p>
        </p:txBody>
      </p:sp>
      <p:sp>
        <p:nvSpPr>
          <p:cNvPr id="4" name="Tijdelijke aanduiding voor dianummer 3"/>
          <p:cNvSpPr>
            <a:spLocks noGrp="1"/>
          </p:cNvSpPr>
          <p:nvPr>
            <p:ph type="sldNum" sz="quarter" idx="5"/>
          </p:nvPr>
        </p:nvSpPr>
        <p:spPr/>
        <p:txBody>
          <a:bodyPr/>
          <a:lstStyle/>
          <a:p>
            <a:fld id="{6B1B596A-6C20-43F6-A55E-2AF156307A95}" type="slidenum">
              <a:rPr lang="nl-NL" smtClean="0"/>
              <a:t>21</a:t>
            </a:fld>
            <a:endParaRPr lang="nl-NL"/>
          </a:p>
        </p:txBody>
      </p:sp>
    </p:spTree>
    <p:extLst>
      <p:ext uri="{BB962C8B-B14F-4D97-AF65-F5344CB8AC3E}">
        <p14:creationId xmlns:p14="http://schemas.microsoft.com/office/powerpoint/2010/main" val="360442047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De </a:t>
            </a:r>
            <a:r>
              <a:rPr lang="nl-NL" b="1" dirty="0"/>
              <a:t>Sprint </a:t>
            </a:r>
            <a:r>
              <a:rPr lang="nl-NL" b="1" dirty="0" err="1"/>
              <a:t>Backlog</a:t>
            </a:r>
            <a:r>
              <a:rPr lang="nl-NL" dirty="0"/>
              <a:t> is het artefact dat het </a:t>
            </a:r>
            <a:r>
              <a:rPr lang="nl-NL" i="1" dirty="0"/>
              <a:t>plan voor de huidige Sprint</a:t>
            </a:r>
            <a:r>
              <a:rPr lang="nl-NL" dirty="0"/>
              <a:t> weergeeft. Volgens de Scrum Guide </a:t>
            </a:r>
            <a:r>
              <a:rPr lang="nl-NL" i="1" dirty="0"/>
              <a:t>is de Sprint </a:t>
            </a:r>
            <a:r>
              <a:rPr lang="nl-NL" i="1" dirty="0" err="1"/>
              <a:t>Backlog</a:t>
            </a:r>
            <a:r>
              <a:rPr lang="nl-NL" i="1" dirty="0"/>
              <a:t> samengesteld uit het Sprint Doel (waarom), de set van Product </a:t>
            </a:r>
            <a:r>
              <a:rPr lang="nl-NL" i="1" dirty="0" err="1"/>
              <a:t>Backlog</a:t>
            </a:r>
            <a:r>
              <a:rPr lang="nl-NL" i="1" dirty="0"/>
              <a:t> items geselecteerd voor de Sprint (wat) en een uitvoerbaar plan voor het opleveren van het Increment (hoe)</a:t>
            </a:r>
            <a:r>
              <a:rPr lang="nl-NL" dirty="0"/>
              <a:t>. Het Sprint Doel en de geselecteerde items worden bepaald tijdens Sprint Planning; vervolgens bedenken de Developers het plan (bijv. in taken uitgesplitst). Gedurende de Sprint is de Sprint </a:t>
            </a:r>
            <a:r>
              <a:rPr lang="nl-NL" dirty="0" err="1"/>
              <a:t>Backlog</a:t>
            </a:r>
            <a:r>
              <a:rPr lang="nl-NL" dirty="0"/>
              <a:t> een </a:t>
            </a:r>
            <a:r>
              <a:rPr lang="nl-NL" b="1" dirty="0"/>
              <a:t>dynamisch document</a:t>
            </a:r>
            <a:r>
              <a:rPr lang="nl-NL" dirty="0"/>
              <a:t>: de Developers </a:t>
            </a:r>
            <a:r>
              <a:rPr lang="nl-NL" i="1" dirty="0"/>
              <a:t>updaten</a:t>
            </a:r>
            <a:r>
              <a:rPr lang="nl-NL" dirty="0"/>
              <a:t> het dagelijks. Als er werk af is, markeren ze dat; als ze nieuwe werk nodig achten, voegen ze dat toe; als iets anders moet, passen ze het plan aan. Zo geeft de Sprint </a:t>
            </a:r>
            <a:r>
              <a:rPr lang="nl-NL" dirty="0" err="1"/>
              <a:t>Backlog</a:t>
            </a:r>
            <a:r>
              <a:rPr lang="nl-NL" dirty="0"/>
              <a:t> altijd een </a:t>
            </a:r>
            <a:r>
              <a:rPr lang="nl-NL" b="1" dirty="0"/>
              <a:t>actueel inzicht</a:t>
            </a:r>
            <a:r>
              <a:rPr lang="nl-NL" dirty="0"/>
              <a:t> in hoever het team is en wat nog moet gebeuren om het Sprint Doel te halen. Alleen de </a:t>
            </a:r>
            <a:r>
              <a:rPr lang="nl-NL" b="1" dirty="0"/>
              <a:t>Developers</a:t>
            </a:r>
            <a:r>
              <a:rPr lang="nl-NL" dirty="0"/>
              <a:t> kunnen wijzigingen doen aan de Sprint </a:t>
            </a:r>
            <a:r>
              <a:rPr lang="nl-NL" dirty="0" err="1"/>
              <a:t>Backlog</a:t>
            </a:r>
            <a:r>
              <a:rPr lang="nl-NL" dirty="0"/>
              <a:t> tijdens de Sprint – zij “bezitten” dit plan. De Product </a:t>
            </a:r>
            <a:r>
              <a:rPr lang="nl-NL" dirty="0" err="1"/>
              <a:t>Owner</a:t>
            </a:r>
            <a:r>
              <a:rPr lang="nl-NL" dirty="0"/>
              <a:t> bemoeit zich dus niet met de Sprint </a:t>
            </a:r>
            <a:r>
              <a:rPr lang="nl-NL" dirty="0" err="1"/>
              <a:t>Backlog</a:t>
            </a:r>
            <a:r>
              <a:rPr lang="nl-NL" dirty="0"/>
              <a:t> inhoud tijdens de lopende Sprint, tenzij op uitnodiging van het team. De Sprint </a:t>
            </a:r>
            <a:r>
              <a:rPr lang="nl-NL" dirty="0" err="1"/>
              <a:t>Backlog</a:t>
            </a:r>
            <a:r>
              <a:rPr lang="nl-NL" dirty="0"/>
              <a:t> is voor het team een handig instrument (soms visueel gemaakt op een scrumboard) om de </a:t>
            </a:r>
            <a:r>
              <a:rPr lang="nl-NL" b="1" dirty="0"/>
              <a:t>voortgang te inspecteren</a:t>
            </a:r>
            <a:r>
              <a:rPr lang="nl-NL" dirty="0"/>
              <a:t> (bij Daily Scrum) en focus te houden. Voor stakeholders is de Sprint </a:t>
            </a:r>
            <a:r>
              <a:rPr lang="nl-NL" dirty="0" err="1"/>
              <a:t>Backlog</a:t>
            </a:r>
            <a:r>
              <a:rPr lang="nl-NL" dirty="0"/>
              <a:t> ook </a:t>
            </a:r>
            <a:r>
              <a:rPr lang="nl-NL" b="1" dirty="0"/>
              <a:t>transparant</a:t>
            </a:r>
            <a:r>
              <a:rPr lang="nl-NL" dirty="0"/>
              <a:t>: vaak is zichtbaar welke items “in </a:t>
            </a:r>
            <a:r>
              <a:rPr lang="nl-NL" dirty="0" err="1"/>
              <a:t>progress</a:t>
            </a:r>
            <a:r>
              <a:rPr lang="nl-NL" dirty="0"/>
              <a:t>” zijn, hoeveel er al </a:t>
            </a:r>
            <a:r>
              <a:rPr lang="nl-NL" i="1" dirty="0" err="1"/>
              <a:t>Done</a:t>
            </a:r>
            <a:r>
              <a:rPr lang="nl-NL" dirty="0"/>
              <a:t> zijn, etc., bijvoorbeeld via een </a:t>
            </a:r>
            <a:r>
              <a:rPr lang="nl-NL" dirty="0" err="1"/>
              <a:t>burndown</a:t>
            </a:r>
            <a:r>
              <a:rPr lang="nl-NL" dirty="0"/>
              <a:t> </a:t>
            </a:r>
            <a:r>
              <a:rPr lang="nl-NL" dirty="0" err="1"/>
              <a:t>chart</a:t>
            </a:r>
            <a:r>
              <a:rPr lang="nl-NL" dirty="0"/>
              <a:t>. Dit helpt iedereen de realiteit van de Sprint te begrijpen.</a:t>
            </a:r>
          </a:p>
        </p:txBody>
      </p:sp>
      <p:sp>
        <p:nvSpPr>
          <p:cNvPr id="4" name="Tijdelijke aanduiding voor dianummer 3"/>
          <p:cNvSpPr>
            <a:spLocks noGrp="1"/>
          </p:cNvSpPr>
          <p:nvPr>
            <p:ph type="sldNum" sz="quarter" idx="5"/>
          </p:nvPr>
        </p:nvSpPr>
        <p:spPr/>
        <p:txBody>
          <a:bodyPr/>
          <a:lstStyle/>
          <a:p>
            <a:fld id="{6B1B596A-6C20-43F6-A55E-2AF156307A95}" type="slidenum">
              <a:rPr lang="nl-NL" smtClean="0"/>
              <a:t>22</a:t>
            </a:fld>
            <a:endParaRPr lang="nl-NL"/>
          </a:p>
        </p:txBody>
      </p:sp>
    </p:spTree>
    <p:extLst>
      <p:ext uri="{BB962C8B-B14F-4D97-AF65-F5344CB8AC3E}">
        <p14:creationId xmlns:p14="http://schemas.microsoft.com/office/powerpoint/2010/main" val="375394536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Het </a:t>
            </a:r>
            <a:r>
              <a:rPr lang="nl-NL" b="1" dirty="0"/>
              <a:t>Sprint Doel</a:t>
            </a:r>
            <a:r>
              <a:rPr lang="nl-NL" dirty="0"/>
              <a:t> (Sprint Goal) is het commitment verbonden aan de Sprint </a:t>
            </a:r>
            <a:r>
              <a:rPr lang="nl-NL" dirty="0" err="1"/>
              <a:t>Backlog</a:t>
            </a:r>
            <a:r>
              <a:rPr lang="nl-NL" dirty="0"/>
              <a:t>. Het is </a:t>
            </a:r>
            <a:r>
              <a:rPr lang="nl-NL" i="1" dirty="0"/>
              <a:t>de enige doelstelling</a:t>
            </a:r>
            <a:r>
              <a:rPr lang="nl-NL" dirty="0"/>
              <a:t> voor de Sprint en formuleert </a:t>
            </a:r>
            <a:r>
              <a:rPr lang="nl-NL" b="1" dirty="0"/>
              <a:t>waarom</a:t>
            </a:r>
            <a:r>
              <a:rPr lang="nl-NL" dirty="0"/>
              <a:t> de Sprint waardevol is voor de stakeholders. Bijvoorbeeld: </a:t>
            </a:r>
            <a:r>
              <a:rPr lang="nl-NL" i="1" dirty="0"/>
              <a:t>“Basisversie van rapportagemodule beschikbaar maken voor testgebruikers”</a:t>
            </a:r>
            <a:r>
              <a:rPr lang="nl-NL" dirty="0"/>
              <a:t> kan een Sprint Doel zijn. Het Sprint Doel geeft het team een gedeeld </a:t>
            </a:r>
            <a:r>
              <a:rPr lang="nl-NL" b="1" dirty="0"/>
              <a:t>focuspunt</a:t>
            </a:r>
            <a:r>
              <a:rPr lang="nl-NL" dirty="0"/>
              <a:t> en creëert </a:t>
            </a:r>
            <a:r>
              <a:rPr lang="nl-NL" b="1" dirty="0"/>
              <a:t>samenhang</a:t>
            </a:r>
            <a:r>
              <a:rPr lang="nl-NL" dirty="0"/>
              <a:t> in het werk: alle geselecteerde </a:t>
            </a:r>
            <a:r>
              <a:rPr lang="nl-NL" dirty="0" err="1"/>
              <a:t>backlog</a:t>
            </a:r>
            <a:r>
              <a:rPr lang="nl-NL" dirty="0"/>
              <a:t> items in de Sprint dienen bij te dragen aan dit doel. Het zorgt ervoor dat de Developers niet individueel op eilandjes aan verschillende dingen werken, maar gezamenlijk aan één resultaat. Het Sprint Doel wordt tijdens </a:t>
            </a:r>
            <a:r>
              <a:rPr lang="nl-NL" b="1" dirty="0"/>
              <a:t>Sprint Planning</a:t>
            </a:r>
            <a:r>
              <a:rPr lang="nl-NL" dirty="0"/>
              <a:t> door het Scrum Team opgesteld en aan de Sprint </a:t>
            </a:r>
            <a:r>
              <a:rPr lang="nl-NL" dirty="0" err="1"/>
              <a:t>Backlog</a:t>
            </a:r>
            <a:r>
              <a:rPr lang="nl-NL" dirty="0"/>
              <a:t> toegevoegd. Het is een </a:t>
            </a:r>
            <a:r>
              <a:rPr lang="nl-NL" b="1" dirty="0"/>
              <a:t>commitment</a:t>
            </a:r>
            <a:r>
              <a:rPr lang="nl-NL" dirty="0"/>
              <a:t> van de Developers; ze beloven elkaar en de Product </a:t>
            </a:r>
            <a:r>
              <a:rPr lang="nl-NL" dirty="0" err="1"/>
              <a:t>Owner</a:t>
            </a:r>
            <a:r>
              <a:rPr lang="nl-NL" dirty="0"/>
              <a:t> om naar dit doel te streven. Tegelijk biedt het Sprint Doel ook </a:t>
            </a:r>
            <a:r>
              <a:rPr lang="nl-NL" b="1" dirty="0"/>
              <a:t>flexibiliteit</a:t>
            </a:r>
            <a:r>
              <a:rPr lang="nl-NL" dirty="0"/>
              <a:t> in de uitvoering: de exacte taken en oplossingen kunnen gaandeweg worden aangepast, zolang ze maar in lijn blijven met het bereiken van het doel. Tijdens de Sprint houden de Developers steeds het Sprint Doel in het achterhoofd bij elke beslissing. Als blijkt dat bepaalde werkzaamheden anders lopen dan gedacht, </a:t>
            </a:r>
            <a:r>
              <a:rPr lang="nl-NL" b="1" dirty="0"/>
              <a:t>heronderhandelen</a:t>
            </a:r>
            <a:r>
              <a:rPr lang="nl-NL" dirty="0"/>
              <a:t> ze met de Product </a:t>
            </a:r>
            <a:r>
              <a:rPr lang="nl-NL" dirty="0" err="1"/>
              <a:t>Owner</a:t>
            </a:r>
            <a:r>
              <a:rPr lang="nl-NL" dirty="0"/>
              <a:t> over de scope (welke </a:t>
            </a:r>
            <a:r>
              <a:rPr lang="nl-NL" dirty="0" err="1"/>
              <a:t>backlog</a:t>
            </a:r>
            <a:r>
              <a:rPr lang="nl-NL" dirty="0"/>
              <a:t> items echt nodig zijn) – maar </a:t>
            </a:r>
            <a:r>
              <a:rPr lang="nl-NL" b="1" dirty="0"/>
              <a:t>zonder het Sprint Doel los te laten</a:t>
            </a:r>
            <a:r>
              <a:rPr lang="nl-NL" dirty="0"/>
              <a:t>. Pas als het Sprint Doel bereikt of obsoleet is, definieert men een nieuw doel voor een volgende Sprint.</a:t>
            </a:r>
          </a:p>
        </p:txBody>
      </p:sp>
      <p:sp>
        <p:nvSpPr>
          <p:cNvPr id="4" name="Tijdelijke aanduiding voor dianummer 3"/>
          <p:cNvSpPr>
            <a:spLocks noGrp="1"/>
          </p:cNvSpPr>
          <p:nvPr>
            <p:ph type="sldNum" sz="quarter" idx="5"/>
          </p:nvPr>
        </p:nvSpPr>
        <p:spPr/>
        <p:txBody>
          <a:bodyPr/>
          <a:lstStyle/>
          <a:p>
            <a:fld id="{6B1B596A-6C20-43F6-A55E-2AF156307A95}" type="slidenum">
              <a:rPr lang="nl-NL" smtClean="0"/>
              <a:t>23</a:t>
            </a:fld>
            <a:endParaRPr lang="nl-NL"/>
          </a:p>
        </p:txBody>
      </p:sp>
    </p:spTree>
    <p:extLst>
      <p:ext uri="{BB962C8B-B14F-4D97-AF65-F5344CB8AC3E}">
        <p14:creationId xmlns:p14="http://schemas.microsoft.com/office/powerpoint/2010/main" val="354969931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dirty="0"/>
              <a:t>Een </a:t>
            </a:r>
            <a:r>
              <a:rPr lang="nl-NL" b="1" dirty="0"/>
              <a:t>Increment</a:t>
            </a:r>
            <a:r>
              <a:rPr lang="nl-NL" dirty="0"/>
              <a:t> is het </a:t>
            </a:r>
            <a:r>
              <a:rPr lang="nl-NL" i="1" dirty="0"/>
              <a:t>eindresultaat</a:t>
            </a:r>
            <a:r>
              <a:rPr lang="nl-NL" dirty="0"/>
              <a:t> van werk dat voldoet aan de kwaliteitscriteria van het team. In de Scrum Guide: </a:t>
            </a:r>
            <a:r>
              <a:rPr lang="nl-NL" i="1" dirty="0"/>
              <a:t>Een Increment is een concrete stap in de richting van het Product Doel</a:t>
            </a:r>
            <a:r>
              <a:rPr lang="nl-NL" dirty="0"/>
              <a:t>. Elk Increment is dus een stukje nieuwe functionaliteit of verbetering dat waarde toevoegt aan het product. Belangrijk: elk increment moet </a:t>
            </a:r>
            <a:r>
              <a:rPr lang="nl-NL" b="1" dirty="0"/>
              <a:t>samenwerken met eerdere </a:t>
            </a:r>
            <a:r>
              <a:rPr lang="nl-NL" b="1" dirty="0" err="1"/>
              <a:t>increments</a:t>
            </a:r>
            <a:r>
              <a:rPr lang="nl-NL" dirty="0"/>
              <a:t> – samen vormen alle </a:t>
            </a:r>
            <a:r>
              <a:rPr lang="nl-NL" dirty="0" err="1"/>
              <a:t>increments</a:t>
            </a:r>
            <a:r>
              <a:rPr lang="nl-NL" dirty="0"/>
              <a:t> een geïntegreerd product. Daarom zorgen de Developers ervoor dat nieuwe stukken grondig getest en geïntegreerd zijn met het al bestaande product voordat ze “</a:t>
            </a:r>
            <a:r>
              <a:rPr lang="nl-NL" dirty="0" err="1"/>
              <a:t>Done</a:t>
            </a:r>
            <a:r>
              <a:rPr lang="nl-NL" dirty="0"/>
              <a:t>” genoemd worden. Een increment moet bovendien </a:t>
            </a:r>
            <a:r>
              <a:rPr lang="nl-NL" b="1" dirty="0"/>
              <a:t>bruikbaar</a:t>
            </a:r>
            <a:r>
              <a:rPr lang="nl-NL" dirty="0"/>
              <a:t> zijn: als de Product </a:t>
            </a:r>
            <a:r>
              <a:rPr lang="nl-NL" dirty="0" err="1"/>
              <a:t>Owner</a:t>
            </a:r>
            <a:r>
              <a:rPr lang="nl-NL" dirty="0"/>
              <a:t> zou besluiten het direct vrij te geven aan de gebruiker, moet dat kunnen (in praktijk </a:t>
            </a:r>
            <a:r>
              <a:rPr lang="nl-NL" dirty="0" err="1"/>
              <a:t>releaset</a:t>
            </a:r>
            <a:r>
              <a:rPr lang="nl-NL" dirty="0"/>
              <a:t> men soms elke Sprint of zelfs vaker). In één Sprint kunnen de Developers </a:t>
            </a:r>
            <a:r>
              <a:rPr lang="nl-NL" i="1" dirty="0"/>
              <a:t>meerdere </a:t>
            </a:r>
            <a:r>
              <a:rPr lang="nl-NL" i="1" dirty="0" err="1"/>
              <a:t>increments</a:t>
            </a:r>
            <a:r>
              <a:rPr lang="nl-NL" dirty="0"/>
              <a:t> opleveren (bijvoorbeeld verschillende functies op verschillende momenten). Alle </a:t>
            </a:r>
            <a:r>
              <a:rPr lang="nl-NL" dirty="0" err="1"/>
              <a:t>increments</a:t>
            </a:r>
            <a:r>
              <a:rPr lang="nl-NL" dirty="0"/>
              <a:t> die aan het eind van de Sprint af zijn, worden tijdens de </a:t>
            </a:r>
            <a:r>
              <a:rPr lang="nl-NL" b="1" dirty="0"/>
              <a:t>Sprint Review</a:t>
            </a:r>
            <a:r>
              <a:rPr lang="nl-NL" dirty="0"/>
              <a:t> gedemonstreerd. Let op: </a:t>
            </a:r>
            <a:r>
              <a:rPr lang="nl-NL" i="1" dirty="0"/>
              <a:t>Werk kan niet worden beschouwd als onderdeel van een Increment, tenzij het voldoet aan de Definition of </a:t>
            </a:r>
            <a:r>
              <a:rPr lang="nl-NL" i="1" dirty="0" err="1"/>
              <a:t>Done</a:t>
            </a:r>
            <a:r>
              <a:rPr lang="nl-NL" dirty="0"/>
              <a:t>. Dat betekent: als iets niet volledig af is volgens de afgesproken kwaliteitscriteria, dan beschouwen we het niet als Increment en tonen/leveren we het nog niet. Zulk onafgemaakt werk gaat terug naar de Product </a:t>
            </a:r>
            <a:r>
              <a:rPr lang="nl-NL" dirty="0" err="1"/>
              <a:t>Backlog</a:t>
            </a:r>
            <a:r>
              <a:rPr lang="nl-NL" dirty="0"/>
              <a:t>. Zo bewaakt Scrum dat wat “klaar” is ook echt bruikbaar en van voldoende kwaliteit is. Het Increment is dus de belichaming van “waarde geleverd” aan het einde van elke Sprint – het is dus de som van alle </a:t>
            </a:r>
            <a:r>
              <a:rPr lang="nl-NL" dirty="0" err="1"/>
              <a:t>Done</a:t>
            </a:r>
            <a:r>
              <a:rPr lang="nl-NL" dirty="0"/>
              <a:t> </a:t>
            </a:r>
            <a:r>
              <a:rPr lang="nl-NL" dirty="0" err="1"/>
              <a:t>backlog</a:t>
            </a:r>
            <a:r>
              <a:rPr lang="nl-NL" dirty="0"/>
              <a:t> items van die Sprint, plus eerdere </a:t>
            </a:r>
            <a:r>
              <a:rPr lang="nl-NL" dirty="0" err="1"/>
              <a:t>increments</a:t>
            </a:r>
            <a:r>
              <a:rPr lang="nl-NL" dirty="0"/>
              <a:t>.</a:t>
            </a:r>
          </a:p>
          <a:p>
            <a:endParaRPr lang="nl-NL" dirty="0"/>
          </a:p>
        </p:txBody>
      </p:sp>
      <p:sp>
        <p:nvSpPr>
          <p:cNvPr id="4" name="Tijdelijke aanduiding voor dianummer 3"/>
          <p:cNvSpPr>
            <a:spLocks noGrp="1"/>
          </p:cNvSpPr>
          <p:nvPr>
            <p:ph type="sldNum" sz="quarter" idx="5"/>
          </p:nvPr>
        </p:nvSpPr>
        <p:spPr/>
        <p:txBody>
          <a:bodyPr/>
          <a:lstStyle/>
          <a:p>
            <a:fld id="{6B1B596A-6C20-43F6-A55E-2AF156307A95}" type="slidenum">
              <a:rPr lang="nl-NL" smtClean="0"/>
              <a:t>24</a:t>
            </a:fld>
            <a:endParaRPr lang="nl-NL"/>
          </a:p>
        </p:txBody>
      </p:sp>
    </p:spTree>
    <p:extLst>
      <p:ext uri="{BB962C8B-B14F-4D97-AF65-F5344CB8AC3E}">
        <p14:creationId xmlns:p14="http://schemas.microsoft.com/office/powerpoint/2010/main" val="317116603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De </a:t>
            </a:r>
            <a:r>
              <a:rPr lang="nl-NL" b="1" dirty="0"/>
              <a:t>Definition of </a:t>
            </a:r>
            <a:r>
              <a:rPr lang="nl-NL" b="1" dirty="0" err="1"/>
              <a:t>Done</a:t>
            </a:r>
            <a:r>
              <a:rPr lang="nl-NL" b="1" dirty="0"/>
              <a:t> (</a:t>
            </a:r>
            <a:r>
              <a:rPr lang="nl-NL" b="1" dirty="0" err="1"/>
              <a:t>DoD</a:t>
            </a:r>
            <a:r>
              <a:rPr lang="nl-NL" b="1" dirty="0"/>
              <a:t>)</a:t>
            </a:r>
            <a:r>
              <a:rPr lang="nl-NL" dirty="0"/>
              <a:t> is het commitment dat bij het Increment hoort. Het is een duidelijke checklist of lijst van criteria die bepaalt </a:t>
            </a:r>
            <a:r>
              <a:rPr lang="nl-NL" b="1" dirty="0"/>
              <a:t>wanneer een Product </a:t>
            </a:r>
            <a:r>
              <a:rPr lang="nl-NL" b="1" dirty="0" err="1"/>
              <a:t>Backlog</a:t>
            </a:r>
            <a:r>
              <a:rPr lang="nl-NL" b="1" dirty="0"/>
              <a:t> item of Increment écht ‘af’ is</a:t>
            </a:r>
            <a:r>
              <a:rPr lang="nl-NL" dirty="0"/>
              <a:t>. Het team stelt bijvoorbeeld: “</a:t>
            </a:r>
            <a:r>
              <a:rPr lang="nl-NL" dirty="0" err="1"/>
              <a:t>Done</a:t>
            </a:r>
            <a:r>
              <a:rPr lang="nl-NL" dirty="0"/>
              <a:t> betekent: code geschreven, getest (unit &amp; integratie), gedocumenteerd, </a:t>
            </a:r>
            <a:r>
              <a:rPr lang="nl-NL" dirty="0" err="1"/>
              <a:t>gereviewd</a:t>
            </a:r>
            <a:r>
              <a:rPr lang="nl-NL" dirty="0"/>
              <a:t>, en live gezet op testomgeving zonder open bugs”. Door zo’n gezamenlijke standaard weet iedereen wat er verwacht wordt qua kwaliteit. De </a:t>
            </a:r>
            <a:r>
              <a:rPr lang="nl-NL" dirty="0" err="1"/>
              <a:t>DoD</a:t>
            </a:r>
            <a:r>
              <a:rPr lang="nl-NL" dirty="0"/>
              <a:t> creëert </a:t>
            </a:r>
            <a:r>
              <a:rPr lang="nl-NL" b="1" dirty="0"/>
              <a:t>transparantie</a:t>
            </a:r>
            <a:r>
              <a:rPr lang="nl-NL" dirty="0"/>
              <a:t> omdat </a:t>
            </a:r>
            <a:r>
              <a:rPr lang="nl-NL" i="1" dirty="0"/>
              <a:t>iedereen dezelfde definitie van “af” deelt</a:t>
            </a:r>
            <a:r>
              <a:rPr lang="nl-NL" dirty="0"/>
              <a:t> – er is geen discussie of iets klaar is of niet, de criteria spreken. </a:t>
            </a:r>
            <a:r>
              <a:rPr lang="nl-NL" b="1" dirty="0"/>
              <a:t>Als een Increment niet voldoet aan de Definition of </a:t>
            </a:r>
            <a:r>
              <a:rPr lang="nl-NL" b="1" dirty="0" err="1"/>
              <a:t>Done</a:t>
            </a:r>
            <a:r>
              <a:rPr lang="nl-NL" b="1" dirty="0"/>
              <a:t>, mag het niet ‘geleverd’ worden</a:t>
            </a:r>
            <a:r>
              <a:rPr lang="nl-NL" dirty="0"/>
              <a:t>. Zulke werk wordt dan niet gepresenteerd als deel van het product in de Sprint Review, en gaat terug naar de </a:t>
            </a:r>
            <a:r>
              <a:rPr lang="nl-NL" dirty="0" err="1"/>
              <a:t>backlog</a:t>
            </a:r>
            <a:r>
              <a:rPr lang="nl-NL" dirty="0"/>
              <a:t> voor een volgende keer. De Definition of </a:t>
            </a:r>
            <a:r>
              <a:rPr lang="nl-NL" dirty="0" err="1"/>
              <a:t>Done</a:t>
            </a:r>
            <a:r>
              <a:rPr lang="nl-NL" dirty="0"/>
              <a:t> kan door de organisatie worden vastgesteld als algemene standaard (bijvoorbeeld voor veiligheid of compliance-eisen), maar als die ontbreekt, stelt het Scrum Team zelf een </a:t>
            </a:r>
            <a:r>
              <a:rPr lang="nl-NL" dirty="0" err="1"/>
              <a:t>DoD</a:t>
            </a:r>
            <a:r>
              <a:rPr lang="nl-NL" dirty="0"/>
              <a:t> op die passend is voor hun product. Alle </a:t>
            </a:r>
            <a:r>
              <a:rPr lang="nl-NL" b="1" dirty="0"/>
              <a:t>Developers</a:t>
            </a:r>
            <a:r>
              <a:rPr lang="nl-NL" dirty="0"/>
              <a:t> zijn ervoor verantwoordelijk om zich eraan te houden – het is een soort afspraak in het team. Als meerdere Scrum Teams aan hetzelfde product werken, moeten ze één </a:t>
            </a:r>
            <a:r>
              <a:rPr lang="nl-NL" b="1" dirty="0"/>
              <a:t>gezamenlijke Definition of </a:t>
            </a:r>
            <a:r>
              <a:rPr lang="nl-NL" b="1" dirty="0" err="1"/>
              <a:t>Done</a:t>
            </a:r>
            <a:r>
              <a:rPr lang="nl-NL" dirty="0"/>
              <a:t> hanteren, zodat hun werk dezelfde kwaliteitsbasis heeft en soepel geïntegreerd kan worden. Uiteindelijk verhoogt een strikte </a:t>
            </a:r>
            <a:r>
              <a:rPr lang="nl-NL" dirty="0" err="1"/>
              <a:t>DoD</a:t>
            </a:r>
            <a:r>
              <a:rPr lang="nl-NL" dirty="0"/>
              <a:t> de kwaliteit van elk Increment en daarmee het vertrouwen van stakeholders in wat het team oplevert.</a:t>
            </a:r>
          </a:p>
        </p:txBody>
      </p:sp>
      <p:sp>
        <p:nvSpPr>
          <p:cNvPr id="4" name="Tijdelijke aanduiding voor dianummer 3"/>
          <p:cNvSpPr>
            <a:spLocks noGrp="1"/>
          </p:cNvSpPr>
          <p:nvPr>
            <p:ph type="sldNum" sz="quarter" idx="5"/>
          </p:nvPr>
        </p:nvSpPr>
        <p:spPr/>
        <p:txBody>
          <a:bodyPr/>
          <a:lstStyle/>
          <a:p>
            <a:fld id="{6B1B596A-6C20-43F6-A55E-2AF156307A95}" type="slidenum">
              <a:rPr lang="nl-NL" smtClean="0"/>
              <a:t>25</a:t>
            </a:fld>
            <a:endParaRPr lang="nl-NL"/>
          </a:p>
        </p:txBody>
      </p:sp>
    </p:spTree>
    <p:extLst>
      <p:ext uri="{BB962C8B-B14F-4D97-AF65-F5344CB8AC3E}">
        <p14:creationId xmlns:p14="http://schemas.microsoft.com/office/powerpoint/2010/main" val="254054101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Deze onderwerpen zijn niet besproken omdat de scrum guide ze ook expres heeft weggelaten al hebben ze wel verteld wat belangrijk is tijdens het opstellen van een user story en dat is dat het duidelijk is wat gedaan moet worden hoezo het gedaan word en wat gedaan moet worden zodat het af is deze onderwerpen laat ik aan jullie om meer research over te doen dit blok gebruiken ik en mijn project groep </a:t>
            </a:r>
            <a:r>
              <a:rPr lang="nl-NL" dirty="0" err="1"/>
              <a:t>jira</a:t>
            </a:r>
            <a:r>
              <a:rPr lang="nl-NL" dirty="0"/>
              <a:t> van </a:t>
            </a:r>
            <a:r>
              <a:rPr lang="nl-NL" dirty="0" err="1"/>
              <a:t>atlassian</a:t>
            </a:r>
            <a:r>
              <a:rPr lang="nl-NL" dirty="0"/>
              <a:t> als onze scrum omgeving </a:t>
            </a:r>
          </a:p>
        </p:txBody>
      </p:sp>
      <p:sp>
        <p:nvSpPr>
          <p:cNvPr id="4" name="Tijdelijke aanduiding voor dianummer 3"/>
          <p:cNvSpPr>
            <a:spLocks noGrp="1"/>
          </p:cNvSpPr>
          <p:nvPr>
            <p:ph type="sldNum" sz="quarter" idx="5"/>
          </p:nvPr>
        </p:nvSpPr>
        <p:spPr/>
        <p:txBody>
          <a:bodyPr/>
          <a:lstStyle/>
          <a:p>
            <a:fld id="{6B1B596A-6C20-43F6-A55E-2AF156307A95}" type="slidenum">
              <a:rPr lang="nl-NL" smtClean="0"/>
              <a:t>26</a:t>
            </a:fld>
            <a:endParaRPr lang="nl-NL"/>
          </a:p>
        </p:txBody>
      </p:sp>
    </p:spTree>
    <p:extLst>
      <p:ext uri="{BB962C8B-B14F-4D97-AF65-F5344CB8AC3E}">
        <p14:creationId xmlns:p14="http://schemas.microsoft.com/office/powerpoint/2010/main" val="198374683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Hoewel Scrum zijn oorsprong heeft in de software, is het tegenwoordig </a:t>
            </a:r>
            <a:r>
              <a:rPr lang="nl-NL" b="1" dirty="0"/>
              <a:t>niet beperkt tot IT</a:t>
            </a:r>
            <a:r>
              <a:rPr lang="nl-NL" dirty="0"/>
              <a:t>. Ken </a:t>
            </a:r>
            <a:r>
              <a:rPr lang="nl-NL" dirty="0" err="1"/>
              <a:t>Schwaber</a:t>
            </a:r>
            <a:r>
              <a:rPr lang="nl-NL" dirty="0"/>
              <a:t> en Jeff Sutherland (de bedenkers) merken op dat Scrum nu wordt toegepast in vele domeinen met complex werk, </a:t>
            </a:r>
            <a:r>
              <a:rPr lang="nl-NL" i="1" dirty="0"/>
              <a:t>voorbij het domein van softwareproductontwikkeling waar de wortels van Scrum liggen</a:t>
            </a:r>
            <a:r>
              <a:rPr lang="nl-NL" dirty="0"/>
              <a:t>. Ook in </a:t>
            </a:r>
            <a:r>
              <a:rPr lang="nl-NL" b="1" dirty="0"/>
              <a:t>Finance &amp; Control</a:t>
            </a:r>
            <a:r>
              <a:rPr lang="nl-NL" dirty="0"/>
              <a:t> omgevingen – denk aan financiën, accounting, controlling – spelen projecten en veranderingen waar Scrum waardevol kan zijn. Bijvoorbeeld: implementatie van een nieuw financieel systeem, opstellen van periodieke analyses, compliance-projecten, procesoptimalisaties, etc. Deze initiatieven hebben vaak te maken met snel veranderende eisen (nieuwe regelgeving, veranderende klantwensen, marktdynamiek). Scrum kan zulke teams helpen om </a:t>
            </a:r>
            <a:r>
              <a:rPr lang="nl-NL" b="1" dirty="0"/>
              <a:t>wendbaarder</a:t>
            </a:r>
            <a:r>
              <a:rPr lang="nl-NL" dirty="0"/>
              <a:t> te werken: in plaats van een groot jaarplan dat in beton gegoten is, werk je iteratief in kortere cycli, zodat je kunt bijsturen zodra er veranderingen of nieuwe inzichten komen. Een Finance-team zou bijv. elke twee weken een </a:t>
            </a:r>
            <a:r>
              <a:rPr lang="nl-NL" i="1" dirty="0"/>
              <a:t>increment</a:t>
            </a:r>
            <a:r>
              <a:rPr lang="nl-NL" dirty="0"/>
              <a:t> van een rapport of analyse kunnen opleveren en toetsen bij interne klanten, in plaats van maanden op een groot rapport te zitten. </a:t>
            </a:r>
            <a:r>
              <a:rPr lang="nl-NL" b="1" dirty="0"/>
              <a:t>Transparantie</a:t>
            </a:r>
            <a:r>
              <a:rPr lang="nl-NL" dirty="0"/>
              <a:t> is in een control-omgeving sowieso belangrijk – Scrum versterkt dat door een visuele </a:t>
            </a:r>
            <a:r>
              <a:rPr lang="nl-NL" dirty="0" err="1"/>
              <a:t>backlog</a:t>
            </a:r>
            <a:r>
              <a:rPr lang="nl-NL" dirty="0"/>
              <a:t> en frequent inzicht in werk. </a:t>
            </a:r>
            <a:r>
              <a:rPr lang="nl-NL" b="1" dirty="0"/>
              <a:t>Inspectie en adaptatie</a:t>
            </a:r>
            <a:r>
              <a:rPr lang="nl-NL" dirty="0"/>
              <a:t> in de vorm van regelmatige reviews en </a:t>
            </a:r>
            <a:r>
              <a:rPr lang="nl-NL" dirty="0" err="1"/>
              <a:t>retrospectives</a:t>
            </a:r>
            <a:r>
              <a:rPr lang="nl-NL" dirty="0"/>
              <a:t> zorgen dat zowel het </a:t>
            </a:r>
            <a:r>
              <a:rPr lang="nl-NL" i="1" dirty="0"/>
              <a:t>product</a:t>
            </a:r>
            <a:r>
              <a:rPr lang="nl-NL" dirty="0"/>
              <a:t> (bijv. een financieel dashboard) als het </a:t>
            </a:r>
            <a:r>
              <a:rPr lang="nl-NL" i="1" dirty="0"/>
              <a:t>proces</a:t>
            </a:r>
            <a:r>
              <a:rPr lang="nl-NL" dirty="0"/>
              <a:t> continu verbeterd wordt. Uiteraard vergt het soms een cultuurverandering: Scrum teams zijn zelfsturend en experimenteel, wat even wennen kan zijn in traditionele financiële afdelingen. Maar steeds meer financiële dienstverleners (banken, verzekeraars) werken agile omdat ze merken dat ze zo sneller kunnen inspelen op veranderingen en klanten tevredener zijn.</a:t>
            </a:r>
          </a:p>
        </p:txBody>
      </p:sp>
      <p:sp>
        <p:nvSpPr>
          <p:cNvPr id="4" name="Tijdelijke aanduiding voor dianummer 3"/>
          <p:cNvSpPr>
            <a:spLocks noGrp="1"/>
          </p:cNvSpPr>
          <p:nvPr>
            <p:ph type="sldNum" sz="quarter" idx="5"/>
          </p:nvPr>
        </p:nvSpPr>
        <p:spPr/>
        <p:txBody>
          <a:bodyPr/>
          <a:lstStyle/>
          <a:p>
            <a:fld id="{6B1B596A-6C20-43F6-A55E-2AF156307A95}" type="slidenum">
              <a:rPr lang="nl-NL" smtClean="0"/>
              <a:t>27</a:t>
            </a:fld>
            <a:endParaRPr lang="nl-NL"/>
          </a:p>
        </p:txBody>
      </p:sp>
    </p:spTree>
    <p:extLst>
      <p:ext uri="{BB962C8B-B14F-4D97-AF65-F5344CB8AC3E}">
        <p14:creationId xmlns:p14="http://schemas.microsoft.com/office/powerpoint/2010/main" val="183073350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b="1" dirty="0"/>
              <a:t>Scrum</a:t>
            </a:r>
            <a:r>
              <a:rPr lang="nl-NL" dirty="0"/>
              <a:t> biedt een aantal duidelijke voordelen ten opzichte van traditionele watervalmethoden:</a:t>
            </a:r>
          </a:p>
          <a:p>
            <a:r>
              <a:rPr lang="nl-NL" dirty="0"/>
              <a:t>Ten eerste </a:t>
            </a:r>
            <a:r>
              <a:rPr lang="nl-NL" b="1" dirty="0"/>
              <a:t>wendbaarheid</a:t>
            </a:r>
            <a:r>
              <a:rPr lang="nl-NL" dirty="0"/>
              <a:t>: organisaties kunnen met Scrum veel sneller inspelen op verandering. Prioriteiten kunnen elke sprint (of sneller) worden bijgesteld zonder het hele plan overhoop te halen. Dit leidt tot hogere klanttevredenheid omdat je flexibel inspeelt op hun veranderende behoeften.</a:t>
            </a:r>
          </a:p>
          <a:p>
            <a:r>
              <a:rPr lang="nl-NL" dirty="0"/>
              <a:t>Ten tweede </a:t>
            </a:r>
            <a:r>
              <a:rPr lang="nl-NL" b="1" dirty="0"/>
              <a:t>snellere oplevering</a:t>
            </a:r>
            <a:r>
              <a:rPr lang="nl-NL" dirty="0"/>
              <a:t>: omdat Scrum in korte iteraties werkt, wat de </a:t>
            </a:r>
            <a:r>
              <a:rPr lang="nl-NL" i="1" dirty="0"/>
              <a:t>time-</a:t>
            </a:r>
            <a:r>
              <a:rPr lang="nl-NL" i="1" dirty="0" err="1"/>
              <a:t>to</a:t>
            </a:r>
            <a:r>
              <a:rPr lang="nl-NL" i="1" dirty="0"/>
              <a:t>-market</a:t>
            </a:r>
            <a:r>
              <a:rPr lang="nl-NL" dirty="0"/>
              <a:t> korter maakt. Je levert bijvoorbeeld elke maand (of vaker) iets bruikbaars op, in plaats van pas na een jaar iets groots. Hierdoor kun je ook sneller leren van de markt en sneller waarde incasseren.</a:t>
            </a:r>
          </a:p>
          <a:p>
            <a:r>
              <a:rPr lang="nl-NL" dirty="0"/>
              <a:t>Dan </a:t>
            </a:r>
            <a:r>
              <a:rPr lang="nl-NL" b="1" dirty="0"/>
              <a:t>focus op waarde</a:t>
            </a:r>
            <a:r>
              <a:rPr lang="nl-NL" dirty="0"/>
              <a:t>: het Scrum Team werkt dankzij de Product </a:t>
            </a:r>
            <a:r>
              <a:rPr lang="nl-NL" dirty="0" err="1"/>
              <a:t>Owner</a:t>
            </a:r>
            <a:r>
              <a:rPr lang="nl-NL" dirty="0"/>
              <a:t> altijd aan het meest belangrijke eerst. Je verspilt dus minder tijd aan “</a:t>
            </a:r>
            <a:r>
              <a:rPr lang="nl-NL" dirty="0" err="1"/>
              <a:t>nice-to-haves</a:t>
            </a:r>
            <a:r>
              <a:rPr lang="nl-NL" dirty="0"/>
              <a:t>” die weinig opleveren. Dit verhoogt de efficiëntie: met dezelfde middelen bereik je meer waarde.</a:t>
            </a:r>
          </a:p>
          <a:p>
            <a:r>
              <a:rPr lang="nl-NL" dirty="0"/>
              <a:t>Ook </a:t>
            </a:r>
            <a:r>
              <a:rPr lang="nl-NL" b="1" dirty="0"/>
              <a:t>transparantie en betrokkenheid</a:t>
            </a:r>
            <a:r>
              <a:rPr lang="nl-NL" dirty="0"/>
              <a:t> zijn voordelen: iedereen – van team tot stakeholder – heeft voortdurend inzicht in voortgang en problemen. Stakeholders worden dankzij Sprint Reviews regelmatig betrokken en zien dat hun input wordt meegenomen. Dit creëert vertrouwen en samenwerking.</a:t>
            </a:r>
          </a:p>
          <a:p>
            <a:r>
              <a:rPr lang="nl-NL" dirty="0"/>
              <a:t>Ten slotte </a:t>
            </a:r>
            <a:r>
              <a:rPr lang="nl-NL" b="1" dirty="0"/>
              <a:t>continu verbeteren</a:t>
            </a:r>
            <a:r>
              <a:rPr lang="nl-NL" dirty="0"/>
              <a:t>: Scrum dwingt een cadans af waarin teams telkens reflecteren (</a:t>
            </a:r>
            <a:r>
              <a:rPr lang="nl-NL" dirty="0" err="1"/>
              <a:t>Retrospective</a:t>
            </a:r>
            <a:r>
              <a:rPr lang="nl-NL" dirty="0"/>
              <a:t>) en verbeteren. Hierdoor worden teams steeds effectiever en ook de kwaliteit van het product gaat omhoog door de frequente inspectie. Teams rapporteren vaak ook </a:t>
            </a:r>
            <a:r>
              <a:rPr lang="nl-NL" b="1" dirty="0"/>
              <a:t>hoger werkplezier</a:t>
            </a:r>
            <a:r>
              <a:rPr lang="nl-NL" dirty="0"/>
              <a:t>, omdat ze autonomie hebben en succes op successen stapelen.</a:t>
            </a:r>
          </a:p>
          <a:p>
            <a:r>
              <a:rPr lang="nl-NL" dirty="0"/>
              <a:t>Veel organisaties kiezen voor Scrum (of bredere Agile methoden) om deze redenen, zeker in een snel veranderende wereld.</a:t>
            </a:r>
          </a:p>
          <a:p>
            <a:endParaRPr lang="nl-NL" dirty="0"/>
          </a:p>
        </p:txBody>
      </p:sp>
      <p:sp>
        <p:nvSpPr>
          <p:cNvPr id="4" name="Tijdelijke aanduiding voor dianummer 3"/>
          <p:cNvSpPr>
            <a:spLocks noGrp="1"/>
          </p:cNvSpPr>
          <p:nvPr>
            <p:ph type="sldNum" sz="quarter" idx="5"/>
          </p:nvPr>
        </p:nvSpPr>
        <p:spPr/>
        <p:txBody>
          <a:bodyPr/>
          <a:lstStyle/>
          <a:p>
            <a:fld id="{6B1B596A-6C20-43F6-A55E-2AF156307A95}" type="slidenum">
              <a:rPr lang="nl-NL" smtClean="0"/>
              <a:t>28</a:t>
            </a:fld>
            <a:endParaRPr lang="nl-NL"/>
          </a:p>
        </p:txBody>
      </p:sp>
    </p:spTree>
    <p:extLst>
      <p:ext uri="{BB962C8B-B14F-4D97-AF65-F5344CB8AC3E}">
        <p14:creationId xmlns:p14="http://schemas.microsoft.com/office/powerpoint/2010/main" val="419584667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Bovenstaande afbeelding geeft een schematisch overzicht van het </a:t>
            </a:r>
            <a:r>
              <a:rPr lang="nl-NL" b="1" dirty="0"/>
              <a:t>Scrum Framework</a:t>
            </a:r>
            <a:r>
              <a:rPr lang="nl-NL" dirty="0"/>
              <a:t>. In het midden staat het </a:t>
            </a:r>
            <a:r>
              <a:rPr lang="nl-NL" b="1" dirty="0"/>
              <a:t>Scrum Team</a:t>
            </a:r>
            <a:r>
              <a:rPr lang="nl-NL" dirty="0"/>
              <a:t> (één Product </a:t>
            </a:r>
            <a:r>
              <a:rPr lang="nl-NL" dirty="0" err="1"/>
              <a:t>Owner</a:t>
            </a:r>
            <a:r>
              <a:rPr lang="nl-NL" dirty="0"/>
              <a:t>, één Scrum Master en Developers) als de kern. Links zien we de </a:t>
            </a:r>
            <a:r>
              <a:rPr lang="nl-NL" b="1" dirty="0"/>
              <a:t>Product </a:t>
            </a:r>
            <a:r>
              <a:rPr lang="nl-NL" b="1" dirty="0" err="1"/>
              <a:t>Backlog</a:t>
            </a:r>
            <a:r>
              <a:rPr lang="nl-NL" dirty="0"/>
              <a:t> met wensen/werk. Vanuit daar gaat het team een Sprint in (rechtsom in de cirkel). Een </a:t>
            </a:r>
            <a:r>
              <a:rPr lang="nl-NL" b="1" dirty="0"/>
              <a:t>Sprint</a:t>
            </a:r>
            <a:r>
              <a:rPr lang="nl-NL" dirty="0"/>
              <a:t> bevat aan het begin </a:t>
            </a:r>
            <a:r>
              <a:rPr lang="nl-NL" b="1" dirty="0"/>
              <a:t>Sprint Planning</a:t>
            </a:r>
            <a:r>
              <a:rPr lang="nl-NL" dirty="0"/>
              <a:t>, daarna dagelijks de </a:t>
            </a:r>
            <a:r>
              <a:rPr lang="nl-NL" b="1" dirty="0"/>
              <a:t>Daily Scrum</a:t>
            </a:r>
            <a:r>
              <a:rPr lang="nl-NL" dirty="0"/>
              <a:t> (kleine icoontjes in de cirkel), en levert aan het einde een of meerdere </a:t>
            </a:r>
            <a:r>
              <a:rPr lang="nl-NL" b="1" dirty="0" err="1"/>
              <a:t>Incrementen</a:t>
            </a:r>
            <a:r>
              <a:rPr lang="nl-NL" dirty="0"/>
              <a:t> op. Tijdens de </a:t>
            </a:r>
            <a:r>
              <a:rPr lang="nl-NL" b="1" dirty="0"/>
              <a:t>Sprint Review</a:t>
            </a:r>
            <a:r>
              <a:rPr lang="nl-NL" dirty="0"/>
              <a:t> (rechtsboven) worden die </a:t>
            </a:r>
            <a:r>
              <a:rPr lang="nl-NL" dirty="0" err="1"/>
              <a:t>increments</a:t>
            </a:r>
            <a:r>
              <a:rPr lang="nl-NL" dirty="0"/>
              <a:t> getoond aan de stakeholders, en in de </a:t>
            </a:r>
            <a:r>
              <a:rPr lang="nl-NL" b="1" dirty="0"/>
              <a:t>Sprint </a:t>
            </a:r>
            <a:r>
              <a:rPr lang="nl-NL" b="1" dirty="0" err="1"/>
              <a:t>Retrospective</a:t>
            </a:r>
            <a:r>
              <a:rPr lang="nl-NL" dirty="0"/>
              <a:t> (geel icoon boven) reflecteert het team op procesverbetering voordat de volgende Sprint start. De drie pijlers en vijf waarden staan meestal niet op zo’n schema, maar ze vormen de basis bij elk event en artefact. Dit soort overzicht helpt nieuwe Scrum teams begrijpen </a:t>
            </a:r>
            <a:r>
              <a:rPr lang="nl-NL" i="1" dirty="0"/>
              <a:t>hoe alle onderdelen samenhangen</a:t>
            </a:r>
            <a:r>
              <a:rPr lang="nl-NL" dirty="0"/>
              <a:t>.</a:t>
            </a:r>
          </a:p>
        </p:txBody>
      </p:sp>
      <p:sp>
        <p:nvSpPr>
          <p:cNvPr id="4" name="Tijdelijke aanduiding voor dianummer 3"/>
          <p:cNvSpPr>
            <a:spLocks noGrp="1"/>
          </p:cNvSpPr>
          <p:nvPr>
            <p:ph type="sldNum" sz="quarter" idx="5"/>
          </p:nvPr>
        </p:nvSpPr>
        <p:spPr/>
        <p:txBody>
          <a:bodyPr/>
          <a:lstStyle/>
          <a:p>
            <a:fld id="{6B1B596A-6C20-43F6-A55E-2AF156307A95}" type="slidenum">
              <a:rPr lang="nl-NL" smtClean="0"/>
              <a:t>29</a:t>
            </a:fld>
            <a:endParaRPr lang="nl-NL"/>
          </a:p>
        </p:txBody>
      </p:sp>
    </p:spTree>
    <p:extLst>
      <p:ext uri="{BB962C8B-B14F-4D97-AF65-F5344CB8AC3E}">
        <p14:creationId xmlns:p14="http://schemas.microsoft.com/office/powerpoint/2010/main" val="1372819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i="1" dirty="0"/>
              <a:t>Scrum is een lichtgewicht raamwerk dat mensen, teams en organisaties helpt om waarde te creëren door middel van adaptieve oplossingen voor complexe problemen</a:t>
            </a:r>
            <a:r>
              <a:rPr lang="nl-NL" dirty="0"/>
              <a:t>. Met andere woorden: Scrum geeft een minimale set spelregels waarbinnen teams </a:t>
            </a:r>
            <a:r>
              <a:rPr lang="nl-NL" dirty="0" err="1"/>
              <a:t>zelforganiserend</a:t>
            </a:r>
            <a:r>
              <a:rPr lang="nl-NL" dirty="0"/>
              <a:t> aan de slag kunnen. Het is </a:t>
            </a:r>
            <a:r>
              <a:rPr lang="nl-NL" i="1" dirty="0"/>
              <a:t>eenvoudig</a:t>
            </a:r>
            <a:r>
              <a:rPr lang="nl-NL" dirty="0"/>
              <a:t> van opzet maar doeltreffend voor dynamische omgevingen. Scrum definieert enkele vaste </a:t>
            </a:r>
            <a:r>
              <a:rPr lang="nl-NL" b="1" dirty="0"/>
              <a:t>rollen</a:t>
            </a:r>
            <a:r>
              <a:rPr lang="nl-NL" dirty="0"/>
              <a:t> (zoals Product </a:t>
            </a:r>
            <a:r>
              <a:rPr lang="nl-NL" dirty="0" err="1"/>
              <a:t>Owner</a:t>
            </a:r>
            <a:r>
              <a:rPr lang="nl-NL" dirty="0"/>
              <a:t>, Scrum Master, Developers), </a:t>
            </a:r>
            <a:r>
              <a:rPr lang="nl-NL" b="1" dirty="0"/>
              <a:t>gebeurtenissen</a:t>
            </a:r>
            <a:r>
              <a:rPr lang="nl-NL" dirty="0"/>
              <a:t> (zoals de Sprint en bijeenkomsten) en </a:t>
            </a:r>
            <a:r>
              <a:rPr lang="nl-NL" b="1" dirty="0"/>
              <a:t>artefacten</a:t>
            </a:r>
            <a:r>
              <a:rPr lang="nl-NL" dirty="0"/>
              <a:t> (zoals backlogs en </a:t>
            </a:r>
            <a:r>
              <a:rPr lang="nl-NL" dirty="0" err="1"/>
              <a:t>increments</a:t>
            </a:r>
            <a:r>
              <a:rPr lang="nl-NL" dirty="0"/>
              <a:t>). Binnen die kaders kan het team optimaal samenwerken en effectief producten ontwikkelen.</a:t>
            </a:r>
          </a:p>
        </p:txBody>
      </p:sp>
      <p:sp>
        <p:nvSpPr>
          <p:cNvPr id="4" name="Tijdelijke aanduiding voor dianummer 3"/>
          <p:cNvSpPr>
            <a:spLocks noGrp="1"/>
          </p:cNvSpPr>
          <p:nvPr>
            <p:ph type="sldNum" sz="quarter" idx="5"/>
          </p:nvPr>
        </p:nvSpPr>
        <p:spPr/>
        <p:txBody>
          <a:bodyPr/>
          <a:lstStyle/>
          <a:p>
            <a:fld id="{6B1B596A-6C20-43F6-A55E-2AF156307A95}" type="slidenum">
              <a:rPr lang="nl-NL" smtClean="0"/>
              <a:t>3</a:t>
            </a:fld>
            <a:endParaRPr lang="nl-NL"/>
          </a:p>
        </p:txBody>
      </p:sp>
    </p:spTree>
    <p:extLst>
      <p:ext uri="{BB962C8B-B14F-4D97-AF65-F5344CB8AC3E}">
        <p14:creationId xmlns:p14="http://schemas.microsoft.com/office/powerpoint/2010/main" val="42306755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018174-A49A-7C97-9C30-B6B2E2D4D8D1}"/>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66927BB7-8E42-0534-21B7-043012E28AF3}"/>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E7A687D1-165A-6FAA-FEBD-FD6E88114D67}"/>
              </a:ext>
            </a:extLst>
          </p:cNvPr>
          <p:cNvSpPr>
            <a:spLocks noGrp="1"/>
          </p:cNvSpPr>
          <p:nvPr>
            <p:ph type="body" idx="1"/>
          </p:nvPr>
        </p:nvSpPr>
        <p:spPr/>
        <p:txBody>
          <a:bodyPr/>
          <a:lstStyle/>
          <a:p>
            <a:r>
              <a:rPr lang="nl-NL" dirty="0"/>
              <a:t>Bovenstaande afbeelding geeft een schematisch overzicht van het </a:t>
            </a:r>
            <a:r>
              <a:rPr lang="nl-NL" b="1" dirty="0"/>
              <a:t>Scrum Framework</a:t>
            </a:r>
            <a:r>
              <a:rPr lang="nl-NL" dirty="0"/>
              <a:t>. In het midden staat het </a:t>
            </a:r>
            <a:r>
              <a:rPr lang="nl-NL" b="1" dirty="0"/>
              <a:t>Scrum Team</a:t>
            </a:r>
            <a:r>
              <a:rPr lang="nl-NL" dirty="0"/>
              <a:t> (één Product </a:t>
            </a:r>
            <a:r>
              <a:rPr lang="nl-NL" dirty="0" err="1"/>
              <a:t>Owner</a:t>
            </a:r>
            <a:r>
              <a:rPr lang="nl-NL" dirty="0"/>
              <a:t>, één Scrum Master en Developers) als de kern. Links zien we de </a:t>
            </a:r>
            <a:r>
              <a:rPr lang="nl-NL" b="1" dirty="0"/>
              <a:t>Product </a:t>
            </a:r>
            <a:r>
              <a:rPr lang="nl-NL" b="1" dirty="0" err="1"/>
              <a:t>Backlog</a:t>
            </a:r>
            <a:r>
              <a:rPr lang="nl-NL" dirty="0"/>
              <a:t> met wensen/werk. Vanuit daar gaat het team een Sprint in (rechtsom in de cirkel). Een </a:t>
            </a:r>
            <a:r>
              <a:rPr lang="nl-NL" b="1" dirty="0"/>
              <a:t>Sprint</a:t>
            </a:r>
            <a:r>
              <a:rPr lang="nl-NL" dirty="0"/>
              <a:t> bevat aan het begin </a:t>
            </a:r>
            <a:r>
              <a:rPr lang="nl-NL" b="1" dirty="0"/>
              <a:t>Sprint Planning</a:t>
            </a:r>
            <a:r>
              <a:rPr lang="nl-NL" dirty="0"/>
              <a:t>, daarna dagelijks de </a:t>
            </a:r>
            <a:r>
              <a:rPr lang="nl-NL" b="1" dirty="0"/>
              <a:t>Daily Scrum</a:t>
            </a:r>
            <a:r>
              <a:rPr lang="nl-NL" dirty="0"/>
              <a:t> (kleine icoontjes in de cirkel), en levert aan het einde een of meerdere </a:t>
            </a:r>
            <a:r>
              <a:rPr lang="nl-NL" b="1" dirty="0" err="1"/>
              <a:t>Incrementen</a:t>
            </a:r>
            <a:r>
              <a:rPr lang="nl-NL" dirty="0"/>
              <a:t> op. Tijdens de </a:t>
            </a:r>
            <a:r>
              <a:rPr lang="nl-NL" b="1" dirty="0"/>
              <a:t>Sprint Review</a:t>
            </a:r>
            <a:r>
              <a:rPr lang="nl-NL" dirty="0"/>
              <a:t> (rechtsboven) worden die </a:t>
            </a:r>
            <a:r>
              <a:rPr lang="nl-NL" dirty="0" err="1"/>
              <a:t>increments</a:t>
            </a:r>
            <a:r>
              <a:rPr lang="nl-NL" dirty="0"/>
              <a:t> getoond aan de stakeholders, en in de </a:t>
            </a:r>
            <a:r>
              <a:rPr lang="nl-NL" b="1" dirty="0"/>
              <a:t>Sprint </a:t>
            </a:r>
            <a:r>
              <a:rPr lang="nl-NL" b="1" dirty="0" err="1"/>
              <a:t>Retrospective</a:t>
            </a:r>
            <a:r>
              <a:rPr lang="nl-NL" dirty="0"/>
              <a:t> (geel icoon boven) reflecteert het team op procesverbetering voordat de volgende Sprint start. De drie pijlers en vijf waarden staan meestal niet op zo’n schema, maar ze vormen de basis bij elk event en artefact. Dit soort overzicht helpt nieuwe Scrum teams begrijpen </a:t>
            </a:r>
            <a:r>
              <a:rPr lang="nl-NL" i="1" dirty="0"/>
              <a:t>hoe alle onderdelen samenhangen</a:t>
            </a:r>
            <a:r>
              <a:rPr lang="nl-NL" dirty="0"/>
              <a:t>.</a:t>
            </a:r>
          </a:p>
        </p:txBody>
      </p:sp>
      <p:sp>
        <p:nvSpPr>
          <p:cNvPr id="4" name="Tijdelijke aanduiding voor dianummer 3">
            <a:extLst>
              <a:ext uri="{FF2B5EF4-FFF2-40B4-BE49-F238E27FC236}">
                <a16:creationId xmlns:a16="http://schemas.microsoft.com/office/drawing/2014/main" id="{BC84F374-34F5-1D4D-E267-211DAC18DA4B}"/>
              </a:ext>
            </a:extLst>
          </p:cNvPr>
          <p:cNvSpPr>
            <a:spLocks noGrp="1"/>
          </p:cNvSpPr>
          <p:nvPr>
            <p:ph type="sldNum" sz="quarter" idx="5"/>
          </p:nvPr>
        </p:nvSpPr>
        <p:spPr/>
        <p:txBody>
          <a:bodyPr/>
          <a:lstStyle/>
          <a:p>
            <a:fld id="{6B1B596A-6C20-43F6-A55E-2AF156307A95}" type="slidenum">
              <a:rPr lang="nl-NL" smtClean="0"/>
              <a:t>30</a:t>
            </a:fld>
            <a:endParaRPr lang="nl-NL"/>
          </a:p>
        </p:txBody>
      </p:sp>
    </p:spTree>
    <p:extLst>
      <p:ext uri="{BB962C8B-B14F-4D97-AF65-F5344CB8AC3E}">
        <p14:creationId xmlns:p14="http://schemas.microsoft.com/office/powerpoint/2010/main" val="138013670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We hebben gezien dat </a:t>
            </a:r>
            <a:r>
              <a:rPr lang="nl-NL" b="1" dirty="0"/>
              <a:t>Scrum</a:t>
            </a:r>
            <a:r>
              <a:rPr lang="nl-NL" dirty="0"/>
              <a:t> een krachtig maar compact raamwerk is voor het opleveren van complexe projecten. Het is op zichzelf simpel (we hebben alle rollen, events en artefacten nu doorlopen), maar de echte uitdaging zit in het </a:t>
            </a:r>
            <a:r>
              <a:rPr lang="nl-NL" i="1" dirty="0"/>
              <a:t>consequent en correct toepassen</a:t>
            </a:r>
            <a:r>
              <a:rPr lang="nl-NL" dirty="0"/>
              <a:t>. Houd de </a:t>
            </a:r>
            <a:r>
              <a:rPr lang="nl-NL" b="1" dirty="0"/>
              <a:t>empirische pijlers</a:t>
            </a:r>
            <a:r>
              <a:rPr lang="nl-NL" dirty="0"/>
              <a:t> en </a:t>
            </a:r>
            <a:r>
              <a:rPr lang="nl-NL" b="1" dirty="0"/>
              <a:t>Scrum waarden</a:t>
            </a:r>
            <a:r>
              <a:rPr lang="nl-NL" dirty="0"/>
              <a:t> altijd in het vizier; ze creëren de noodzakelijke cultuur van openheid, vertrouwen en aanpassingsvermogen waarin Scrum teams floreren. Belangrijk in de conclusie: </a:t>
            </a:r>
            <a:r>
              <a:rPr lang="nl-NL" i="1" dirty="0"/>
              <a:t>Scrum werkt het best als je het “volledig” doet.</a:t>
            </a:r>
            <a:r>
              <a:rPr lang="nl-NL" dirty="0"/>
              <a:t> Ken </a:t>
            </a:r>
            <a:r>
              <a:rPr lang="nl-NL" dirty="0" err="1"/>
              <a:t>Schwaber</a:t>
            </a:r>
            <a:r>
              <a:rPr lang="nl-NL" dirty="0"/>
              <a:t> zegt: “Het basisontwerp of ideeën van Scrum aanpassen, of elementen/regels weglaten, verbergt problemen en beperkt de voordelen van Scrum” – met andere woorden, ga niet eigenhandig knippen in het proces want dan mis je mogelijk het beoogde effect. Verder is Scrum een </a:t>
            </a:r>
            <a:r>
              <a:rPr lang="nl-NL" b="1" dirty="0"/>
              <a:t>teamspel</a:t>
            </a:r>
            <a:r>
              <a:rPr lang="nl-NL" dirty="0"/>
              <a:t>: een hecht, zelfsturend team dat goed samenwerkt zal veel meer bereiken. Investeren in teamband, communicatie en continue verbetering loont dus. Tot slot: schroom niet om Scrum ook in </a:t>
            </a:r>
            <a:r>
              <a:rPr lang="nl-NL" b="1" dirty="0"/>
              <a:t>Finance &amp; Control</a:t>
            </a:r>
            <a:r>
              <a:rPr lang="nl-NL" dirty="0"/>
              <a:t> of andere niet-IT domeinen te gebruiken – de principes zijn universeel waar er complexe taken en behoefte aan wendbaarheid is. Het vergt soms een andere manier van denken (loslaten van strikte </a:t>
            </a:r>
            <a:r>
              <a:rPr lang="nl-NL" dirty="0" err="1"/>
              <a:t>command</a:t>
            </a:r>
            <a:r>
              <a:rPr lang="nl-NL" dirty="0"/>
              <a:t>-and-control naar vertrouwen op het team), maar de </a:t>
            </a:r>
            <a:r>
              <a:rPr lang="nl-NL" i="1" dirty="0"/>
              <a:t>beloning</a:t>
            </a:r>
            <a:r>
              <a:rPr lang="nl-NL" dirty="0"/>
              <a:t> is flinke verbetering in flexibiliteit, snelheid en vaak werkplezier. </a:t>
            </a:r>
            <a:r>
              <a:rPr lang="nl-NL" b="1" dirty="0"/>
              <a:t>Scrum</a:t>
            </a:r>
            <a:r>
              <a:rPr lang="nl-NL" dirty="0"/>
              <a:t> is daarmee een prachtig raamwerk om als eerstejaars professionals mee kennis te maken – hopelijk kunnen jullie de inzichten uit deze presentatie meenemen in aankomende praktijkopdrachten en uiteindelijk stage en werkleven!</a:t>
            </a:r>
          </a:p>
          <a:p>
            <a:endParaRPr lang="nl-NL" dirty="0"/>
          </a:p>
          <a:p>
            <a:r>
              <a:rPr lang="nl-NL" b="1" dirty="0"/>
              <a:t>Wat betekent </a:t>
            </a:r>
            <a:r>
              <a:rPr lang="nl-NL" b="1" i="1" dirty="0"/>
              <a:t>schroom</a:t>
            </a:r>
            <a:r>
              <a:rPr lang="nl-NL" b="1" dirty="0"/>
              <a:t>?</a:t>
            </a:r>
          </a:p>
          <a:p>
            <a:r>
              <a:rPr lang="nl-NL" b="1" dirty="0"/>
              <a:t>Schroom</a:t>
            </a:r>
            <a:r>
              <a:rPr lang="nl-NL" dirty="0"/>
              <a:t> betekent:</a:t>
            </a:r>
          </a:p>
          <a:p>
            <a:r>
              <a:rPr lang="nl-NL" dirty="0"/>
              <a:t>aarzeling</a:t>
            </a:r>
          </a:p>
          <a:p>
            <a:r>
              <a:rPr lang="nl-NL" dirty="0"/>
              <a:t>terughoudendheid</a:t>
            </a:r>
          </a:p>
          <a:p>
            <a:r>
              <a:rPr lang="nl-NL" dirty="0"/>
              <a:t>het gevoel dat je iets </a:t>
            </a:r>
            <a:r>
              <a:rPr lang="nl-NL" b="1" dirty="0"/>
              <a:t>misschien beter niet</a:t>
            </a:r>
            <a:r>
              <a:rPr lang="nl-NL" dirty="0"/>
              <a:t> zou moeten doen</a:t>
            </a:r>
          </a:p>
          <a:p>
            <a:r>
              <a:rPr lang="nl-NL" dirty="0"/>
              <a:t>onzekerheid of sociale remming</a:t>
            </a:r>
          </a:p>
          <a:p>
            <a:r>
              <a:rPr lang="nl-NL" dirty="0"/>
              <a:t>Het komt neer op: </a:t>
            </a:r>
            <a:r>
              <a:rPr lang="nl-NL" i="1" dirty="0"/>
              <a:t>“je durft het nét niet”</a:t>
            </a:r>
            <a:r>
              <a:rPr lang="nl-NL" dirty="0"/>
              <a:t>.</a:t>
            </a:r>
          </a:p>
          <a:p>
            <a:r>
              <a:rPr lang="nl-NL" b="1" dirty="0"/>
              <a:t>“Schroom niet om …” betekent dus:</a:t>
            </a:r>
          </a:p>
          <a:p>
            <a:r>
              <a:rPr lang="nl-NL" dirty="0"/>
              <a:t>👉 </a:t>
            </a:r>
            <a:r>
              <a:rPr lang="nl-NL" b="1" dirty="0"/>
              <a:t>“Wees niet terughoudend”</a:t>
            </a:r>
            <a:br>
              <a:rPr lang="nl-NL" dirty="0"/>
            </a:br>
            <a:r>
              <a:rPr lang="nl-NL" dirty="0"/>
              <a:t>👉 </a:t>
            </a:r>
            <a:r>
              <a:rPr lang="nl-NL" b="1" dirty="0"/>
              <a:t>“Aarzel niet”</a:t>
            </a:r>
            <a:br>
              <a:rPr lang="nl-NL" dirty="0"/>
            </a:br>
            <a:r>
              <a:rPr lang="nl-NL" dirty="0"/>
              <a:t>👉 </a:t>
            </a:r>
            <a:r>
              <a:rPr lang="nl-NL" b="1" dirty="0"/>
              <a:t>“Durf het gewoon te doen”</a:t>
            </a:r>
            <a:endParaRPr lang="nl-NL" dirty="0"/>
          </a:p>
          <a:p>
            <a:endParaRPr lang="nl-NL" dirty="0"/>
          </a:p>
        </p:txBody>
      </p:sp>
      <p:sp>
        <p:nvSpPr>
          <p:cNvPr id="4" name="Tijdelijke aanduiding voor dianummer 3"/>
          <p:cNvSpPr>
            <a:spLocks noGrp="1"/>
          </p:cNvSpPr>
          <p:nvPr>
            <p:ph type="sldNum" sz="quarter" idx="5"/>
          </p:nvPr>
        </p:nvSpPr>
        <p:spPr/>
        <p:txBody>
          <a:bodyPr/>
          <a:lstStyle/>
          <a:p>
            <a:fld id="{6B1B596A-6C20-43F6-A55E-2AF156307A95}" type="slidenum">
              <a:rPr lang="nl-NL" smtClean="0"/>
              <a:t>31</a:t>
            </a:fld>
            <a:endParaRPr lang="nl-NL"/>
          </a:p>
        </p:txBody>
      </p:sp>
    </p:spTree>
    <p:extLst>
      <p:ext uri="{BB962C8B-B14F-4D97-AF65-F5344CB8AC3E}">
        <p14:creationId xmlns:p14="http://schemas.microsoft.com/office/powerpoint/2010/main" val="14910588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6B1B596A-6C20-43F6-A55E-2AF156307A95}" type="slidenum">
              <a:rPr lang="nl-NL" smtClean="0"/>
              <a:t>32</a:t>
            </a:fld>
            <a:endParaRPr lang="nl-NL"/>
          </a:p>
        </p:txBody>
      </p:sp>
    </p:spTree>
    <p:extLst>
      <p:ext uri="{BB962C8B-B14F-4D97-AF65-F5344CB8AC3E}">
        <p14:creationId xmlns:p14="http://schemas.microsoft.com/office/powerpoint/2010/main" val="1961330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Scrum is gebaseerd op </a:t>
            </a:r>
            <a:r>
              <a:rPr lang="nl-NL" b="1" dirty="0"/>
              <a:t>empirisme</a:t>
            </a:r>
            <a:r>
              <a:rPr lang="nl-NL" dirty="0"/>
              <a:t> én </a:t>
            </a:r>
            <a:r>
              <a:rPr lang="nl-NL" b="1" dirty="0" err="1"/>
              <a:t>Lean</a:t>
            </a:r>
            <a:r>
              <a:rPr lang="nl-NL" dirty="0"/>
              <a:t> denken. Empirisme houdt in dat we kennis opbouwen uit ervaring en feiten – het team inspecteert steeds de resultaten en leert daaruit. </a:t>
            </a:r>
            <a:r>
              <a:rPr lang="nl-NL" b="1" dirty="0" err="1"/>
              <a:t>Lean</a:t>
            </a:r>
            <a:r>
              <a:rPr lang="nl-NL" b="1" dirty="0"/>
              <a:t> denken</a:t>
            </a:r>
            <a:r>
              <a:rPr lang="nl-NL" dirty="0"/>
              <a:t> betekent verspillingen elimineren en je richten op wat echt waarde toevoegt. Daarnaast hanteert Scrum een </a:t>
            </a:r>
            <a:r>
              <a:rPr lang="nl-NL" b="1" dirty="0"/>
              <a:t>iteratieve, incrementele</a:t>
            </a:r>
            <a:r>
              <a:rPr lang="nl-NL" dirty="0"/>
              <a:t> aanpak: het team werkt in korte sprints en levert telkens een stukje van het product op. Deze werkwijze verhoogt de voorspelbaarheid en beperkt risico’s, omdat je snel feedback krijgt en kunt bijsturen. Kortom, Scrum steunt op </a:t>
            </a:r>
            <a:r>
              <a:rPr lang="nl-NL" i="1" dirty="0"/>
              <a:t>ervaringsgericht leren</a:t>
            </a:r>
            <a:r>
              <a:rPr lang="nl-NL" dirty="0"/>
              <a:t> en </a:t>
            </a:r>
            <a:r>
              <a:rPr lang="nl-NL" i="1" dirty="0"/>
              <a:t>continu verbeteren</a:t>
            </a:r>
            <a:r>
              <a:rPr lang="nl-NL" dirty="0"/>
              <a:t> in kleine stappen.</a:t>
            </a:r>
          </a:p>
        </p:txBody>
      </p:sp>
      <p:sp>
        <p:nvSpPr>
          <p:cNvPr id="4" name="Tijdelijke aanduiding voor dianummer 3"/>
          <p:cNvSpPr>
            <a:spLocks noGrp="1"/>
          </p:cNvSpPr>
          <p:nvPr>
            <p:ph type="sldNum" sz="quarter" idx="5"/>
          </p:nvPr>
        </p:nvSpPr>
        <p:spPr/>
        <p:txBody>
          <a:bodyPr/>
          <a:lstStyle/>
          <a:p>
            <a:fld id="{6B1B596A-6C20-43F6-A55E-2AF156307A95}" type="slidenum">
              <a:rPr lang="nl-NL" smtClean="0"/>
              <a:t>4</a:t>
            </a:fld>
            <a:endParaRPr lang="nl-NL"/>
          </a:p>
        </p:txBody>
      </p:sp>
    </p:spTree>
    <p:extLst>
      <p:ext uri="{BB962C8B-B14F-4D97-AF65-F5344CB8AC3E}">
        <p14:creationId xmlns:p14="http://schemas.microsoft.com/office/powerpoint/2010/main" val="3984428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Transparantie betekent dat </a:t>
            </a:r>
            <a:r>
              <a:rPr lang="nl-NL" i="1" dirty="0"/>
              <a:t>het proces</a:t>
            </a:r>
            <a:r>
              <a:rPr lang="nl-NL" dirty="0"/>
              <a:t> en </a:t>
            </a:r>
            <a:r>
              <a:rPr lang="nl-NL" i="1" dirty="0"/>
              <a:t>het werk</a:t>
            </a:r>
            <a:r>
              <a:rPr lang="nl-NL" dirty="0"/>
              <a:t> voor iedereen die erbij betrokken is </a:t>
            </a:r>
            <a:r>
              <a:rPr lang="nl-NL" b="1" dirty="0"/>
              <a:t>inzichtelijk</a:t>
            </a:r>
            <a:r>
              <a:rPr lang="nl-NL" dirty="0"/>
              <a:t> moet zijn. In Scrum bereiken we dit bijvoorbeeld door een zichtbare </a:t>
            </a:r>
            <a:r>
              <a:rPr lang="nl-NL" b="1" dirty="0"/>
              <a:t>Product </a:t>
            </a:r>
            <a:r>
              <a:rPr lang="nl-NL" b="1" dirty="0" err="1"/>
              <a:t>Backlog</a:t>
            </a:r>
            <a:r>
              <a:rPr lang="nl-NL" dirty="0"/>
              <a:t>, een duidelijke </a:t>
            </a:r>
            <a:r>
              <a:rPr lang="nl-NL" b="1" dirty="0"/>
              <a:t>Definition of </a:t>
            </a:r>
            <a:r>
              <a:rPr lang="nl-NL" b="1" dirty="0" err="1"/>
              <a:t>Done</a:t>
            </a:r>
            <a:r>
              <a:rPr lang="nl-NL" dirty="0"/>
              <a:t> en open communicatie. Doordat alle teamleden én stakeholders dezelfde informatie zien, baseren we besluiten op feiten in plaats van aannames. Belangrijke keuzes worden gemaakt op basis van de waargenomen status van de drie formele artefacten (Product </a:t>
            </a:r>
            <a:r>
              <a:rPr lang="nl-NL" dirty="0" err="1"/>
              <a:t>Backlog</a:t>
            </a:r>
            <a:r>
              <a:rPr lang="nl-NL" dirty="0"/>
              <a:t>, Sprint </a:t>
            </a:r>
            <a:r>
              <a:rPr lang="nl-NL" dirty="0" err="1"/>
              <a:t>Backlog</a:t>
            </a:r>
            <a:r>
              <a:rPr lang="nl-NL" dirty="0"/>
              <a:t>, Increment). </a:t>
            </a:r>
            <a:r>
              <a:rPr lang="nl-NL" b="1" dirty="0"/>
              <a:t>Transparantie maakt inspectie mogelijk</a:t>
            </a:r>
            <a:r>
              <a:rPr lang="nl-NL" dirty="0"/>
              <a:t> – zonder transparantie zou inspectie nutteloos of zelfs misleidend zijn. Het team creëert dus actief openheid, zodat iedereen een gedeeld beeld heeft van voortgang en kwaliteit.</a:t>
            </a:r>
          </a:p>
          <a:p>
            <a:r>
              <a:rPr lang="nl-NL" dirty="0"/>
              <a:t>--Met “pijler” verwijs ik naar één van de drie fundamentele principes waarop Scrum rust. Volgens de Scrum‑Gids bestaat Scrum uit drie empirische pijlers: </a:t>
            </a:r>
            <a:r>
              <a:rPr lang="nl-NL" b="1" dirty="0"/>
              <a:t>transparantie, inspectie en adaptatie</a:t>
            </a:r>
            <a:r>
              <a:rPr lang="nl-NL" dirty="0"/>
              <a:t>. Deze pijlers ondersteunen de empirische werkwijze:</a:t>
            </a:r>
          </a:p>
          <a:p>
            <a:r>
              <a:rPr lang="nl-NL" b="1" dirty="0"/>
              <a:t>Transparantie</a:t>
            </a:r>
            <a:r>
              <a:rPr lang="nl-NL" dirty="0"/>
              <a:t> betekent dat het proces en het werk zichtbaar zijn voor iedereen;</a:t>
            </a:r>
          </a:p>
          <a:p>
            <a:r>
              <a:rPr lang="nl-NL" b="1" dirty="0"/>
              <a:t>Inspectie</a:t>
            </a:r>
            <a:r>
              <a:rPr lang="nl-NL" dirty="0"/>
              <a:t> houdt in dat je regelmatig de voortgang en artefacten controleert om problemen tijdig te signaleren;</a:t>
            </a:r>
          </a:p>
          <a:p>
            <a:r>
              <a:rPr lang="nl-NL" b="1" dirty="0"/>
              <a:t>Adaptatie</a:t>
            </a:r>
            <a:r>
              <a:rPr lang="nl-NL" dirty="0"/>
              <a:t> betekent dat je bijstuurt zodra je merkt dat iets afwijkt van de gewenste doelen.</a:t>
            </a:r>
          </a:p>
          <a:p>
            <a:endParaRPr lang="nl-NL" dirty="0"/>
          </a:p>
        </p:txBody>
      </p:sp>
      <p:sp>
        <p:nvSpPr>
          <p:cNvPr id="4" name="Tijdelijke aanduiding voor dianummer 3"/>
          <p:cNvSpPr>
            <a:spLocks noGrp="1"/>
          </p:cNvSpPr>
          <p:nvPr>
            <p:ph type="sldNum" sz="quarter" idx="5"/>
          </p:nvPr>
        </p:nvSpPr>
        <p:spPr/>
        <p:txBody>
          <a:bodyPr/>
          <a:lstStyle/>
          <a:p>
            <a:fld id="{6B1B596A-6C20-43F6-A55E-2AF156307A95}" type="slidenum">
              <a:rPr lang="nl-NL" smtClean="0"/>
              <a:t>5</a:t>
            </a:fld>
            <a:endParaRPr lang="nl-NL"/>
          </a:p>
        </p:txBody>
      </p:sp>
    </p:spTree>
    <p:extLst>
      <p:ext uri="{BB962C8B-B14F-4D97-AF65-F5344CB8AC3E}">
        <p14:creationId xmlns:p14="http://schemas.microsoft.com/office/powerpoint/2010/main" val="18647669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Inspectie houdt in dat het team regelmatig de </a:t>
            </a:r>
            <a:r>
              <a:rPr lang="nl-NL" b="1" dirty="0"/>
              <a:t>voortgang</a:t>
            </a:r>
            <a:r>
              <a:rPr lang="nl-NL" dirty="0"/>
              <a:t> richting de doelen en de </a:t>
            </a:r>
            <a:r>
              <a:rPr lang="nl-NL" b="1" dirty="0"/>
              <a:t>resultaten</a:t>
            </a:r>
            <a:r>
              <a:rPr lang="nl-NL" dirty="0"/>
              <a:t> (artefacten) bekijkt om onwenselijke afwijkingen tijdig te signaleren. Scrum bouwt hiervoor expliciete momenten in: elke dag is er de </a:t>
            </a:r>
            <a:r>
              <a:rPr lang="nl-NL" b="1" dirty="0"/>
              <a:t>Daily Scrum</a:t>
            </a:r>
            <a:r>
              <a:rPr lang="nl-NL" dirty="0"/>
              <a:t> om de sprintvoortgang te controleren, en aan het eind van de sprint de </a:t>
            </a:r>
            <a:r>
              <a:rPr lang="nl-NL" b="1" dirty="0"/>
              <a:t>Sprint Review</a:t>
            </a:r>
            <a:r>
              <a:rPr lang="nl-NL" dirty="0"/>
              <a:t> om het product onder de loep te nemen. Dankzij die </a:t>
            </a:r>
            <a:r>
              <a:rPr lang="nl-NL" b="1" dirty="0"/>
              <a:t>cadans</a:t>
            </a:r>
            <a:r>
              <a:rPr lang="nl-NL" dirty="0"/>
              <a:t> van inspectie wordt het team snel gewaar van problemen of suboptimale situaties. Cruciaal: </a:t>
            </a:r>
            <a:r>
              <a:rPr lang="nl-NL" i="1" dirty="0"/>
              <a:t>inspectie staat in dienst van adaptatie.</a:t>
            </a:r>
            <a:r>
              <a:rPr lang="nl-NL" dirty="0"/>
              <a:t> Als je iets constateert maar er niets mee doet, heeft inspectie geen waarde. Daarom zijn Scrum events erop gericht om verandering uit te lokken – je checkt de status en </a:t>
            </a:r>
            <a:r>
              <a:rPr lang="nl-NL" b="1" dirty="0"/>
              <a:t>past aan</a:t>
            </a:r>
            <a:r>
              <a:rPr lang="nl-NL" dirty="0"/>
              <a:t> waar nodig.</a:t>
            </a:r>
          </a:p>
        </p:txBody>
      </p:sp>
      <p:sp>
        <p:nvSpPr>
          <p:cNvPr id="4" name="Tijdelijke aanduiding voor dianummer 3"/>
          <p:cNvSpPr>
            <a:spLocks noGrp="1"/>
          </p:cNvSpPr>
          <p:nvPr>
            <p:ph type="sldNum" sz="quarter" idx="5"/>
          </p:nvPr>
        </p:nvSpPr>
        <p:spPr/>
        <p:txBody>
          <a:bodyPr/>
          <a:lstStyle/>
          <a:p>
            <a:fld id="{6B1B596A-6C20-43F6-A55E-2AF156307A95}" type="slidenum">
              <a:rPr lang="nl-NL" smtClean="0"/>
              <a:t>6</a:t>
            </a:fld>
            <a:endParaRPr lang="nl-NL"/>
          </a:p>
        </p:txBody>
      </p:sp>
    </p:spTree>
    <p:extLst>
      <p:ext uri="{BB962C8B-B14F-4D97-AF65-F5344CB8AC3E}">
        <p14:creationId xmlns:p14="http://schemas.microsoft.com/office/powerpoint/2010/main" val="10580636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sz="1200" dirty="0"/>
              <a:t>Adaptatie betekent dat het team het </a:t>
            </a:r>
            <a:r>
              <a:rPr lang="nl-NL" sz="1200" b="1" dirty="0"/>
              <a:t>proces of het plan bijstelt zodra blijkt</a:t>
            </a:r>
            <a:r>
              <a:rPr lang="nl-NL" sz="1200" dirty="0"/>
              <a:t> dat één of meer aspecten buiten acceptabele grenzen vallen, of als het product onacceptabel blijkt. Belangrijk is dat deze </a:t>
            </a:r>
            <a:r>
              <a:rPr lang="nl-NL" sz="1200" b="1" dirty="0"/>
              <a:t>aanpassingen onmiddellijk</a:t>
            </a:r>
            <a:r>
              <a:rPr lang="nl-NL" sz="1200" dirty="0"/>
              <a:t> worden doorgevoerd – hoe langer je wacht, hoe meer afwijking of waste zich opstapelt. Een voorbeeld: als halverwege de sprint duidelijk wordt dat een verkeerde aanpak is gekozen, past het team meteen de strategie aan in plaats van pas aan het einde bij te sturen. Adaptatie vergt wel dat het Scrum Team voldoende </a:t>
            </a:r>
            <a:r>
              <a:rPr lang="nl-NL" sz="1200" b="1" dirty="0"/>
              <a:t>bevoegdheden</a:t>
            </a:r>
            <a:r>
              <a:rPr lang="nl-NL" sz="1200" dirty="0"/>
              <a:t> en </a:t>
            </a:r>
            <a:r>
              <a:rPr lang="nl-NL" sz="1200" b="1" dirty="0" err="1"/>
              <a:t>zelfsturendheid</a:t>
            </a:r>
            <a:r>
              <a:rPr lang="nl-NL" sz="1200" dirty="0"/>
              <a:t> heeft. Het team moet snel beslissingen kunnen nemen (zonder externe goedkeuringslagen) wanneer de inspectieresultaten daartoe aanleiding geven. Scrum verwacht dat teams zich </a:t>
            </a:r>
            <a:r>
              <a:rPr lang="nl-NL" sz="1200" i="1" dirty="0"/>
              <a:t>continu aanpassen</a:t>
            </a:r>
            <a:r>
              <a:rPr lang="nl-NL" sz="1200" dirty="0"/>
              <a:t> op basis van wat ze leren.</a:t>
            </a:r>
          </a:p>
        </p:txBody>
      </p:sp>
      <p:sp>
        <p:nvSpPr>
          <p:cNvPr id="4" name="Tijdelijke aanduiding voor dianummer 3"/>
          <p:cNvSpPr>
            <a:spLocks noGrp="1"/>
          </p:cNvSpPr>
          <p:nvPr>
            <p:ph type="sldNum" sz="quarter" idx="5"/>
          </p:nvPr>
        </p:nvSpPr>
        <p:spPr/>
        <p:txBody>
          <a:bodyPr/>
          <a:lstStyle/>
          <a:p>
            <a:fld id="{6B1B596A-6C20-43F6-A55E-2AF156307A95}" type="slidenum">
              <a:rPr lang="nl-NL" smtClean="0"/>
              <a:t>7</a:t>
            </a:fld>
            <a:endParaRPr lang="nl-NL"/>
          </a:p>
        </p:txBody>
      </p:sp>
    </p:spTree>
    <p:extLst>
      <p:ext uri="{BB962C8B-B14F-4D97-AF65-F5344CB8AC3E}">
        <p14:creationId xmlns:p14="http://schemas.microsoft.com/office/powerpoint/2010/main" val="38839313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Succesvol werken met Scrum vereist het omarmen van vijf kernwaarden: </a:t>
            </a:r>
            <a:r>
              <a:rPr lang="nl-NL" b="1" dirty="0"/>
              <a:t>Commitment, Focus, Openheid, Respect en Moed</a:t>
            </a:r>
            <a:r>
              <a:rPr lang="nl-NL" dirty="0"/>
              <a:t>. Deze waarden geven richting aan het gedrag van het team. </a:t>
            </a:r>
            <a:r>
              <a:rPr lang="nl-NL" b="1" dirty="0"/>
              <a:t>Commitment</a:t>
            </a:r>
            <a:r>
              <a:rPr lang="nl-NL" dirty="0"/>
              <a:t> betekent dat de teamleden zich echt committeren aan hun doelen en aan elkaar – iedereen is bereid een stap extra te zetten om de sprintdoelen te halen. </a:t>
            </a:r>
            <a:r>
              <a:rPr lang="nl-NL" b="1" dirty="0"/>
              <a:t>Focus</a:t>
            </a:r>
            <a:r>
              <a:rPr lang="nl-NL" dirty="0"/>
              <a:t> houdt in dat het team zich op het werk van de huidige Sprint concentreert en zich niet laat afleiden, zodat de best mogelijke voortgang wordt gemaakt. </a:t>
            </a:r>
            <a:r>
              <a:rPr lang="nl-NL" b="1" dirty="0"/>
              <a:t>Openheid</a:t>
            </a:r>
            <a:r>
              <a:rPr lang="nl-NL" dirty="0"/>
              <a:t> wil zeggen dat het Scrum Team en zijn stakeholders eerlijk en transparant zijn over het werk en de problemen – niets blijft onder de tafel. </a:t>
            </a:r>
            <a:r>
              <a:rPr lang="nl-NL" b="1" dirty="0"/>
              <a:t>Respect</a:t>
            </a:r>
            <a:r>
              <a:rPr lang="nl-NL" dirty="0"/>
              <a:t> betekent dat de leden elkaar waarderen en vertrouwen als bekwame, zelfstandige professionals. Ten slotte </a:t>
            </a:r>
            <a:r>
              <a:rPr lang="nl-NL" b="1" dirty="0"/>
              <a:t>Moed</a:t>
            </a:r>
            <a:r>
              <a:rPr lang="nl-NL" dirty="0"/>
              <a:t>: de teamleden hebben het lef om het juiste te doen, ook als dat lastig is, en om openlijk de moeilijke kwesties aan te pakken. Wanneer het team deze waarden leeft, ontstaat een veilige en productieve omgeving waarin de empirische pijlers tot hun recht komen.</a:t>
            </a:r>
          </a:p>
        </p:txBody>
      </p:sp>
      <p:sp>
        <p:nvSpPr>
          <p:cNvPr id="4" name="Tijdelijke aanduiding voor dianummer 3"/>
          <p:cNvSpPr>
            <a:spLocks noGrp="1"/>
          </p:cNvSpPr>
          <p:nvPr>
            <p:ph type="sldNum" sz="quarter" idx="5"/>
          </p:nvPr>
        </p:nvSpPr>
        <p:spPr/>
        <p:txBody>
          <a:bodyPr/>
          <a:lstStyle/>
          <a:p>
            <a:fld id="{6B1B596A-6C20-43F6-A55E-2AF156307A95}" type="slidenum">
              <a:rPr lang="nl-NL" smtClean="0"/>
              <a:t>8</a:t>
            </a:fld>
            <a:endParaRPr lang="nl-NL"/>
          </a:p>
        </p:txBody>
      </p:sp>
    </p:spTree>
    <p:extLst>
      <p:ext uri="{BB962C8B-B14F-4D97-AF65-F5344CB8AC3E}">
        <p14:creationId xmlns:p14="http://schemas.microsoft.com/office/powerpoint/2010/main" val="24801969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Het </a:t>
            </a:r>
            <a:r>
              <a:rPr lang="nl-NL" b="1" dirty="0"/>
              <a:t>Scrum Team</a:t>
            </a:r>
            <a:r>
              <a:rPr lang="nl-NL" dirty="0"/>
              <a:t> is de fundamentele eenheid van Scrum. Dit is een relatief </a:t>
            </a:r>
            <a:r>
              <a:rPr lang="nl-NL" b="1" dirty="0"/>
              <a:t>klein team</a:t>
            </a:r>
            <a:r>
              <a:rPr lang="nl-NL" dirty="0"/>
              <a:t> – doorgaans tien of minder personen – zonder onderverdeling in aparte sub-teams of lagen. Het Scrum Team bevat één </a:t>
            </a:r>
            <a:r>
              <a:rPr lang="nl-NL" b="1" dirty="0"/>
              <a:t>Product </a:t>
            </a:r>
            <a:r>
              <a:rPr lang="nl-NL" b="1" dirty="0" err="1"/>
              <a:t>Owner</a:t>
            </a:r>
            <a:r>
              <a:rPr lang="nl-NL" dirty="0"/>
              <a:t>, één </a:t>
            </a:r>
            <a:r>
              <a:rPr lang="nl-NL" b="1" dirty="0"/>
              <a:t>Scrum Master</a:t>
            </a:r>
            <a:r>
              <a:rPr lang="nl-NL" dirty="0"/>
              <a:t> en een aantal </a:t>
            </a:r>
            <a:r>
              <a:rPr lang="nl-NL" b="1" dirty="0"/>
              <a:t>Developers</a:t>
            </a:r>
            <a:r>
              <a:rPr lang="nl-NL" dirty="0"/>
              <a:t> (de generalistische specialisten die het werk doen). Samen beschikt het team over </a:t>
            </a:r>
            <a:r>
              <a:rPr lang="nl-NL" i="1" dirty="0"/>
              <a:t>alle benodigde vaardigheden</a:t>
            </a:r>
            <a:r>
              <a:rPr lang="nl-NL" dirty="0"/>
              <a:t> om in elke Sprint waarde te kunnen leveren (we zeggen ook wel: het team is </a:t>
            </a:r>
            <a:r>
              <a:rPr lang="nl-NL" i="1" dirty="0"/>
              <a:t>multidisciplinair</a:t>
            </a:r>
            <a:r>
              <a:rPr lang="nl-NL" dirty="0"/>
              <a:t>). Het Scrum Team is bovendien </a:t>
            </a:r>
            <a:r>
              <a:rPr lang="nl-NL" b="1" dirty="0"/>
              <a:t>zelfsturend</a:t>
            </a:r>
            <a:r>
              <a:rPr lang="nl-NL" dirty="0"/>
              <a:t>: het bepaalt zelf wie welk werk oppakt, hoe het werk wordt uitgevoerd en organiseert zich intern. Er is dus geen projectmanager van bovenaf; de verantwoordelijkheid ligt bij het team. Een Scrum Team is </a:t>
            </a:r>
            <a:r>
              <a:rPr lang="nl-NL" b="1" dirty="0"/>
              <a:t>samenhangend gefocust op één doel</a:t>
            </a:r>
            <a:r>
              <a:rPr lang="nl-NL" dirty="0"/>
              <a:t> – dat doel wordt in de 2020 Scrum Guide expliciet het </a:t>
            </a:r>
            <a:r>
              <a:rPr lang="nl-NL" i="1" dirty="0"/>
              <a:t>Product Doel</a:t>
            </a:r>
            <a:r>
              <a:rPr lang="nl-NL" dirty="0"/>
              <a:t> genoemd. Elke Sprint is het hele team </a:t>
            </a:r>
            <a:r>
              <a:rPr lang="nl-NL" b="1" dirty="0"/>
              <a:t>gezamenlijk verantwoordelijk</a:t>
            </a:r>
            <a:r>
              <a:rPr lang="nl-NL" dirty="0"/>
              <a:t> voor het opleveren van een waardevol, </a:t>
            </a:r>
            <a:r>
              <a:rPr lang="nl-NL" i="1" dirty="0"/>
              <a:t>bruikbaar</a:t>
            </a:r>
            <a:r>
              <a:rPr lang="nl-NL" dirty="0"/>
              <a:t> (</a:t>
            </a:r>
            <a:r>
              <a:rPr lang="nl-NL" dirty="0" err="1"/>
              <a:t>usable</a:t>
            </a:r>
            <a:r>
              <a:rPr lang="nl-NL" dirty="0"/>
              <a:t>) en afgerond Increment van het product.</a:t>
            </a:r>
          </a:p>
        </p:txBody>
      </p:sp>
      <p:sp>
        <p:nvSpPr>
          <p:cNvPr id="4" name="Tijdelijke aanduiding voor dianummer 3"/>
          <p:cNvSpPr>
            <a:spLocks noGrp="1"/>
          </p:cNvSpPr>
          <p:nvPr>
            <p:ph type="sldNum" sz="quarter" idx="5"/>
          </p:nvPr>
        </p:nvSpPr>
        <p:spPr/>
        <p:txBody>
          <a:bodyPr/>
          <a:lstStyle/>
          <a:p>
            <a:fld id="{6B1B596A-6C20-43F6-A55E-2AF156307A95}" type="slidenum">
              <a:rPr lang="nl-NL" smtClean="0"/>
              <a:t>9</a:t>
            </a:fld>
            <a:endParaRPr lang="nl-NL"/>
          </a:p>
        </p:txBody>
      </p:sp>
    </p:spTree>
    <p:extLst>
      <p:ext uri="{BB962C8B-B14F-4D97-AF65-F5344CB8AC3E}">
        <p14:creationId xmlns:p14="http://schemas.microsoft.com/office/powerpoint/2010/main" val="27155929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7F61292-B37F-E5E7-BC39-164B6C2287CC}"/>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268AA6B5-2244-00E0-6018-3111098C774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2ED84307-1759-C893-99A6-0C1481669153}"/>
              </a:ext>
            </a:extLst>
          </p:cNvPr>
          <p:cNvSpPr>
            <a:spLocks noGrp="1"/>
          </p:cNvSpPr>
          <p:nvPr>
            <p:ph type="dt" sz="half" idx="10"/>
          </p:nvPr>
        </p:nvSpPr>
        <p:spPr/>
        <p:txBody>
          <a:bodyPr/>
          <a:lstStyle/>
          <a:p>
            <a:fld id="{3EA2633F-C646-445A-BFA9-2C13D9011312}" type="datetimeFigureOut">
              <a:rPr lang="nl-NL" smtClean="0"/>
              <a:t>8-2-2026</a:t>
            </a:fld>
            <a:endParaRPr lang="nl-NL"/>
          </a:p>
        </p:txBody>
      </p:sp>
      <p:sp>
        <p:nvSpPr>
          <p:cNvPr id="5" name="Tijdelijke aanduiding voor voettekst 4">
            <a:extLst>
              <a:ext uri="{FF2B5EF4-FFF2-40B4-BE49-F238E27FC236}">
                <a16:creationId xmlns:a16="http://schemas.microsoft.com/office/drawing/2014/main" id="{2B17A842-1025-DB59-E78A-3921EDAB321A}"/>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30C0EDEF-6C56-770B-7BA5-F17A4CE5BA89}"/>
              </a:ext>
            </a:extLst>
          </p:cNvPr>
          <p:cNvSpPr>
            <a:spLocks noGrp="1"/>
          </p:cNvSpPr>
          <p:nvPr>
            <p:ph type="sldNum" sz="quarter" idx="12"/>
          </p:nvPr>
        </p:nvSpPr>
        <p:spPr/>
        <p:txBody>
          <a:bodyPr/>
          <a:lstStyle/>
          <a:p>
            <a:fld id="{11645EA4-F691-449D-A9EC-EF1DB45049E3}" type="slidenum">
              <a:rPr lang="nl-NL" smtClean="0"/>
              <a:t>‹nr.›</a:t>
            </a:fld>
            <a:endParaRPr lang="nl-NL"/>
          </a:p>
        </p:txBody>
      </p:sp>
    </p:spTree>
    <p:extLst>
      <p:ext uri="{BB962C8B-B14F-4D97-AF65-F5344CB8AC3E}">
        <p14:creationId xmlns:p14="http://schemas.microsoft.com/office/powerpoint/2010/main" val="15088362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796BC7C-5824-0FBC-5F38-9F96DF78D8F5}"/>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D8EFC108-C2C8-F654-C35E-B8AA08395EE1}"/>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6B938768-D108-5F16-6948-40E3740D9216}"/>
              </a:ext>
            </a:extLst>
          </p:cNvPr>
          <p:cNvSpPr>
            <a:spLocks noGrp="1"/>
          </p:cNvSpPr>
          <p:nvPr>
            <p:ph type="dt" sz="half" idx="10"/>
          </p:nvPr>
        </p:nvSpPr>
        <p:spPr/>
        <p:txBody>
          <a:bodyPr/>
          <a:lstStyle/>
          <a:p>
            <a:fld id="{3EA2633F-C646-445A-BFA9-2C13D9011312}" type="datetimeFigureOut">
              <a:rPr lang="nl-NL" smtClean="0"/>
              <a:t>8-2-2026</a:t>
            </a:fld>
            <a:endParaRPr lang="nl-NL"/>
          </a:p>
        </p:txBody>
      </p:sp>
      <p:sp>
        <p:nvSpPr>
          <p:cNvPr id="5" name="Tijdelijke aanduiding voor voettekst 4">
            <a:extLst>
              <a:ext uri="{FF2B5EF4-FFF2-40B4-BE49-F238E27FC236}">
                <a16:creationId xmlns:a16="http://schemas.microsoft.com/office/drawing/2014/main" id="{6CCA24F0-09CE-EED3-8FD4-D3D18C58D79A}"/>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2FF91B55-F653-B8D1-FD73-037F0B8A4C29}"/>
              </a:ext>
            </a:extLst>
          </p:cNvPr>
          <p:cNvSpPr>
            <a:spLocks noGrp="1"/>
          </p:cNvSpPr>
          <p:nvPr>
            <p:ph type="sldNum" sz="quarter" idx="12"/>
          </p:nvPr>
        </p:nvSpPr>
        <p:spPr/>
        <p:txBody>
          <a:bodyPr/>
          <a:lstStyle/>
          <a:p>
            <a:fld id="{11645EA4-F691-449D-A9EC-EF1DB45049E3}" type="slidenum">
              <a:rPr lang="nl-NL" smtClean="0"/>
              <a:t>‹nr.›</a:t>
            </a:fld>
            <a:endParaRPr lang="nl-NL"/>
          </a:p>
        </p:txBody>
      </p:sp>
    </p:spTree>
    <p:extLst>
      <p:ext uri="{BB962C8B-B14F-4D97-AF65-F5344CB8AC3E}">
        <p14:creationId xmlns:p14="http://schemas.microsoft.com/office/powerpoint/2010/main" val="21840465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6C090F7B-B784-5284-6A0C-D22730B50505}"/>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EB0BBD48-CF01-02DC-6584-CA63FB2D67AB}"/>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AA15734C-35DE-3E69-4778-701A795F120D}"/>
              </a:ext>
            </a:extLst>
          </p:cNvPr>
          <p:cNvSpPr>
            <a:spLocks noGrp="1"/>
          </p:cNvSpPr>
          <p:nvPr>
            <p:ph type="dt" sz="half" idx="10"/>
          </p:nvPr>
        </p:nvSpPr>
        <p:spPr/>
        <p:txBody>
          <a:bodyPr/>
          <a:lstStyle/>
          <a:p>
            <a:fld id="{3EA2633F-C646-445A-BFA9-2C13D9011312}" type="datetimeFigureOut">
              <a:rPr lang="nl-NL" smtClean="0"/>
              <a:t>8-2-2026</a:t>
            </a:fld>
            <a:endParaRPr lang="nl-NL"/>
          </a:p>
        </p:txBody>
      </p:sp>
      <p:sp>
        <p:nvSpPr>
          <p:cNvPr id="5" name="Tijdelijke aanduiding voor voettekst 4">
            <a:extLst>
              <a:ext uri="{FF2B5EF4-FFF2-40B4-BE49-F238E27FC236}">
                <a16:creationId xmlns:a16="http://schemas.microsoft.com/office/drawing/2014/main" id="{5225A41A-019C-E052-06FC-1971D615A221}"/>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88DAF91D-0E5B-6FA4-9A74-33B012CB0C04}"/>
              </a:ext>
            </a:extLst>
          </p:cNvPr>
          <p:cNvSpPr>
            <a:spLocks noGrp="1"/>
          </p:cNvSpPr>
          <p:nvPr>
            <p:ph type="sldNum" sz="quarter" idx="12"/>
          </p:nvPr>
        </p:nvSpPr>
        <p:spPr/>
        <p:txBody>
          <a:bodyPr/>
          <a:lstStyle/>
          <a:p>
            <a:fld id="{11645EA4-F691-449D-A9EC-EF1DB45049E3}" type="slidenum">
              <a:rPr lang="nl-NL" smtClean="0"/>
              <a:t>‹nr.›</a:t>
            </a:fld>
            <a:endParaRPr lang="nl-NL"/>
          </a:p>
        </p:txBody>
      </p:sp>
    </p:spTree>
    <p:extLst>
      <p:ext uri="{BB962C8B-B14F-4D97-AF65-F5344CB8AC3E}">
        <p14:creationId xmlns:p14="http://schemas.microsoft.com/office/powerpoint/2010/main" val="18827114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E30AB66-A86E-793E-474E-E20E185416CD}"/>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B81D655D-771A-A022-2B7B-EBE5F919F829}"/>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837ACDED-BDAF-5BC1-9075-ED19A8B8AFAB}"/>
              </a:ext>
            </a:extLst>
          </p:cNvPr>
          <p:cNvSpPr>
            <a:spLocks noGrp="1"/>
          </p:cNvSpPr>
          <p:nvPr>
            <p:ph type="dt" sz="half" idx="10"/>
          </p:nvPr>
        </p:nvSpPr>
        <p:spPr/>
        <p:txBody>
          <a:bodyPr/>
          <a:lstStyle/>
          <a:p>
            <a:fld id="{3EA2633F-C646-445A-BFA9-2C13D9011312}" type="datetimeFigureOut">
              <a:rPr lang="nl-NL" smtClean="0"/>
              <a:t>8-2-2026</a:t>
            </a:fld>
            <a:endParaRPr lang="nl-NL"/>
          </a:p>
        </p:txBody>
      </p:sp>
      <p:sp>
        <p:nvSpPr>
          <p:cNvPr id="5" name="Tijdelijke aanduiding voor voettekst 4">
            <a:extLst>
              <a:ext uri="{FF2B5EF4-FFF2-40B4-BE49-F238E27FC236}">
                <a16:creationId xmlns:a16="http://schemas.microsoft.com/office/drawing/2014/main" id="{74375D7B-7339-F0EE-8EB9-C073849E32D8}"/>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F6C8998D-84A2-752C-A55B-A5E4398A3590}"/>
              </a:ext>
            </a:extLst>
          </p:cNvPr>
          <p:cNvSpPr>
            <a:spLocks noGrp="1"/>
          </p:cNvSpPr>
          <p:nvPr>
            <p:ph type="sldNum" sz="quarter" idx="12"/>
          </p:nvPr>
        </p:nvSpPr>
        <p:spPr/>
        <p:txBody>
          <a:bodyPr/>
          <a:lstStyle/>
          <a:p>
            <a:fld id="{11645EA4-F691-449D-A9EC-EF1DB45049E3}" type="slidenum">
              <a:rPr lang="nl-NL" smtClean="0"/>
              <a:t>‹nr.›</a:t>
            </a:fld>
            <a:endParaRPr lang="nl-NL"/>
          </a:p>
        </p:txBody>
      </p:sp>
    </p:spTree>
    <p:extLst>
      <p:ext uri="{BB962C8B-B14F-4D97-AF65-F5344CB8AC3E}">
        <p14:creationId xmlns:p14="http://schemas.microsoft.com/office/powerpoint/2010/main" val="3552423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CF4B68B-A9B8-91D1-B7C4-616A5018C3C9}"/>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F7BA841C-E4D3-C5CD-EC89-B9D5C2B7A58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022CEF1A-80C4-47DC-FF22-2DED37C41DB1}"/>
              </a:ext>
            </a:extLst>
          </p:cNvPr>
          <p:cNvSpPr>
            <a:spLocks noGrp="1"/>
          </p:cNvSpPr>
          <p:nvPr>
            <p:ph type="dt" sz="half" idx="10"/>
          </p:nvPr>
        </p:nvSpPr>
        <p:spPr/>
        <p:txBody>
          <a:bodyPr/>
          <a:lstStyle/>
          <a:p>
            <a:fld id="{3EA2633F-C646-445A-BFA9-2C13D9011312}" type="datetimeFigureOut">
              <a:rPr lang="nl-NL" smtClean="0"/>
              <a:t>8-2-2026</a:t>
            </a:fld>
            <a:endParaRPr lang="nl-NL"/>
          </a:p>
        </p:txBody>
      </p:sp>
      <p:sp>
        <p:nvSpPr>
          <p:cNvPr id="5" name="Tijdelijke aanduiding voor voettekst 4">
            <a:extLst>
              <a:ext uri="{FF2B5EF4-FFF2-40B4-BE49-F238E27FC236}">
                <a16:creationId xmlns:a16="http://schemas.microsoft.com/office/drawing/2014/main" id="{7E795F11-526C-366D-9A88-E4CB7A0FA6E0}"/>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1BEB830A-B5BF-62A6-A890-B40BDC1FEABD}"/>
              </a:ext>
            </a:extLst>
          </p:cNvPr>
          <p:cNvSpPr>
            <a:spLocks noGrp="1"/>
          </p:cNvSpPr>
          <p:nvPr>
            <p:ph type="sldNum" sz="quarter" idx="12"/>
          </p:nvPr>
        </p:nvSpPr>
        <p:spPr/>
        <p:txBody>
          <a:bodyPr/>
          <a:lstStyle/>
          <a:p>
            <a:fld id="{11645EA4-F691-449D-A9EC-EF1DB45049E3}" type="slidenum">
              <a:rPr lang="nl-NL" smtClean="0"/>
              <a:t>‹nr.›</a:t>
            </a:fld>
            <a:endParaRPr lang="nl-NL"/>
          </a:p>
        </p:txBody>
      </p:sp>
    </p:spTree>
    <p:extLst>
      <p:ext uri="{BB962C8B-B14F-4D97-AF65-F5344CB8AC3E}">
        <p14:creationId xmlns:p14="http://schemas.microsoft.com/office/powerpoint/2010/main" val="24607012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09019DF-A213-0D1C-2F12-6FDC8E68675A}"/>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49C820D3-9643-3BD0-15A7-242971886B89}"/>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4E43C0A5-125C-6403-6E40-105857E0DD01}"/>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E96D760A-4853-0B11-7E32-0B686EA29238}"/>
              </a:ext>
            </a:extLst>
          </p:cNvPr>
          <p:cNvSpPr>
            <a:spLocks noGrp="1"/>
          </p:cNvSpPr>
          <p:nvPr>
            <p:ph type="dt" sz="half" idx="10"/>
          </p:nvPr>
        </p:nvSpPr>
        <p:spPr/>
        <p:txBody>
          <a:bodyPr/>
          <a:lstStyle/>
          <a:p>
            <a:fld id="{3EA2633F-C646-445A-BFA9-2C13D9011312}" type="datetimeFigureOut">
              <a:rPr lang="nl-NL" smtClean="0"/>
              <a:t>8-2-2026</a:t>
            </a:fld>
            <a:endParaRPr lang="nl-NL"/>
          </a:p>
        </p:txBody>
      </p:sp>
      <p:sp>
        <p:nvSpPr>
          <p:cNvPr id="6" name="Tijdelijke aanduiding voor voettekst 5">
            <a:extLst>
              <a:ext uri="{FF2B5EF4-FFF2-40B4-BE49-F238E27FC236}">
                <a16:creationId xmlns:a16="http://schemas.microsoft.com/office/drawing/2014/main" id="{2C8BFD25-8EF1-A33A-A1E7-3E8B93BFED25}"/>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01297A2E-8C5A-4DB4-5A4F-041965904457}"/>
              </a:ext>
            </a:extLst>
          </p:cNvPr>
          <p:cNvSpPr>
            <a:spLocks noGrp="1"/>
          </p:cNvSpPr>
          <p:nvPr>
            <p:ph type="sldNum" sz="quarter" idx="12"/>
          </p:nvPr>
        </p:nvSpPr>
        <p:spPr/>
        <p:txBody>
          <a:bodyPr/>
          <a:lstStyle/>
          <a:p>
            <a:fld id="{11645EA4-F691-449D-A9EC-EF1DB45049E3}" type="slidenum">
              <a:rPr lang="nl-NL" smtClean="0"/>
              <a:t>‹nr.›</a:t>
            </a:fld>
            <a:endParaRPr lang="nl-NL"/>
          </a:p>
        </p:txBody>
      </p:sp>
    </p:spTree>
    <p:extLst>
      <p:ext uri="{BB962C8B-B14F-4D97-AF65-F5344CB8AC3E}">
        <p14:creationId xmlns:p14="http://schemas.microsoft.com/office/powerpoint/2010/main" val="26245515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E5C5BF8-91AA-C58E-BFB2-A8B91ACFA5D7}"/>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DAA7EBFA-EF73-779D-16BA-6958905A720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D08BF62B-050E-E0AF-54A2-1176026FBB0D}"/>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D4FC6917-4A77-FFD2-9093-BD7402ADC4D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E7EA9C0C-FF9F-3567-5C2C-F2DD876C4D21}"/>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2A25A679-AC18-40BF-A446-6359E70F30F0}"/>
              </a:ext>
            </a:extLst>
          </p:cNvPr>
          <p:cNvSpPr>
            <a:spLocks noGrp="1"/>
          </p:cNvSpPr>
          <p:nvPr>
            <p:ph type="dt" sz="half" idx="10"/>
          </p:nvPr>
        </p:nvSpPr>
        <p:spPr/>
        <p:txBody>
          <a:bodyPr/>
          <a:lstStyle/>
          <a:p>
            <a:fld id="{3EA2633F-C646-445A-BFA9-2C13D9011312}" type="datetimeFigureOut">
              <a:rPr lang="nl-NL" smtClean="0"/>
              <a:t>8-2-2026</a:t>
            </a:fld>
            <a:endParaRPr lang="nl-NL"/>
          </a:p>
        </p:txBody>
      </p:sp>
      <p:sp>
        <p:nvSpPr>
          <p:cNvPr id="8" name="Tijdelijke aanduiding voor voettekst 7">
            <a:extLst>
              <a:ext uri="{FF2B5EF4-FFF2-40B4-BE49-F238E27FC236}">
                <a16:creationId xmlns:a16="http://schemas.microsoft.com/office/drawing/2014/main" id="{465E3220-AE3E-4FA6-D9F0-55CB433EB6C4}"/>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72204703-628F-628E-9D8D-98A1814C9146}"/>
              </a:ext>
            </a:extLst>
          </p:cNvPr>
          <p:cNvSpPr>
            <a:spLocks noGrp="1"/>
          </p:cNvSpPr>
          <p:nvPr>
            <p:ph type="sldNum" sz="quarter" idx="12"/>
          </p:nvPr>
        </p:nvSpPr>
        <p:spPr/>
        <p:txBody>
          <a:bodyPr/>
          <a:lstStyle/>
          <a:p>
            <a:fld id="{11645EA4-F691-449D-A9EC-EF1DB45049E3}" type="slidenum">
              <a:rPr lang="nl-NL" smtClean="0"/>
              <a:t>‹nr.›</a:t>
            </a:fld>
            <a:endParaRPr lang="nl-NL"/>
          </a:p>
        </p:txBody>
      </p:sp>
    </p:spTree>
    <p:extLst>
      <p:ext uri="{BB962C8B-B14F-4D97-AF65-F5344CB8AC3E}">
        <p14:creationId xmlns:p14="http://schemas.microsoft.com/office/powerpoint/2010/main" val="5234884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2FC026D-AC93-686C-8627-77E2C3E43970}"/>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66F5BA90-D656-6AEE-ED21-2A1AAD13126C}"/>
              </a:ext>
            </a:extLst>
          </p:cNvPr>
          <p:cNvSpPr>
            <a:spLocks noGrp="1"/>
          </p:cNvSpPr>
          <p:nvPr>
            <p:ph type="dt" sz="half" idx="10"/>
          </p:nvPr>
        </p:nvSpPr>
        <p:spPr/>
        <p:txBody>
          <a:bodyPr/>
          <a:lstStyle/>
          <a:p>
            <a:fld id="{3EA2633F-C646-445A-BFA9-2C13D9011312}" type="datetimeFigureOut">
              <a:rPr lang="nl-NL" smtClean="0"/>
              <a:t>8-2-2026</a:t>
            </a:fld>
            <a:endParaRPr lang="nl-NL"/>
          </a:p>
        </p:txBody>
      </p:sp>
      <p:sp>
        <p:nvSpPr>
          <p:cNvPr id="4" name="Tijdelijke aanduiding voor voettekst 3">
            <a:extLst>
              <a:ext uri="{FF2B5EF4-FFF2-40B4-BE49-F238E27FC236}">
                <a16:creationId xmlns:a16="http://schemas.microsoft.com/office/drawing/2014/main" id="{CC110B9A-E910-F9A5-8BE8-92E63CE8DE1D}"/>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EE170F4D-13A6-6738-1B6C-772862A0BF01}"/>
              </a:ext>
            </a:extLst>
          </p:cNvPr>
          <p:cNvSpPr>
            <a:spLocks noGrp="1"/>
          </p:cNvSpPr>
          <p:nvPr>
            <p:ph type="sldNum" sz="quarter" idx="12"/>
          </p:nvPr>
        </p:nvSpPr>
        <p:spPr/>
        <p:txBody>
          <a:bodyPr/>
          <a:lstStyle/>
          <a:p>
            <a:fld id="{11645EA4-F691-449D-A9EC-EF1DB45049E3}" type="slidenum">
              <a:rPr lang="nl-NL" smtClean="0"/>
              <a:t>‹nr.›</a:t>
            </a:fld>
            <a:endParaRPr lang="nl-NL"/>
          </a:p>
        </p:txBody>
      </p:sp>
    </p:spTree>
    <p:extLst>
      <p:ext uri="{BB962C8B-B14F-4D97-AF65-F5344CB8AC3E}">
        <p14:creationId xmlns:p14="http://schemas.microsoft.com/office/powerpoint/2010/main" val="13803046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BC191FD3-CEE1-478D-BCED-ACC5A6B4330B}"/>
              </a:ext>
            </a:extLst>
          </p:cNvPr>
          <p:cNvSpPr>
            <a:spLocks noGrp="1"/>
          </p:cNvSpPr>
          <p:nvPr>
            <p:ph type="dt" sz="half" idx="10"/>
          </p:nvPr>
        </p:nvSpPr>
        <p:spPr/>
        <p:txBody>
          <a:bodyPr/>
          <a:lstStyle/>
          <a:p>
            <a:fld id="{3EA2633F-C646-445A-BFA9-2C13D9011312}" type="datetimeFigureOut">
              <a:rPr lang="nl-NL" smtClean="0"/>
              <a:t>8-2-2026</a:t>
            </a:fld>
            <a:endParaRPr lang="nl-NL"/>
          </a:p>
        </p:txBody>
      </p:sp>
      <p:sp>
        <p:nvSpPr>
          <p:cNvPr id="3" name="Tijdelijke aanduiding voor voettekst 2">
            <a:extLst>
              <a:ext uri="{FF2B5EF4-FFF2-40B4-BE49-F238E27FC236}">
                <a16:creationId xmlns:a16="http://schemas.microsoft.com/office/drawing/2014/main" id="{B136668B-9104-9F84-990F-BBDD33C838C3}"/>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76965545-707A-206F-A8B6-3960B23FC1D1}"/>
              </a:ext>
            </a:extLst>
          </p:cNvPr>
          <p:cNvSpPr>
            <a:spLocks noGrp="1"/>
          </p:cNvSpPr>
          <p:nvPr>
            <p:ph type="sldNum" sz="quarter" idx="12"/>
          </p:nvPr>
        </p:nvSpPr>
        <p:spPr/>
        <p:txBody>
          <a:bodyPr/>
          <a:lstStyle/>
          <a:p>
            <a:fld id="{11645EA4-F691-449D-A9EC-EF1DB45049E3}" type="slidenum">
              <a:rPr lang="nl-NL" smtClean="0"/>
              <a:t>‹nr.›</a:t>
            </a:fld>
            <a:endParaRPr lang="nl-NL"/>
          </a:p>
        </p:txBody>
      </p:sp>
    </p:spTree>
    <p:extLst>
      <p:ext uri="{BB962C8B-B14F-4D97-AF65-F5344CB8AC3E}">
        <p14:creationId xmlns:p14="http://schemas.microsoft.com/office/powerpoint/2010/main" val="10905089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E4BB074-3615-1FC9-EB79-2E507FD5E836}"/>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A77304E0-7CD0-44E6-DBC5-512B1D29808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BABE3787-DAE8-75F6-09E2-A472AB14674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0BF4AE2A-B3C7-CBD1-9DF1-284FAD8F7B3E}"/>
              </a:ext>
            </a:extLst>
          </p:cNvPr>
          <p:cNvSpPr>
            <a:spLocks noGrp="1"/>
          </p:cNvSpPr>
          <p:nvPr>
            <p:ph type="dt" sz="half" idx="10"/>
          </p:nvPr>
        </p:nvSpPr>
        <p:spPr/>
        <p:txBody>
          <a:bodyPr/>
          <a:lstStyle/>
          <a:p>
            <a:fld id="{3EA2633F-C646-445A-BFA9-2C13D9011312}" type="datetimeFigureOut">
              <a:rPr lang="nl-NL" smtClean="0"/>
              <a:t>8-2-2026</a:t>
            </a:fld>
            <a:endParaRPr lang="nl-NL"/>
          </a:p>
        </p:txBody>
      </p:sp>
      <p:sp>
        <p:nvSpPr>
          <p:cNvPr id="6" name="Tijdelijke aanduiding voor voettekst 5">
            <a:extLst>
              <a:ext uri="{FF2B5EF4-FFF2-40B4-BE49-F238E27FC236}">
                <a16:creationId xmlns:a16="http://schemas.microsoft.com/office/drawing/2014/main" id="{9125DC48-B2D1-68DD-FDD2-882263F93E40}"/>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2060EF33-017E-5B76-9F9A-084B35739075}"/>
              </a:ext>
            </a:extLst>
          </p:cNvPr>
          <p:cNvSpPr>
            <a:spLocks noGrp="1"/>
          </p:cNvSpPr>
          <p:nvPr>
            <p:ph type="sldNum" sz="quarter" idx="12"/>
          </p:nvPr>
        </p:nvSpPr>
        <p:spPr/>
        <p:txBody>
          <a:bodyPr/>
          <a:lstStyle/>
          <a:p>
            <a:fld id="{11645EA4-F691-449D-A9EC-EF1DB45049E3}" type="slidenum">
              <a:rPr lang="nl-NL" smtClean="0"/>
              <a:t>‹nr.›</a:t>
            </a:fld>
            <a:endParaRPr lang="nl-NL"/>
          </a:p>
        </p:txBody>
      </p:sp>
    </p:spTree>
    <p:extLst>
      <p:ext uri="{BB962C8B-B14F-4D97-AF65-F5344CB8AC3E}">
        <p14:creationId xmlns:p14="http://schemas.microsoft.com/office/powerpoint/2010/main" val="16383289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E9A2D4A-1792-51ED-F1DB-1F4E3B5E9D29}"/>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BA2AD8E7-37C1-5686-E80D-F2812F94C40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64D636D2-9AD4-8689-C82E-9BC31DCE1B0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422CED0A-B29D-BD12-31C4-F4E7B69EB630}"/>
              </a:ext>
            </a:extLst>
          </p:cNvPr>
          <p:cNvSpPr>
            <a:spLocks noGrp="1"/>
          </p:cNvSpPr>
          <p:nvPr>
            <p:ph type="dt" sz="half" idx="10"/>
          </p:nvPr>
        </p:nvSpPr>
        <p:spPr/>
        <p:txBody>
          <a:bodyPr/>
          <a:lstStyle/>
          <a:p>
            <a:fld id="{3EA2633F-C646-445A-BFA9-2C13D9011312}" type="datetimeFigureOut">
              <a:rPr lang="nl-NL" smtClean="0"/>
              <a:t>8-2-2026</a:t>
            </a:fld>
            <a:endParaRPr lang="nl-NL"/>
          </a:p>
        </p:txBody>
      </p:sp>
      <p:sp>
        <p:nvSpPr>
          <p:cNvPr id="6" name="Tijdelijke aanduiding voor voettekst 5">
            <a:extLst>
              <a:ext uri="{FF2B5EF4-FFF2-40B4-BE49-F238E27FC236}">
                <a16:creationId xmlns:a16="http://schemas.microsoft.com/office/drawing/2014/main" id="{3D050BE3-568C-E579-DAC8-DCA87B458D53}"/>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8375E0E7-A987-BC7C-94B3-F81ED8F5672E}"/>
              </a:ext>
            </a:extLst>
          </p:cNvPr>
          <p:cNvSpPr>
            <a:spLocks noGrp="1"/>
          </p:cNvSpPr>
          <p:nvPr>
            <p:ph type="sldNum" sz="quarter" idx="12"/>
          </p:nvPr>
        </p:nvSpPr>
        <p:spPr/>
        <p:txBody>
          <a:bodyPr/>
          <a:lstStyle/>
          <a:p>
            <a:fld id="{11645EA4-F691-449D-A9EC-EF1DB45049E3}" type="slidenum">
              <a:rPr lang="nl-NL" smtClean="0"/>
              <a:t>‹nr.›</a:t>
            </a:fld>
            <a:endParaRPr lang="nl-NL"/>
          </a:p>
        </p:txBody>
      </p:sp>
    </p:spTree>
    <p:extLst>
      <p:ext uri="{BB962C8B-B14F-4D97-AF65-F5344CB8AC3E}">
        <p14:creationId xmlns:p14="http://schemas.microsoft.com/office/powerpoint/2010/main" val="42790808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2A0F0A8B-92DB-3427-4330-D0FE62A84EE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48C8BDE9-83C5-2CEE-C4B0-F5FA9904896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C1678F4F-8E1C-9AA2-1DEF-325C755C2CB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EA2633F-C646-445A-BFA9-2C13D9011312}" type="datetimeFigureOut">
              <a:rPr lang="nl-NL" smtClean="0"/>
              <a:t>8-2-2026</a:t>
            </a:fld>
            <a:endParaRPr lang="nl-NL"/>
          </a:p>
        </p:txBody>
      </p:sp>
      <p:sp>
        <p:nvSpPr>
          <p:cNvPr id="5" name="Tijdelijke aanduiding voor voettekst 4">
            <a:extLst>
              <a:ext uri="{FF2B5EF4-FFF2-40B4-BE49-F238E27FC236}">
                <a16:creationId xmlns:a16="http://schemas.microsoft.com/office/drawing/2014/main" id="{EBA94349-1BA9-FCBF-2BBF-B4160999F94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nl-NL"/>
          </a:p>
        </p:txBody>
      </p:sp>
      <p:sp>
        <p:nvSpPr>
          <p:cNvPr id="6" name="Tijdelijke aanduiding voor dianummer 5">
            <a:extLst>
              <a:ext uri="{FF2B5EF4-FFF2-40B4-BE49-F238E27FC236}">
                <a16:creationId xmlns:a16="http://schemas.microsoft.com/office/drawing/2014/main" id="{12953CD2-1705-BC8E-83FD-EB9386330A3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1645EA4-F691-449D-A9EC-EF1DB45049E3}" type="slidenum">
              <a:rPr lang="nl-NL" smtClean="0"/>
              <a:t>‹nr.›</a:t>
            </a:fld>
            <a:endParaRPr lang="nl-NL"/>
          </a:p>
        </p:txBody>
      </p:sp>
    </p:spTree>
    <p:extLst>
      <p:ext uri="{BB962C8B-B14F-4D97-AF65-F5344CB8AC3E}">
        <p14:creationId xmlns:p14="http://schemas.microsoft.com/office/powerpoint/2010/main" val="34144454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13.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37.sv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sv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38.pn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38.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39.png"/><Relationship Id="rId2" Type="http://schemas.openxmlformats.org/officeDocument/2006/relationships/notesSlide" Target="../notesSlides/notesSlide32.xml"/><Relationship Id="rId1" Type="http://schemas.openxmlformats.org/officeDocument/2006/relationships/slideLayout" Target="../slideLayouts/slideLayout2.xml"/><Relationship Id="rId4" Type="http://schemas.openxmlformats.org/officeDocument/2006/relationships/image" Target="../media/image40.svg"/></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7">
            <a:extLst>
              <a:ext uri="{FF2B5EF4-FFF2-40B4-BE49-F238E27FC236}">
                <a16:creationId xmlns:a16="http://schemas.microsoft.com/office/drawing/2014/main" id="{1EADCAF8-8823-4E89-8612-21029831A4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9">
            <a:extLst>
              <a:ext uri="{FF2B5EF4-FFF2-40B4-BE49-F238E27FC236}">
                <a16:creationId xmlns:a16="http://schemas.microsoft.com/office/drawing/2014/main" id="{28CA07B2-0819-4B62-9425-7A52BBDD70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p>
        </p:txBody>
      </p:sp>
      <p:grpSp>
        <p:nvGrpSpPr>
          <p:cNvPr id="26" name="Group 11">
            <a:extLst>
              <a:ext uri="{FF2B5EF4-FFF2-40B4-BE49-F238E27FC236}">
                <a16:creationId xmlns:a16="http://schemas.microsoft.com/office/drawing/2014/main" id="{DA02BEE4-A5D4-40AF-882D-49D34B086FF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03402" y="3985"/>
            <a:ext cx="9772765" cy="6858000"/>
            <a:chOff x="1303402" y="36937"/>
            <a:chExt cx="9772765" cy="6858000"/>
          </a:xfrm>
        </p:grpSpPr>
        <p:sp>
          <p:nvSpPr>
            <p:cNvPr id="13" name="Freeform: Shape 12">
              <a:extLst>
                <a:ext uri="{FF2B5EF4-FFF2-40B4-BE49-F238E27FC236}">
                  <a16:creationId xmlns:a16="http://schemas.microsoft.com/office/drawing/2014/main" id="{0F5843EB-154F-4459-8954-BB1DF64BBD1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60551" y="36937"/>
              <a:ext cx="9313016" cy="6858000"/>
            </a:xfrm>
            <a:custGeom>
              <a:avLst/>
              <a:gdLst>
                <a:gd name="connsiteX0" fmla="*/ 6993556 w 9313016"/>
                <a:gd name="connsiteY0" fmla="*/ 0 h 6858000"/>
                <a:gd name="connsiteX1" fmla="*/ 7358516 w 9313016"/>
                <a:gd name="connsiteY1" fmla="*/ 0 h 6858000"/>
                <a:gd name="connsiteX2" fmla="*/ 7475006 w 9313016"/>
                <a:gd name="connsiteY2" fmla="*/ 82722 h 6858000"/>
                <a:gd name="connsiteX3" fmla="*/ 7816357 w 9313016"/>
                <a:gd name="connsiteY3" fmla="*/ 358482 h 6858000"/>
                <a:gd name="connsiteX4" fmla="*/ 8421752 w 9313016"/>
                <a:gd name="connsiteY4" fmla="*/ 995405 h 6858000"/>
                <a:gd name="connsiteX5" fmla="*/ 8897059 w 9313016"/>
                <a:gd name="connsiteY5" fmla="*/ 1737211 h 6858000"/>
                <a:gd name="connsiteX6" fmla="*/ 9206633 w 9313016"/>
                <a:gd name="connsiteY6" fmla="*/ 2564460 h 6858000"/>
                <a:gd name="connsiteX7" fmla="*/ 9286787 w 9313016"/>
                <a:gd name="connsiteY7" fmla="*/ 3000164 h 6858000"/>
                <a:gd name="connsiteX8" fmla="*/ 9312914 w 9313016"/>
                <a:gd name="connsiteY8" fmla="*/ 3442493 h 6858000"/>
                <a:gd name="connsiteX9" fmla="*/ 9190562 w 9313016"/>
                <a:gd name="connsiteY9" fmla="*/ 4316686 h 6858000"/>
                <a:gd name="connsiteX10" fmla="*/ 9043416 w 9313016"/>
                <a:gd name="connsiteY10" fmla="*/ 4734917 h 6858000"/>
                <a:gd name="connsiteX11" fmla="*/ 8809657 w 9313016"/>
                <a:gd name="connsiteY11" fmla="*/ 5128718 h 6858000"/>
                <a:gd name="connsiteX12" fmla="*/ 8645997 w 9313016"/>
                <a:gd name="connsiteY12" fmla="*/ 5297441 h 6858000"/>
                <a:gd name="connsiteX13" fmla="*/ 8457787 w 9313016"/>
                <a:gd name="connsiteY13" fmla="*/ 5433763 h 6858000"/>
                <a:gd name="connsiteX14" fmla="*/ 8260803 w 9313016"/>
                <a:gd name="connsiteY14" fmla="*/ 5541237 h 6858000"/>
                <a:gd name="connsiteX15" fmla="*/ 8066136 w 9313016"/>
                <a:gd name="connsiteY15" fmla="*/ 5635704 h 6858000"/>
                <a:gd name="connsiteX16" fmla="*/ 7698638 w 9313016"/>
                <a:gd name="connsiteY16" fmla="*/ 5837163 h 6858000"/>
                <a:gd name="connsiteX17" fmla="*/ 7370135 w 9313016"/>
                <a:gd name="connsiteY17" fmla="*/ 6090081 h 6858000"/>
                <a:gd name="connsiteX18" fmla="*/ 7218897 w 9313016"/>
                <a:gd name="connsiteY18" fmla="*/ 6235860 h 6858000"/>
                <a:gd name="connsiteX19" fmla="*/ 7070665 w 9313016"/>
                <a:gd name="connsiteY19" fmla="*/ 6387205 h 6858000"/>
                <a:gd name="connsiteX20" fmla="*/ 6779035 w 9313016"/>
                <a:gd name="connsiteY20" fmla="*/ 6697100 h 6858000"/>
                <a:gd name="connsiteX21" fmla="*/ 6631837 w 9313016"/>
                <a:gd name="connsiteY21" fmla="*/ 6852239 h 6858000"/>
                <a:gd name="connsiteX22" fmla="*/ 6626221 w 9313016"/>
                <a:gd name="connsiteY22" fmla="*/ 6858000 h 6858000"/>
                <a:gd name="connsiteX23" fmla="*/ 6424725 w 9313016"/>
                <a:gd name="connsiteY23" fmla="*/ 6858000 h 6858000"/>
                <a:gd name="connsiteX24" fmla="*/ 6527382 w 9313016"/>
                <a:gd name="connsiteY24" fmla="*/ 6756333 h 6858000"/>
                <a:gd name="connsiteX25" fmla="*/ 6674233 w 9313016"/>
                <a:gd name="connsiteY25" fmla="*/ 6603450 h 6858000"/>
                <a:gd name="connsiteX26" fmla="*/ 6965813 w 9313016"/>
                <a:gd name="connsiteY26" fmla="*/ 6292932 h 6858000"/>
                <a:gd name="connsiteX27" fmla="*/ 7112961 w 9313016"/>
                <a:gd name="connsiteY27" fmla="*/ 6137505 h 6858000"/>
                <a:gd name="connsiteX28" fmla="*/ 7264790 w 9313016"/>
                <a:gd name="connsiteY28" fmla="*/ 5983710 h 6858000"/>
                <a:gd name="connsiteX29" fmla="*/ 7974595 w 9313016"/>
                <a:gd name="connsiteY29" fmla="*/ 5470773 h 6858000"/>
                <a:gd name="connsiteX30" fmla="*/ 8331591 w 9313016"/>
                <a:gd name="connsiteY30" fmla="*/ 5254048 h 6858000"/>
                <a:gd name="connsiteX31" fmla="*/ 8599807 w 9313016"/>
                <a:gd name="connsiteY31" fmla="*/ 4980010 h 6858000"/>
                <a:gd name="connsiteX32" fmla="*/ 8766474 w 9313016"/>
                <a:gd name="connsiteY32" fmla="*/ 4631524 h 6858000"/>
                <a:gd name="connsiteX33" fmla="*/ 8865755 w 9313016"/>
                <a:gd name="connsiteY33" fmla="*/ 4244445 h 6858000"/>
                <a:gd name="connsiteX34" fmla="*/ 8882911 w 9313016"/>
                <a:gd name="connsiteY34" fmla="*/ 4145659 h 6858000"/>
                <a:gd name="connsiteX35" fmla="*/ 8897403 w 9313016"/>
                <a:gd name="connsiteY35" fmla="*/ 4046633 h 6858000"/>
                <a:gd name="connsiteX36" fmla="*/ 8908298 w 9313016"/>
                <a:gd name="connsiteY36" fmla="*/ 3947271 h 6858000"/>
                <a:gd name="connsiteX37" fmla="*/ 8916184 w 9313016"/>
                <a:gd name="connsiteY37" fmla="*/ 3847765 h 6858000"/>
                <a:gd name="connsiteX38" fmla="*/ 8920670 w 9313016"/>
                <a:gd name="connsiteY38" fmla="*/ 3449597 h 6858000"/>
                <a:gd name="connsiteX39" fmla="*/ 8914607 w 9313016"/>
                <a:gd name="connsiteY39" fmla="*/ 3350283 h 6858000"/>
                <a:gd name="connsiteX40" fmla="*/ 8905340 w 9313016"/>
                <a:gd name="connsiteY40" fmla="*/ 3251209 h 6858000"/>
                <a:gd name="connsiteX41" fmla="*/ 8893854 w 9313016"/>
                <a:gd name="connsiteY41" fmla="*/ 3152376 h 6858000"/>
                <a:gd name="connsiteX42" fmla="*/ 8879706 w 9313016"/>
                <a:gd name="connsiteY42" fmla="*/ 3053878 h 6858000"/>
                <a:gd name="connsiteX43" fmla="*/ 8797531 w 9313016"/>
                <a:gd name="connsiteY43" fmla="*/ 2663966 h 6858000"/>
                <a:gd name="connsiteX44" fmla="*/ 8520442 w 9313016"/>
                <a:gd name="connsiteY44" fmla="*/ 1911983 h 6858000"/>
                <a:gd name="connsiteX45" fmla="*/ 8332626 w 9313016"/>
                <a:gd name="connsiteY45" fmla="*/ 1553608 h 6858000"/>
                <a:gd name="connsiteX46" fmla="*/ 8116317 w 9313016"/>
                <a:gd name="connsiteY46" fmla="*/ 1208529 h 6858000"/>
                <a:gd name="connsiteX47" fmla="*/ 7873293 w 9313016"/>
                <a:gd name="connsiteY47" fmla="*/ 878284 h 6858000"/>
                <a:gd name="connsiteX48" fmla="*/ 7604337 w 9313016"/>
                <a:gd name="connsiteY48" fmla="*/ 565125 h 6858000"/>
                <a:gd name="connsiteX49" fmla="*/ 7311128 w 9313016"/>
                <a:gd name="connsiteY49" fmla="*/ 270591 h 6858000"/>
                <a:gd name="connsiteX50" fmla="*/ 1752019 w 9313016"/>
                <a:gd name="connsiteY50" fmla="*/ 0 h 6858000"/>
                <a:gd name="connsiteX51" fmla="*/ 2155804 w 9313016"/>
                <a:gd name="connsiteY51" fmla="*/ 0 h 6858000"/>
                <a:gd name="connsiteX52" fmla="*/ 2103975 w 9313016"/>
                <a:gd name="connsiteY52" fmla="*/ 40789 h 6858000"/>
                <a:gd name="connsiteX53" fmla="*/ 1656310 w 9313016"/>
                <a:gd name="connsiteY53" fmla="*/ 470035 h 6858000"/>
                <a:gd name="connsiteX54" fmla="*/ 806013 w 9313016"/>
                <a:gd name="connsiteY54" fmla="*/ 1841133 h 6858000"/>
                <a:gd name="connsiteX55" fmla="*/ 580685 w 9313016"/>
                <a:gd name="connsiteY55" fmla="*/ 2606364 h 6858000"/>
                <a:gd name="connsiteX56" fmla="*/ 503489 w 9313016"/>
                <a:gd name="connsiteY56" fmla="*/ 3397276 h 6858000"/>
                <a:gd name="connsiteX57" fmla="*/ 570135 w 9313016"/>
                <a:gd name="connsiteY57" fmla="*/ 4188235 h 6858000"/>
                <a:gd name="connsiteX58" fmla="*/ 783387 w 9313016"/>
                <a:gd name="connsiteY58" fmla="*/ 4953850 h 6858000"/>
                <a:gd name="connsiteX59" fmla="*/ 1628014 w 9313016"/>
                <a:gd name="connsiteY59" fmla="*/ 6308245 h 6858000"/>
                <a:gd name="connsiteX60" fmla="*/ 2235998 w 9313016"/>
                <a:gd name="connsiteY60" fmla="*/ 6844829 h 6858000"/>
                <a:gd name="connsiteX61" fmla="*/ 2255028 w 9313016"/>
                <a:gd name="connsiteY61" fmla="*/ 6858000 h 6858000"/>
                <a:gd name="connsiteX62" fmla="*/ 1578787 w 9313016"/>
                <a:gd name="connsiteY62" fmla="*/ 6858000 h 6858000"/>
                <a:gd name="connsiteX63" fmla="*/ 1465153 w 9313016"/>
                <a:gd name="connsiteY63" fmla="*/ 6759050 h 6858000"/>
                <a:gd name="connsiteX64" fmla="*/ 1303650 w 9313016"/>
                <a:gd name="connsiteY64" fmla="*/ 6604267 h 6858000"/>
                <a:gd name="connsiteX65" fmla="*/ 323708 w 9313016"/>
                <a:gd name="connsiteY65" fmla="*/ 5126365 h 6858000"/>
                <a:gd name="connsiteX66" fmla="*/ 872 w 9313016"/>
                <a:gd name="connsiteY66" fmla="*/ 3391228 h 6858000"/>
                <a:gd name="connsiteX67" fmla="*/ 105428 w 9313016"/>
                <a:gd name="connsiteY67" fmla="*/ 2511899 h 6858000"/>
                <a:gd name="connsiteX68" fmla="*/ 384933 w 9313016"/>
                <a:gd name="connsiteY68" fmla="*/ 1670971 h 6858000"/>
                <a:gd name="connsiteX69" fmla="*/ 1433593 w 9313016"/>
                <a:gd name="connsiteY69" fmla="*/ 256095 h 6858000"/>
                <a:gd name="connsiteX70" fmla="*/ 1602664 w 9313016"/>
                <a:gd name="connsiteY70" fmla="*/ 1137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9313016" h="6858000">
                  <a:moveTo>
                    <a:pt x="6993556" y="0"/>
                  </a:moveTo>
                  <a:lnTo>
                    <a:pt x="7358516" y="0"/>
                  </a:lnTo>
                  <a:lnTo>
                    <a:pt x="7475006" y="82722"/>
                  </a:lnTo>
                  <a:cubicBezTo>
                    <a:pt x="7592423" y="169778"/>
                    <a:pt x="7706366" y="261748"/>
                    <a:pt x="7816357" y="358482"/>
                  </a:cubicBezTo>
                  <a:cubicBezTo>
                    <a:pt x="8036559" y="551589"/>
                    <a:pt x="8239655" y="764905"/>
                    <a:pt x="8421752" y="995405"/>
                  </a:cubicBezTo>
                  <a:cubicBezTo>
                    <a:pt x="8604736" y="1225282"/>
                    <a:pt x="8763567" y="1474646"/>
                    <a:pt x="8897059" y="1737211"/>
                  </a:cubicBezTo>
                  <a:cubicBezTo>
                    <a:pt x="9029909" y="2000162"/>
                    <a:pt x="9134317" y="2277990"/>
                    <a:pt x="9206633" y="2564460"/>
                  </a:cubicBezTo>
                  <a:cubicBezTo>
                    <a:pt x="9242322" y="2707791"/>
                    <a:pt x="9269041" y="2853474"/>
                    <a:pt x="9286787" y="3000164"/>
                  </a:cubicBezTo>
                  <a:cubicBezTo>
                    <a:pt x="9304977" y="3146856"/>
                    <a:pt x="9314097" y="3294698"/>
                    <a:pt x="9312914" y="3442493"/>
                  </a:cubicBezTo>
                  <a:cubicBezTo>
                    <a:pt x="9309906" y="3737987"/>
                    <a:pt x="9270717" y="4033288"/>
                    <a:pt x="9190562" y="4316686"/>
                  </a:cubicBezTo>
                  <a:cubicBezTo>
                    <a:pt x="9150486" y="4458240"/>
                    <a:pt x="9103951" y="4597587"/>
                    <a:pt x="9043416" y="4734917"/>
                  </a:cubicBezTo>
                  <a:cubicBezTo>
                    <a:pt x="8982980" y="4871817"/>
                    <a:pt x="8908740" y="5007131"/>
                    <a:pt x="8809657" y="5128718"/>
                  </a:cubicBezTo>
                  <a:cubicBezTo>
                    <a:pt x="8760312" y="5189247"/>
                    <a:pt x="8706137" y="5246945"/>
                    <a:pt x="8645997" y="5297441"/>
                  </a:cubicBezTo>
                  <a:cubicBezTo>
                    <a:pt x="8586252" y="5348274"/>
                    <a:pt x="8522809" y="5393730"/>
                    <a:pt x="8457787" y="5433763"/>
                  </a:cubicBezTo>
                  <a:cubicBezTo>
                    <a:pt x="8392816" y="5474132"/>
                    <a:pt x="8326219" y="5508213"/>
                    <a:pt x="8260803" y="5541237"/>
                  </a:cubicBezTo>
                  <a:cubicBezTo>
                    <a:pt x="8195289" y="5574071"/>
                    <a:pt x="8130023" y="5604838"/>
                    <a:pt x="8066136" y="5635704"/>
                  </a:cubicBezTo>
                  <a:cubicBezTo>
                    <a:pt x="7938313" y="5697433"/>
                    <a:pt x="7815222" y="5762186"/>
                    <a:pt x="7698638" y="5837163"/>
                  </a:cubicBezTo>
                  <a:cubicBezTo>
                    <a:pt x="7582449" y="5912381"/>
                    <a:pt x="7471881" y="5996094"/>
                    <a:pt x="7370135" y="6090081"/>
                  </a:cubicBezTo>
                  <a:cubicBezTo>
                    <a:pt x="7319460" y="6136593"/>
                    <a:pt x="7268881" y="6186082"/>
                    <a:pt x="7218897" y="6235860"/>
                  </a:cubicBezTo>
                  <a:cubicBezTo>
                    <a:pt x="7168763" y="6285493"/>
                    <a:pt x="7119665" y="6336229"/>
                    <a:pt x="7070665" y="6387205"/>
                  </a:cubicBezTo>
                  <a:cubicBezTo>
                    <a:pt x="6972715" y="6489208"/>
                    <a:pt x="6876195" y="6593131"/>
                    <a:pt x="6779035" y="6697100"/>
                  </a:cubicBezTo>
                  <a:cubicBezTo>
                    <a:pt x="6730379" y="6748989"/>
                    <a:pt x="6681528" y="6800878"/>
                    <a:pt x="6631837" y="6852239"/>
                  </a:cubicBezTo>
                  <a:lnTo>
                    <a:pt x="6626221" y="6858000"/>
                  </a:lnTo>
                  <a:lnTo>
                    <a:pt x="6424725" y="6858000"/>
                  </a:lnTo>
                  <a:lnTo>
                    <a:pt x="6527382" y="6756333"/>
                  </a:lnTo>
                  <a:cubicBezTo>
                    <a:pt x="6576726" y="6705932"/>
                    <a:pt x="6625480" y="6654811"/>
                    <a:pt x="6674233" y="6603450"/>
                  </a:cubicBezTo>
                  <a:cubicBezTo>
                    <a:pt x="6771788" y="6500920"/>
                    <a:pt x="6868309" y="6396757"/>
                    <a:pt x="6965813" y="6292932"/>
                  </a:cubicBezTo>
                  <a:lnTo>
                    <a:pt x="7112961" y="6137505"/>
                  </a:lnTo>
                  <a:cubicBezTo>
                    <a:pt x="7162354" y="6085808"/>
                    <a:pt x="7211945" y="6034640"/>
                    <a:pt x="7264790" y="5983710"/>
                  </a:cubicBezTo>
                  <a:cubicBezTo>
                    <a:pt x="7472373" y="5779130"/>
                    <a:pt x="7721610" y="5610648"/>
                    <a:pt x="7974595" y="5470773"/>
                  </a:cubicBezTo>
                  <a:cubicBezTo>
                    <a:pt x="8099903" y="5399395"/>
                    <a:pt x="8224127" y="5332529"/>
                    <a:pt x="8331591" y="5254048"/>
                  </a:cubicBezTo>
                  <a:cubicBezTo>
                    <a:pt x="8439351" y="5176047"/>
                    <a:pt x="8529660" y="5085949"/>
                    <a:pt x="8599807" y="4980010"/>
                  </a:cubicBezTo>
                  <a:cubicBezTo>
                    <a:pt x="8671187" y="4875128"/>
                    <a:pt x="8723982" y="4756086"/>
                    <a:pt x="8766474" y="4631524"/>
                  </a:cubicBezTo>
                  <a:cubicBezTo>
                    <a:pt x="8808968" y="4507010"/>
                    <a:pt x="8840615" y="4375872"/>
                    <a:pt x="8865755" y="4244445"/>
                  </a:cubicBezTo>
                  <a:cubicBezTo>
                    <a:pt x="8871375" y="4211468"/>
                    <a:pt x="8878129" y="4178731"/>
                    <a:pt x="8882911" y="4145659"/>
                  </a:cubicBezTo>
                  <a:lnTo>
                    <a:pt x="8897403" y="4046633"/>
                  </a:lnTo>
                  <a:lnTo>
                    <a:pt x="8908298" y="3947271"/>
                  </a:lnTo>
                  <a:cubicBezTo>
                    <a:pt x="8912389" y="3914247"/>
                    <a:pt x="8913425" y="3880886"/>
                    <a:pt x="8916184" y="3847765"/>
                  </a:cubicBezTo>
                  <a:cubicBezTo>
                    <a:pt x="8925797" y="3715091"/>
                    <a:pt x="8925945" y="3582127"/>
                    <a:pt x="8920670" y="3449597"/>
                  </a:cubicBezTo>
                  <a:lnTo>
                    <a:pt x="8914607" y="3350283"/>
                  </a:lnTo>
                  <a:cubicBezTo>
                    <a:pt x="8911995" y="3317211"/>
                    <a:pt x="8908348" y="3284233"/>
                    <a:pt x="8905340" y="3251209"/>
                  </a:cubicBezTo>
                  <a:cubicBezTo>
                    <a:pt x="8902628" y="3218185"/>
                    <a:pt x="8897551" y="3185305"/>
                    <a:pt x="8893854" y="3152376"/>
                  </a:cubicBezTo>
                  <a:cubicBezTo>
                    <a:pt x="8890305" y="3119399"/>
                    <a:pt x="8884932" y="3086662"/>
                    <a:pt x="8879706" y="3053878"/>
                  </a:cubicBezTo>
                  <a:cubicBezTo>
                    <a:pt x="8858707" y="2922835"/>
                    <a:pt x="8831249" y="2792705"/>
                    <a:pt x="8797531" y="2663966"/>
                  </a:cubicBezTo>
                  <a:cubicBezTo>
                    <a:pt x="8728616" y="2406777"/>
                    <a:pt x="8635497" y="2155109"/>
                    <a:pt x="8520442" y="1911983"/>
                  </a:cubicBezTo>
                  <a:cubicBezTo>
                    <a:pt x="8462667" y="1790541"/>
                    <a:pt x="8400112" y="1670923"/>
                    <a:pt x="8332626" y="1553608"/>
                  </a:cubicBezTo>
                  <a:cubicBezTo>
                    <a:pt x="8265683" y="1436006"/>
                    <a:pt x="8192973" y="1321188"/>
                    <a:pt x="8116317" y="1208529"/>
                  </a:cubicBezTo>
                  <a:cubicBezTo>
                    <a:pt x="8039811" y="1095776"/>
                    <a:pt x="7958079" y="986094"/>
                    <a:pt x="7873293" y="878284"/>
                  </a:cubicBezTo>
                  <a:cubicBezTo>
                    <a:pt x="7787814" y="771002"/>
                    <a:pt x="7697999" y="666551"/>
                    <a:pt x="7604337" y="565125"/>
                  </a:cubicBezTo>
                  <a:cubicBezTo>
                    <a:pt x="7510479" y="463891"/>
                    <a:pt x="7413367" y="364818"/>
                    <a:pt x="7311128" y="270591"/>
                  </a:cubicBezTo>
                  <a:close/>
                  <a:moveTo>
                    <a:pt x="1752019" y="0"/>
                  </a:moveTo>
                  <a:lnTo>
                    <a:pt x="2155804" y="0"/>
                  </a:lnTo>
                  <a:lnTo>
                    <a:pt x="2103975" y="40789"/>
                  </a:lnTo>
                  <a:cubicBezTo>
                    <a:pt x="1943592" y="173585"/>
                    <a:pt x="1793955" y="317500"/>
                    <a:pt x="1656310" y="470035"/>
                  </a:cubicBezTo>
                  <a:cubicBezTo>
                    <a:pt x="1288172" y="876939"/>
                    <a:pt x="1002998" y="1344708"/>
                    <a:pt x="806013" y="1841133"/>
                  </a:cubicBezTo>
                  <a:cubicBezTo>
                    <a:pt x="707818" y="2089538"/>
                    <a:pt x="630868" y="2345480"/>
                    <a:pt x="580685" y="2606364"/>
                  </a:cubicBezTo>
                  <a:cubicBezTo>
                    <a:pt x="530749" y="2867250"/>
                    <a:pt x="504868" y="3132119"/>
                    <a:pt x="503489" y="3397276"/>
                  </a:cubicBezTo>
                  <a:cubicBezTo>
                    <a:pt x="501467" y="3662434"/>
                    <a:pt x="524093" y="3927351"/>
                    <a:pt x="570135" y="4188235"/>
                  </a:cubicBezTo>
                  <a:cubicBezTo>
                    <a:pt x="615734" y="4449264"/>
                    <a:pt x="688642" y="4705493"/>
                    <a:pt x="783387" y="4953850"/>
                  </a:cubicBezTo>
                  <a:cubicBezTo>
                    <a:pt x="974357" y="5449796"/>
                    <a:pt x="1259630" y="5913773"/>
                    <a:pt x="1628014" y="6308245"/>
                  </a:cubicBezTo>
                  <a:cubicBezTo>
                    <a:pt x="1812182" y="6505481"/>
                    <a:pt x="2016215" y="6685052"/>
                    <a:pt x="2235998" y="6844829"/>
                  </a:cubicBezTo>
                  <a:lnTo>
                    <a:pt x="2255028" y="6858000"/>
                  </a:lnTo>
                  <a:lnTo>
                    <a:pt x="1578787" y="6858000"/>
                  </a:lnTo>
                  <a:lnTo>
                    <a:pt x="1465153" y="6759050"/>
                  </a:lnTo>
                  <a:cubicBezTo>
                    <a:pt x="1410086" y="6708726"/>
                    <a:pt x="1356236" y="6657104"/>
                    <a:pt x="1303650" y="6604267"/>
                  </a:cubicBezTo>
                  <a:cubicBezTo>
                    <a:pt x="883506" y="6181043"/>
                    <a:pt x="548150" y="5676072"/>
                    <a:pt x="323708" y="5126365"/>
                  </a:cubicBezTo>
                  <a:cubicBezTo>
                    <a:pt x="97737" y="4577139"/>
                    <a:pt x="-10958" y="3981927"/>
                    <a:pt x="872" y="3391228"/>
                  </a:cubicBezTo>
                  <a:cubicBezTo>
                    <a:pt x="5951" y="3095783"/>
                    <a:pt x="40506" y="2800528"/>
                    <a:pt x="105428" y="2511899"/>
                  </a:cubicBezTo>
                  <a:cubicBezTo>
                    <a:pt x="170104" y="2223317"/>
                    <a:pt x="262089" y="1940399"/>
                    <a:pt x="384933" y="1670971"/>
                  </a:cubicBezTo>
                  <a:cubicBezTo>
                    <a:pt x="629092" y="1131344"/>
                    <a:pt x="991955" y="646919"/>
                    <a:pt x="1433593" y="256095"/>
                  </a:cubicBezTo>
                  <a:cubicBezTo>
                    <a:pt x="1488791" y="207206"/>
                    <a:pt x="1545179" y="159733"/>
                    <a:pt x="1602664" y="113704"/>
                  </a:cubicBezTo>
                  <a:close/>
                </a:path>
              </a:pathLst>
            </a:custGeom>
            <a:gradFill>
              <a:gsLst>
                <a:gs pos="2000">
                  <a:schemeClr val="bg1">
                    <a:alpha val="10000"/>
                  </a:schemeClr>
                </a:gs>
                <a:gs pos="16000">
                  <a:schemeClr val="accent6">
                    <a:alpha val="8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7" name="Freeform: Shape 13">
              <a:extLst>
                <a:ext uri="{FF2B5EF4-FFF2-40B4-BE49-F238E27FC236}">
                  <a16:creationId xmlns:a16="http://schemas.microsoft.com/office/drawing/2014/main" id="{75905135-55D9-431B-8D5A-4C5C92B1FED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59468" y="36937"/>
              <a:ext cx="9065550" cy="6858000"/>
            </a:xfrm>
            <a:custGeom>
              <a:avLst/>
              <a:gdLst>
                <a:gd name="connsiteX0" fmla="*/ 1839951 w 9065550"/>
                <a:gd name="connsiteY0" fmla="*/ 0 h 6858000"/>
                <a:gd name="connsiteX1" fmla="*/ 6979427 w 9065550"/>
                <a:gd name="connsiteY1" fmla="*/ 0 h 6858000"/>
                <a:gd name="connsiteX2" fmla="*/ 6989586 w 9065550"/>
                <a:gd name="connsiteY2" fmla="*/ 6825 h 6858000"/>
                <a:gd name="connsiteX3" fmla="*/ 8932062 w 9065550"/>
                <a:gd name="connsiteY3" fmla="*/ 4580835 h 6858000"/>
                <a:gd name="connsiteX4" fmla="*/ 7166294 w 9065550"/>
                <a:gd name="connsiteY4" fmla="*/ 6259703 h 6858000"/>
                <a:gd name="connsiteX5" fmla="*/ 6868878 w 9065550"/>
                <a:gd name="connsiteY5" fmla="*/ 6564765 h 6858000"/>
                <a:gd name="connsiteX6" fmla="*/ 6591881 w 9065550"/>
                <a:gd name="connsiteY6" fmla="*/ 6858000 h 6858000"/>
                <a:gd name="connsiteX7" fmla="*/ 5184648 w 9065550"/>
                <a:gd name="connsiteY7" fmla="*/ 6858000 h 6858000"/>
                <a:gd name="connsiteX8" fmla="*/ 5244877 w 9065550"/>
                <a:gd name="connsiteY8" fmla="*/ 6817615 h 6858000"/>
                <a:gd name="connsiteX9" fmla="*/ 6033853 w 9065550"/>
                <a:gd name="connsiteY9" fmla="*/ 6069135 h 6858000"/>
                <a:gd name="connsiteX10" fmla="*/ 6480248 w 9065550"/>
                <a:gd name="connsiteY10" fmla="*/ 5607082 h 6858000"/>
                <a:gd name="connsiteX11" fmla="*/ 7551502 w 9065550"/>
                <a:gd name="connsiteY11" fmla="*/ 4859004 h 6858000"/>
                <a:gd name="connsiteX12" fmla="*/ 7844227 w 9065550"/>
                <a:gd name="connsiteY12" fmla="*/ 4683074 h 6858000"/>
                <a:gd name="connsiteX13" fmla="*/ 8005810 w 9065550"/>
                <a:gd name="connsiteY13" fmla="*/ 4330239 h 6858000"/>
                <a:gd name="connsiteX14" fmla="*/ 8016191 w 9065550"/>
                <a:gd name="connsiteY14" fmla="*/ 2956574 h 6858000"/>
                <a:gd name="connsiteX15" fmla="*/ 7346424 w 9065550"/>
                <a:gd name="connsiteY15" fmla="*/ 1636739 h 6858000"/>
                <a:gd name="connsiteX16" fmla="*/ 5995751 w 9065550"/>
                <a:gd name="connsiteY16" fmla="*/ 493319 h 6858000"/>
                <a:gd name="connsiteX17" fmla="*/ 4494836 w 9065550"/>
                <a:gd name="connsiteY17" fmla="*/ 75383 h 6858000"/>
                <a:gd name="connsiteX18" fmla="*/ 2002499 w 9065550"/>
                <a:gd name="connsiteY18" fmla="*/ 1094261 h 6858000"/>
                <a:gd name="connsiteX19" fmla="*/ 1241306 w 9065550"/>
                <a:gd name="connsiteY19" fmla="*/ 2206935 h 6858000"/>
                <a:gd name="connsiteX20" fmla="*/ 961736 w 9065550"/>
                <a:gd name="connsiteY20" fmla="*/ 3573719 h 6858000"/>
                <a:gd name="connsiteX21" fmla="*/ 1193878 w 9065550"/>
                <a:gd name="connsiteY21" fmla="*/ 4824208 h 6858000"/>
                <a:gd name="connsiteX22" fmla="*/ 1832096 w 9065550"/>
                <a:gd name="connsiteY22" fmla="*/ 5873050 h 6858000"/>
                <a:gd name="connsiteX23" fmla="*/ 3010752 w 9065550"/>
                <a:gd name="connsiteY23" fmla="*/ 6749475 h 6858000"/>
                <a:gd name="connsiteX24" fmla="*/ 3187037 w 9065550"/>
                <a:gd name="connsiteY24" fmla="*/ 6824756 h 6858000"/>
                <a:gd name="connsiteX25" fmla="*/ 3278211 w 9065550"/>
                <a:gd name="connsiteY25" fmla="*/ 6858000 h 6858000"/>
                <a:gd name="connsiteX26" fmla="*/ 1480830 w 9065550"/>
                <a:gd name="connsiteY26" fmla="*/ 6858000 h 6858000"/>
                <a:gd name="connsiteX27" fmla="*/ 1427607 w 9065550"/>
                <a:gd name="connsiteY27" fmla="*/ 6811515 h 6858000"/>
                <a:gd name="connsiteX28" fmla="*/ 1100739 w 9065550"/>
                <a:gd name="connsiteY28" fmla="*/ 6477651 h 6858000"/>
                <a:gd name="connsiteX29" fmla="*/ 0 w 9065550"/>
                <a:gd name="connsiteY29" fmla="*/ 3573620 h 6858000"/>
                <a:gd name="connsiteX30" fmla="*/ 1805513 w 9065550"/>
                <a:gd name="connsiteY30"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9065550" h="6858000">
                  <a:moveTo>
                    <a:pt x="1839951" y="0"/>
                  </a:moveTo>
                  <a:lnTo>
                    <a:pt x="6979427" y="0"/>
                  </a:lnTo>
                  <a:lnTo>
                    <a:pt x="6989586" y="6825"/>
                  </a:lnTo>
                  <a:cubicBezTo>
                    <a:pt x="8438828" y="1031353"/>
                    <a:pt x="9439169" y="2823601"/>
                    <a:pt x="8932062" y="4580835"/>
                  </a:cubicBezTo>
                  <a:cubicBezTo>
                    <a:pt x="8592517" y="5757293"/>
                    <a:pt x="7979652" y="5458140"/>
                    <a:pt x="7166294" y="6259703"/>
                  </a:cubicBezTo>
                  <a:cubicBezTo>
                    <a:pt x="7064618" y="6359905"/>
                    <a:pt x="6966014" y="6462297"/>
                    <a:pt x="6868878" y="6564765"/>
                  </a:cubicBezTo>
                  <a:lnTo>
                    <a:pt x="6591881" y="6858000"/>
                  </a:lnTo>
                  <a:lnTo>
                    <a:pt x="5184648" y="6858000"/>
                  </a:lnTo>
                  <a:lnTo>
                    <a:pt x="5244877" y="6817615"/>
                  </a:lnTo>
                  <a:cubicBezTo>
                    <a:pt x="5481027" y="6649287"/>
                    <a:pt x="5723665" y="6398593"/>
                    <a:pt x="6033853" y="6069135"/>
                  </a:cubicBezTo>
                  <a:cubicBezTo>
                    <a:pt x="6175680" y="5918484"/>
                    <a:pt x="6322395" y="5762660"/>
                    <a:pt x="6480248" y="5607082"/>
                  </a:cubicBezTo>
                  <a:cubicBezTo>
                    <a:pt x="6893276" y="5200077"/>
                    <a:pt x="7273697" y="5002920"/>
                    <a:pt x="7551502" y="4859004"/>
                  </a:cubicBezTo>
                  <a:cubicBezTo>
                    <a:pt x="7687884" y="4788339"/>
                    <a:pt x="7795540" y="4732559"/>
                    <a:pt x="7844227" y="4683074"/>
                  </a:cubicBezTo>
                  <a:cubicBezTo>
                    <a:pt x="7898759" y="4627636"/>
                    <a:pt x="7956165" y="4502313"/>
                    <a:pt x="8005810" y="4330239"/>
                  </a:cubicBezTo>
                  <a:cubicBezTo>
                    <a:pt x="8132968" y="3889611"/>
                    <a:pt x="8136446" y="3427460"/>
                    <a:pt x="8016191" y="2956574"/>
                  </a:cubicBezTo>
                  <a:cubicBezTo>
                    <a:pt x="7900876" y="2505064"/>
                    <a:pt x="7669287" y="2048671"/>
                    <a:pt x="7346424" y="1636739"/>
                  </a:cubicBezTo>
                  <a:cubicBezTo>
                    <a:pt x="6979764" y="1168830"/>
                    <a:pt x="6512706" y="773489"/>
                    <a:pt x="5995751" y="493319"/>
                  </a:cubicBezTo>
                  <a:cubicBezTo>
                    <a:pt x="5491195" y="219884"/>
                    <a:pt x="4972174" y="75383"/>
                    <a:pt x="4494836" y="75383"/>
                  </a:cubicBezTo>
                  <a:cubicBezTo>
                    <a:pt x="3554318" y="75383"/>
                    <a:pt x="2669191" y="437197"/>
                    <a:pt x="2002499" y="1094261"/>
                  </a:cubicBezTo>
                  <a:cubicBezTo>
                    <a:pt x="1676360" y="1415667"/>
                    <a:pt x="1420225" y="1790023"/>
                    <a:pt x="1241306" y="2206935"/>
                  </a:cubicBezTo>
                  <a:cubicBezTo>
                    <a:pt x="1055782" y="2639169"/>
                    <a:pt x="961736" y="3099027"/>
                    <a:pt x="961736" y="3573719"/>
                  </a:cubicBezTo>
                  <a:cubicBezTo>
                    <a:pt x="961736" y="4005124"/>
                    <a:pt x="1039805" y="4425841"/>
                    <a:pt x="1193878" y="4824208"/>
                  </a:cubicBezTo>
                  <a:cubicBezTo>
                    <a:pt x="1342457" y="5208423"/>
                    <a:pt x="1557214" y="5561306"/>
                    <a:pt x="1832096" y="5873050"/>
                  </a:cubicBezTo>
                  <a:cubicBezTo>
                    <a:pt x="2157126" y="6241599"/>
                    <a:pt x="2564661" y="6544656"/>
                    <a:pt x="3010752" y="6749475"/>
                  </a:cubicBezTo>
                  <a:cubicBezTo>
                    <a:pt x="3069003" y="6776219"/>
                    <a:pt x="3127773" y="6801314"/>
                    <a:pt x="3187037" y="6824756"/>
                  </a:cubicBezTo>
                  <a:lnTo>
                    <a:pt x="3278211" y="6858000"/>
                  </a:lnTo>
                  <a:lnTo>
                    <a:pt x="1480830" y="6858000"/>
                  </a:lnTo>
                  <a:lnTo>
                    <a:pt x="1427607" y="6811515"/>
                  </a:lnTo>
                  <a:cubicBezTo>
                    <a:pt x="1312870" y="6705919"/>
                    <a:pt x="1203751" y="6594470"/>
                    <a:pt x="1100739" y="6477651"/>
                  </a:cubicBezTo>
                  <a:cubicBezTo>
                    <a:pt x="415045" y="5700097"/>
                    <a:pt x="0" y="4684635"/>
                    <a:pt x="0" y="3573620"/>
                  </a:cubicBezTo>
                  <a:cubicBezTo>
                    <a:pt x="0" y="2121118"/>
                    <a:pt x="709459" y="831902"/>
                    <a:pt x="1805513" y="24133"/>
                  </a:cubicBezTo>
                  <a:close/>
                </a:path>
              </a:pathLst>
            </a:custGeom>
            <a:solidFill>
              <a:schemeClr val="accent1">
                <a:alpha val="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 name="Freeform: Shape 14">
              <a:extLst>
                <a:ext uri="{FF2B5EF4-FFF2-40B4-BE49-F238E27FC236}">
                  <a16:creationId xmlns:a16="http://schemas.microsoft.com/office/drawing/2014/main" id="{9B732812-A0BB-4324-B390-DFEF26C109E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48217" y="36937"/>
              <a:ext cx="9088051" cy="6858000"/>
            </a:xfrm>
            <a:custGeom>
              <a:avLst/>
              <a:gdLst>
                <a:gd name="connsiteX0" fmla="*/ 5158786 w 9088051"/>
                <a:gd name="connsiteY0" fmla="*/ 0 h 6858000"/>
                <a:gd name="connsiteX1" fmla="*/ 6996771 w 9088051"/>
                <a:gd name="connsiteY1" fmla="*/ 0 h 6858000"/>
                <a:gd name="connsiteX2" fmla="*/ 7006955 w 9088051"/>
                <a:gd name="connsiteY2" fmla="*/ 6825 h 6858000"/>
                <a:gd name="connsiteX3" fmla="*/ 8954230 w 9088051"/>
                <a:gd name="connsiteY3" fmla="*/ 4580835 h 6858000"/>
                <a:gd name="connsiteX4" fmla="*/ 7184080 w 9088051"/>
                <a:gd name="connsiteY4" fmla="*/ 6259703 h 6858000"/>
                <a:gd name="connsiteX5" fmla="*/ 6885926 w 9088051"/>
                <a:gd name="connsiteY5" fmla="*/ 6564765 h 6858000"/>
                <a:gd name="connsiteX6" fmla="*/ 6608241 w 9088051"/>
                <a:gd name="connsiteY6" fmla="*/ 6858000 h 6858000"/>
                <a:gd name="connsiteX7" fmla="*/ 5462870 w 9088051"/>
                <a:gd name="connsiteY7" fmla="*/ 6858000 h 6858000"/>
                <a:gd name="connsiteX8" fmla="*/ 5529056 w 9088051"/>
                <a:gd name="connsiteY8" fmla="*/ 6804645 h 6858000"/>
                <a:gd name="connsiteX9" fmla="*/ 6167613 w 9088051"/>
                <a:gd name="connsiteY9" fmla="*/ 6173667 h 6858000"/>
                <a:gd name="connsiteX10" fmla="*/ 6610973 w 9088051"/>
                <a:gd name="connsiteY10" fmla="*/ 5715860 h 6858000"/>
                <a:gd name="connsiteX11" fmla="*/ 7646083 w 9088051"/>
                <a:gd name="connsiteY11" fmla="*/ 4995842 h 6858000"/>
                <a:gd name="connsiteX12" fmla="*/ 7980054 w 9088051"/>
                <a:gd name="connsiteY12" fmla="*/ 4790095 h 6858000"/>
                <a:gd name="connsiteX13" fmla="*/ 8180437 w 9088051"/>
                <a:gd name="connsiteY13" fmla="*/ 4371964 h 6858000"/>
                <a:gd name="connsiteX14" fmla="*/ 8192058 w 9088051"/>
                <a:gd name="connsiteY14" fmla="*/ 2919242 h 6858000"/>
                <a:gd name="connsiteX15" fmla="*/ 7492638 w 9088051"/>
                <a:gd name="connsiteY15" fmla="*/ 1542845 h 6858000"/>
                <a:gd name="connsiteX16" fmla="*/ 6089097 w 9088051"/>
                <a:gd name="connsiteY16" fmla="*/ 357847 h 6858000"/>
                <a:gd name="connsiteX17" fmla="*/ 5288639 w 9088051"/>
                <a:gd name="connsiteY17" fmla="*/ 31627 h 6858000"/>
                <a:gd name="connsiteX18" fmla="*/ 1844517 w 9088051"/>
                <a:gd name="connsiteY18" fmla="*/ 0 h 6858000"/>
                <a:gd name="connsiteX19" fmla="*/ 3734467 w 9088051"/>
                <a:gd name="connsiteY19" fmla="*/ 0 h 6858000"/>
                <a:gd name="connsiteX20" fmla="*/ 3603618 w 9088051"/>
                <a:gd name="connsiteY20" fmla="*/ 28853 h 6858000"/>
                <a:gd name="connsiteX21" fmla="*/ 1892878 w 9088051"/>
                <a:gd name="connsiteY21" fmla="*/ 985434 h 6858000"/>
                <a:gd name="connsiteX22" fmla="*/ 1096045 w 9088051"/>
                <a:gd name="connsiteY22" fmla="*/ 2147349 h 6858000"/>
                <a:gd name="connsiteX23" fmla="*/ 803453 w 9088051"/>
                <a:gd name="connsiteY23" fmla="*/ 3573669 h 6858000"/>
                <a:gd name="connsiteX24" fmla="*/ 1046377 w 9088051"/>
                <a:gd name="connsiteY24" fmla="*/ 4878573 h 6858000"/>
                <a:gd name="connsiteX25" fmla="*/ 1714473 w 9088051"/>
                <a:gd name="connsiteY25" fmla="*/ 5973776 h 6858000"/>
                <a:gd name="connsiteX26" fmla="*/ 2776083 w 9088051"/>
                <a:gd name="connsiteY26" fmla="*/ 6804641 h 6858000"/>
                <a:gd name="connsiteX27" fmla="*/ 2884836 w 9088051"/>
                <a:gd name="connsiteY27" fmla="*/ 6858000 h 6858000"/>
                <a:gd name="connsiteX28" fmla="*/ 1484505 w 9088051"/>
                <a:gd name="connsiteY28" fmla="*/ 6858000 h 6858000"/>
                <a:gd name="connsiteX29" fmla="*/ 1431151 w 9088051"/>
                <a:gd name="connsiteY29" fmla="*/ 6811515 h 6858000"/>
                <a:gd name="connsiteX30" fmla="*/ 1103471 w 9088051"/>
                <a:gd name="connsiteY30" fmla="*/ 6477651 h 6858000"/>
                <a:gd name="connsiteX31" fmla="*/ 0 w 9088051"/>
                <a:gd name="connsiteY31" fmla="*/ 3573620 h 6858000"/>
                <a:gd name="connsiteX32" fmla="*/ 1809994 w 9088051"/>
                <a:gd name="connsiteY32"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9088051" h="6858000">
                  <a:moveTo>
                    <a:pt x="5158786" y="0"/>
                  </a:moveTo>
                  <a:lnTo>
                    <a:pt x="6996771" y="0"/>
                  </a:lnTo>
                  <a:lnTo>
                    <a:pt x="7006955" y="6825"/>
                  </a:lnTo>
                  <a:cubicBezTo>
                    <a:pt x="8459794" y="1031353"/>
                    <a:pt x="9462596" y="2823601"/>
                    <a:pt x="8954230" y="4580835"/>
                  </a:cubicBezTo>
                  <a:cubicBezTo>
                    <a:pt x="8613842" y="5757293"/>
                    <a:pt x="7999457" y="5458140"/>
                    <a:pt x="7184080" y="6259703"/>
                  </a:cubicBezTo>
                  <a:cubicBezTo>
                    <a:pt x="7082152" y="6359905"/>
                    <a:pt x="6983303" y="6462297"/>
                    <a:pt x="6885926" y="6564765"/>
                  </a:cubicBezTo>
                  <a:lnTo>
                    <a:pt x="6608241" y="6858000"/>
                  </a:lnTo>
                  <a:lnTo>
                    <a:pt x="5462870" y="6858000"/>
                  </a:lnTo>
                  <a:lnTo>
                    <a:pt x="5529056" y="6804645"/>
                  </a:lnTo>
                  <a:cubicBezTo>
                    <a:pt x="5740217" y="6626505"/>
                    <a:pt x="5949382" y="6404876"/>
                    <a:pt x="6167613" y="6173667"/>
                  </a:cubicBezTo>
                  <a:cubicBezTo>
                    <a:pt x="6308782" y="6024091"/>
                    <a:pt x="6454799" y="5869390"/>
                    <a:pt x="6610973" y="5715860"/>
                  </a:cubicBezTo>
                  <a:cubicBezTo>
                    <a:pt x="7007847" y="5325741"/>
                    <a:pt x="7376733" y="5135074"/>
                    <a:pt x="7646083" y="4995842"/>
                  </a:cubicBezTo>
                  <a:cubicBezTo>
                    <a:pt x="7816858" y="4907561"/>
                    <a:pt x="7916545" y="4854514"/>
                    <a:pt x="7980054" y="4790095"/>
                  </a:cubicBezTo>
                  <a:cubicBezTo>
                    <a:pt x="8054629" y="4714405"/>
                    <a:pt x="8122031" y="4573758"/>
                    <a:pt x="8180437" y="4371964"/>
                  </a:cubicBezTo>
                  <a:cubicBezTo>
                    <a:pt x="8315441" y="3905228"/>
                    <a:pt x="8319381" y="3416431"/>
                    <a:pt x="8192058" y="2919242"/>
                  </a:cubicBezTo>
                  <a:cubicBezTo>
                    <a:pt x="8071251" y="2447381"/>
                    <a:pt x="7829388" y="1971467"/>
                    <a:pt x="7492638" y="1542845"/>
                  </a:cubicBezTo>
                  <a:cubicBezTo>
                    <a:pt x="7111829" y="1058099"/>
                    <a:pt x="6626484" y="648361"/>
                    <a:pt x="6089097" y="357847"/>
                  </a:cubicBezTo>
                  <a:cubicBezTo>
                    <a:pt x="5824244" y="214687"/>
                    <a:pt x="5554957" y="105262"/>
                    <a:pt x="5288639" y="31627"/>
                  </a:cubicBezTo>
                  <a:close/>
                  <a:moveTo>
                    <a:pt x="1844517" y="0"/>
                  </a:moveTo>
                  <a:lnTo>
                    <a:pt x="3734467" y="0"/>
                  </a:lnTo>
                  <a:lnTo>
                    <a:pt x="3603618" y="28853"/>
                  </a:lnTo>
                  <a:cubicBezTo>
                    <a:pt x="2962049" y="186733"/>
                    <a:pt x="2373277" y="513136"/>
                    <a:pt x="1892878" y="985434"/>
                  </a:cubicBezTo>
                  <a:cubicBezTo>
                    <a:pt x="1551428" y="1321091"/>
                    <a:pt x="1283341" y="1711990"/>
                    <a:pt x="1096045" y="2147349"/>
                  </a:cubicBezTo>
                  <a:cubicBezTo>
                    <a:pt x="901876" y="2598519"/>
                    <a:pt x="803453" y="3078432"/>
                    <a:pt x="803453" y="3573669"/>
                  </a:cubicBezTo>
                  <a:cubicBezTo>
                    <a:pt x="803453" y="4023717"/>
                    <a:pt x="885151" y="4462735"/>
                    <a:pt x="1046377" y="4878573"/>
                  </a:cubicBezTo>
                  <a:cubicBezTo>
                    <a:pt x="1201945" y="5279770"/>
                    <a:pt x="1426681" y="5648221"/>
                    <a:pt x="1714473" y="5973776"/>
                  </a:cubicBezTo>
                  <a:cubicBezTo>
                    <a:pt x="2012357" y="6310732"/>
                    <a:pt x="2376505" y="6595304"/>
                    <a:pt x="2776083" y="6804641"/>
                  </a:cubicBezTo>
                  <a:lnTo>
                    <a:pt x="2884836" y="6858000"/>
                  </a:lnTo>
                  <a:lnTo>
                    <a:pt x="1484505" y="6858000"/>
                  </a:lnTo>
                  <a:lnTo>
                    <a:pt x="1431151" y="6811515"/>
                  </a:lnTo>
                  <a:cubicBezTo>
                    <a:pt x="1316128" y="6705919"/>
                    <a:pt x="1206738" y="6594470"/>
                    <a:pt x="1103471" y="6477651"/>
                  </a:cubicBezTo>
                  <a:cubicBezTo>
                    <a:pt x="416075" y="5700097"/>
                    <a:pt x="0" y="4684635"/>
                    <a:pt x="0" y="3573620"/>
                  </a:cubicBezTo>
                  <a:cubicBezTo>
                    <a:pt x="0" y="2121118"/>
                    <a:pt x="711220" y="831902"/>
                    <a:pt x="1809994" y="24133"/>
                  </a:cubicBezTo>
                  <a:close/>
                </a:path>
              </a:pathLst>
            </a:custGeom>
            <a:gradFill>
              <a:gsLst>
                <a:gs pos="2000">
                  <a:schemeClr val="bg1">
                    <a:alpha val="10000"/>
                  </a:schemeClr>
                </a:gs>
                <a:gs pos="16000">
                  <a:schemeClr val="accent6">
                    <a:alpha val="2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8" name="Freeform: Shape 15">
              <a:extLst>
                <a:ext uri="{FF2B5EF4-FFF2-40B4-BE49-F238E27FC236}">
                  <a16:creationId xmlns:a16="http://schemas.microsoft.com/office/drawing/2014/main" id="{01FEC055-6F76-4E20-BC93-76C2F58EAF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29061" y="36937"/>
              <a:ext cx="9107210" cy="6858000"/>
            </a:xfrm>
            <a:custGeom>
              <a:avLst/>
              <a:gdLst>
                <a:gd name="connsiteX0" fmla="*/ 6184722 w 9107210"/>
                <a:gd name="connsiteY0" fmla="*/ 0 h 6858000"/>
                <a:gd name="connsiteX1" fmla="*/ 6985680 w 9107210"/>
                <a:gd name="connsiteY1" fmla="*/ 0 h 6858000"/>
                <a:gd name="connsiteX2" fmla="*/ 7324323 w 9107210"/>
                <a:gd name="connsiteY2" fmla="*/ 247136 h 6858000"/>
                <a:gd name="connsiteX3" fmla="*/ 7652712 w 9107210"/>
                <a:gd name="connsiteY3" fmla="*/ 528495 h 6858000"/>
                <a:gd name="connsiteX4" fmla="*/ 8236677 w 9107210"/>
                <a:gd name="connsiteY4" fmla="*/ 1166289 h 6858000"/>
                <a:gd name="connsiteX5" fmla="*/ 8704298 w 9107210"/>
                <a:gd name="connsiteY5" fmla="*/ 1897038 h 6858000"/>
                <a:gd name="connsiteX6" fmla="*/ 8885160 w 9107210"/>
                <a:gd name="connsiteY6" fmla="*/ 2294087 h 6858000"/>
                <a:gd name="connsiteX7" fmla="*/ 8924247 w 9107210"/>
                <a:gd name="connsiteY7" fmla="*/ 2396286 h 6858000"/>
                <a:gd name="connsiteX8" fmla="*/ 8960022 w 9107210"/>
                <a:gd name="connsiteY8" fmla="*/ 2499767 h 6858000"/>
                <a:gd name="connsiteX9" fmla="*/ 8991720 w 9107210"/>
                <a:gd name="connsiteY9" fmla="*/ 2604671 h 6858000"/>
                <a:gd name="connsiteX10" fmla="*/ 9019646 w 9107210"/>
                <a:gd name="connsiteY10" fmla="*/ 2710708 h 6858000"/>
                <a:gd name="connsiteX11" fmla="*/ 9105822 w 9107210"/>
                <a:gd name="connsiteY11" fmla="*/ 3582266 h 6858000"/>
                <a:gd name="connsiteX12" fmla="*/ 9057716 w 9107210"/>
                <a:gd name="connsiteY12" fmla="*/ 4017873 h 6858000"/>
                <a:gd name="connsiteX13" fmla="*/ 8945600 w 9107210"/>
                <a:gd name="connsiteY13" fmla="*/ 4439659 h 6858000"/>
                <a:gd name="connsiteX14" fmla="*/ 8796080 w 9107210"/>
                <a:gd name="connsiteY14" fmla="*/ 4847428 h 6858000"/>
                <a:gd name="connsiteX15" fmla="*/ 8702056 w 9107210"/>
                <a:gd name="connsiteY15" fmla="*/ 5050108 h 6858000"/>
                <a:gd name="connsiteX16" fmla="*/ 8581125 w 9107210"/>
                <a:gd name="connsiteY16" fmla="*/ 5247525 h 6858000"/>
                <a:gd name="connsiteX17" fmla="*/ 8426254 w 9107210"/>
                <a:gd name="connsiteY17" fmla="*/ 5429647 h 6858000"/>
                <a:gd name="connsiteX18" fmla="*/ 8337174 w 9107210"/>
                <a:gd name="connsiteY18" fmla="*/ 5510552 h 6858000"/>
                <a:gd name="connsiteX19" fmla="*/ 8243200 w 9107210"/>
                <a:gd name="connsiteY19" fmla="*/ 5582948 h 6858000"/>
                <a:gd name="connsiteX20" fmla="*/ 7868330 w 9107210"/>
                <a:gd name="connsiteY20" fmla="*/ 5811104 h 6858000"/>
                <a:gd name="connsiteX21" fmla="*/ 7538916 w 9107210"/>
                <a:gd name="connsiteY21" fmla="*/ 6018899 h 6858000"/>
                <a:gd name="connsiteX22" fmla="*/ 7391280 w 9107210"/>
                <a:gd name="connsiteY22" fmla="*/ 6134132 h 6858000"/>
                <a:gd name="connsiteX23" fmla="*/ 7252511 w 9107210"/>
                <a:gd name="connsiteY23" fmla="*/ 6259105 h 6858000"/>
                <a:gd name="connsiteX24" fmla="*/ 7185601 w 9107210"/>
                <a:gd name="connsiteY24" fmla="*/ 6325894 h 6858000"/>
                <a:gd name="connsiteX25" fmla="*/ 7116651 w 9107210"/>
                <a:gd name="connsiteY25" fmla="*/ 6397010 h 6858000"/>
                <a:gd name="connsiteX26" fmla="*/ 6978545 w 9107210"/>
                <a:gd name="connsiteY26" fmla="*/ 6541607 h 6858000"/>
                <a:gd name="connsiteX27" fmla="*/ 6693009 w 9107210"/>
                <a:gd name="connsiteY27" fmla="*/ 6832716 h 6858000"/>
                <a:gd name="connsiteX28" fmla="*/ 6667488 w 9107210"/>
                <a:gd name="connsiteY28" fmla="*/ 6858000 h 6858000"/>
                <a:gd name="connsiteX29" fmla="*/ 6056793 w 9107210"/>
                <a:gd name="connsiteY29" fmla="*/ 6858000 h 6858000"/>
                <a:gd name="connsiteX30" fmla="*/ 6077345 w 9107210"/>
                <a:gd name="connsiteY30" fmla="*/ 6835420 h 6858000"/>
                <a:gd name="connsiteX31" fmla="*/ 6208519 w 9107210"/>
                <a:gd name="connsiteY31" fmla="*/ 6683989 h 6858000"/>
                <a:gd name="connsiteX32" fmla="*/ 6340001 w 9107210"/>
                <a:gd name="connsiteY32" fmla="*/ 6529852 h 6858000"/>
                <a:gd name="connsiteX33" fmla="*/ 6611419 w 9107210"/>
                <a:gd name="connsiteY33" fmla="*/ 6219317 h 6858000"/>
                <a:gd name="connsiteX34" fmla="*/ 6757678 w 9107210"/>
                <a:gd name="connsiteY34" fmla="*/ 6068228 h 6858000"/>
                <a:gd name="connsiteX35" fmla="*/ 6833713 w 9107210"/>
                <a:gd name="connsiteY35" fmla="*/ 5994061 h 6858000"/>
                <a:gd name="connsiteX36" fmla="*/ 6915148 w 9107210"/>
                <a:gd name="connsiteY36" fmla="*/ 5918812 h 6858000"/>
                <a:gd name="connsiteX37" fmla="*/ 7276311 w 9107210"/>
                <a:gd name="connsiteY37" fmla="*/ 5650229 h 6858000"/>
                <a:gd name="connsiteX38" fmla="*/ 7664942 w 9107210"/>
                <a:gd name="connsiteY38" fmla="*/ 5445681 h 6858000"/>
                <a:gd name="connsiteX39" fmla="*/ 7848505 w 9107210"/>
                <a:gd name="connsiteY39" fmla="*/ 5358333 h 6858000"/>
                <a:gd name="connsiteX40" fmla="*/ 8011785 w 9107210"/>
                <a:gd name="connsiteY40" fmla="*/ 5267788 h 6858000"/>
                <a:gd name="connsiteX41" fmla="*/ 8260273 w 9107210"/>
                <a:gd name="connsiteY41" fmla="*/ 5034370 h 6858000"/>
                <a:gd name="connsiteX42" fmla="*/ 8417589 w 9107210"/>
                <a:gd name="connsiteY42" fmla="*/ 4714488 h 6858000"/>
                <a:gd name="connsiteX43" fmla="*/ 8495000 w 9107210"/>
                <a:gd name="connsiteY43" fmla="*/ 4346409 h 6858000"/>
                <a:gd name="connsiteX44" fmla="*/ 8508556 w 9107210"/>
                <a:gd name="connsiteY44" fmla="*/ 3971101 h 6858000"/>
                <a:gd name="connsiteX45" fmla="*/ 8483330 w 9107210"/>
                <a:gd name="connsiteY45" fmla="*/ 3600710 h 6858000"/>
                <a:gd name="connsiteX46" fmla="*/ 8425336 w 9107210"/>
                <a:gd name="connsiteY46" fmla="*/ 3236121 h 6858000"/>
                <a:gd name="connsiteX47" fmla="*/ 8334575 w 9107210"/>
                <a:gd name="connsiteY47" fmla="*/ 2877977 h 6858000"/>
                <a:gd name="connsiteX48" fmla="*/ 8087513 w 9107210"/>
                <a:gd name="connsiteY48" fmla="*/ 2174622 h 6858000"/>
                <a:gd name="connsiteX49" fmla="*/ 7723650 w 9107210"/>
                <a:gd name="connsiteY49" fmla="*/ 1507613 h 6858000"/>
                <a:gd name="connsiteX50" fmla="*/ 7501815 w 9107210"/>
                <a:gd name="connsiteY50" fmla="*/ 1192947 h 6858000"/>
                <a:gd name="connsiteX51" fmla="*/ 7254399 w 9107210"/>
                <a:gd name="connsiteY51" fmla="*/ 894361 h 6858000"/>
                <a:gd name="connsiteX52" fmla="*/ 6689339 w 9107210"/>
                <a:gd name="connsiteY52" fmla="*/ 354046 h 6858000"/>
                <a:gd name="connsiteX53" fmla="*/ 6206651 w 9107210"/>
                <a:gd name="connsiteY53" fmla="*/ 12626 h 6858000"/>
                <a:gd name="connsiteX54" fmla="*/ 1827105 w 9107210"/>
                <a:gd name="connsiteY54" fmla="*/ 0 h 6858000"/>
                <a:gd name="connsiteX55" fmla="*/ 2807607 w 9107210"/>
                <a:gd name="connsiteY55" fmla="*/ 0 h 6858000"/>
                <a:gd name="connsiteX56" fmla="*/ 2667958 w 9107210"/>
                <a:gd name="connsiteY56" fmla="*/ 88235 h 6858000"/>
                <a:gd name="connsiteX57" fmla="*/ 2354723 w 9107210"/>
                <a:gd name="connsiteY57" fmla="*/ 314947 h 6858000"/>
                <a:gd name="connsiteX58" fmla="*/ 2059963 w 9107210"/>
                <a:gd name="connsiteY58" fmla="*/ 561545 h 6858000"/>
                <a:gd name="connsiteX59" fmla="*/ 1780798 w 9107210"/>
                <a:gd name="connsiteY59" fmla="*/ 824425 h 6858000"/>
                <a:gd name="connsiteX60" fmla="*/ 954714 w 9107210"/>
                <a:gd name="connsiteY60" fmla="*/ 2094309 h 6858000"/>
                <a:gd name="connsiteX61" fmla="*/ 732676 w 9107210"/>
                <a:gd name="connsiteY61" fmla="*/ 2813646 h 6858000"/>
                <a:gd name="connsiteX62" fmla="*/ 673867 w 9107210"/>
                <a:gd name="connsiteY62" fmla="*/ 3183989 h 6858000"/>
                <a:gd name="connsiteX63" fmla="*/ 647621 w 9107210"/>
                <a:gd name="connsiteY63" fmla="*/ 3557281 h 6858000"/>
                <a:gd name="connsiteX64" fmla="*/ 653381 w 9107210"/>
                <a:gd name="connsiteY64" fmla="*/ 3931214 h 6858000"/>
                <a:gd name="connsiteX65" fmla="*/ 690428 w 9107210"/>
                <a:gd name="connsiteY65" fmla="*/ 4303719 h 6858000"/>
                <a:gd name="connsiteX66" fmla="*/ 871801 w 9107210"/>
                <a:gd name="connsiteY66" fmla="*/ 5033041 h 6858000"/>
                <a:gd name="connsiteX67" fmla="*/ 1197749 w 9107210"/>
                <a:gd name="connsiteY67" fmla="*/ 5718494 h 6858000"/>
                <a:gd name="connsiteX68" fmla="*/ 1411480 w 9107210"/>
                <a:gd name="connsiteY68" fmla="*/ 6036703 h 6858000"/>
                <a:gd name="connsiteX69" fmla="*/ 1530170 w 9107210"/>
                <a:gd name="connsiteY69" fmla="*/ 6188430 h 6858000"/>
                <a:gd name="connsiteX70" fmla="*/ 1657165 w 9107210"/>
                <a:gd name="connsiteY70" fmla="*/ 6335385 h 6858000"/>
                <a:gd name="connsiteX71" fmla="*/ 1931343 w 9107210"/>
                <a:gd name="connsiteY71" fmla="*/ 6612896 h 6858000"/>
                <a:gd name="connsiteX72" fmla="*/ 2220133 w 9107210"/>
                <a:gd name="connsiteY72" fmla="*/ 6858000 h 6858000"/>
                <a:gd name="connsiteX73" fmla="*/ 1539862 w 9107210"/>
                <a:gd name="connsiteY73" fmla="*/ 6858000 h 6858000"/>
                <a:gd name="connsiteX74" fmla="*/ 1307111 w 9107210"/>
                <a:gd name="connsiteY74" fmla="*/ 6648873 h 6858000"/>
                <a:gd name="connsiteX75" fmla="*/ 750258 w 9107210"/>
                <a:gd name="connsiteY75" fmla="*/ 5987570 h 6858000"/>
                <a:gd name="connsiteX76" fmla="*/ 335382 w 9107210"/>
                <a:gd name="connsiteY76" fmla="*/ 5229279 h 6858000"/>
                <a:gd name="connsiteX77" fmla="*/ 79351 w 9107210"/>
                <a:gd name="connsiteY77" fmla="*/ 4403854 h 6858000"/>
                <a:gd name="connsiteX78" fmla="*/ 16007 w 9107210"/>
                <a:gd name="connsiteY78" fmla="*/ 3975723 h 6858000"/>
                <a:gd name="connsiteX79" fmla="*/ 871 w 9107210"/>
                <a:gd name="connsiteY79" fmla="*/ 3543362 h 6858000"/>
                <a:gd name="connsiteX80" fmla="*/ 32519 w 9107210"/>
                <a:gd name="connsiteY80" fmla="*/ 3112085 h 6858000"/>
                <a:gd name="connsiteX81" fmla="*/ 108502 w 9107210"/>
                <a:gd name="connsiteY81" fmla="*/ 2686511 h 6858000"/>
                <a:gd name="connsiteX82" fmla="*/ 378239 w 9107210"/>
                <a:gd name="connsiteY82" fmla="*/ 1865955 h 6858000"/>
                <a:gd name="connsiteX83" fmla="*/ 1343701 w 9107210"/>
                <a:gd name="connsiteY83" fmla="*/ 431508 h 6858000"/>
                <a:gd name="connsiteX84" fmla="*/ 1661853 w 9107210"/>
                <a:gd name="connsiteY84" fmla="*/ 13026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9107210" h="6858000">
                  <a:moveTo>
                    <a:pt x="6184722" y="0"/>
                  </a:moveTo>
                  <a:lnTo>
                    <a:pt x="6985680" y="0"/>
                  </a:lnTo>
                  <a:lnTo>
                    <a:pt x="7324323" y="247136"/>
                  </a:lnTo>
                  <a:cubicBezTo>
                    <a:pt x="7437502" y="336500"/>
                    <a:pt x="7547171" y="430254"/>
                    <a:pt x="7652712" y="528495"/>
                  </a:cubicBezTo>
                  <a:cubicBezTo>
                    <a:pt x="7863743" y="724929"/>
                    <a:pt x="8060097" y="937593"/>
                    <a:pt x="8236677" y="1166289"/>
                  </a:cubicBezTo>
                  <a:cubicBezTo>
                    <a:pt x="8413818" y="1394594"/>
                    <a:pt x="8570168" y="1639471"/>
                    <a:pt x="8704298" y="1897038"/>
                  </a:cubicBezTo>
                  <a:cubicBezTo>
                    <a:pt x="8770803" y="2026141"/>
                    <a:pt x="8830836" y="2158786"/>
                    <a:pt x="8885160" y="2294087"/>
                  </a:cubicBezTo>
                  <a:cubicBezTo>
                    <a:pt x="8898360" y="2328071"/>
                    <a:pt x="8912169" y="2361810"/>
                    <a:pt x="8924247" y="2396286"/>
                  </a:cubicBezTo>
                  <a:lnTo>
                    <a:pt x="8960022" y="2499767"/>
                  </a:lnTo>
                  <a:lnTo>
                    <a:pt x="8991720" y="2604671"/>
                  </a:lnTo>
                  <a:cubicBezTo>
                    <a:pt x="9002116" y="2639690"/>
                    <a:pt x="9010474" y="2675346"/>
                    <a:pt x="9019646" y="2710708"/>
                  </a:cubicBezTo>
                  <a:cubicBezTo>
                    <a:pt x="9089055" y="2995079"/>
                    <a:pt x="9113620" y="3289927"/>
                    <a:pt x="9105822" y="3582266"/>
                  </a:cubicBezTo>
                  <a:cubicBezTo>
                    <a:pt x="9101796" y="3728484"/>
                    <a:pt x="9085744" y="3874458"/>
                    <a:pt x="9057716" y="4017873"/>
                  </a:cubicBezTo>
                  <a:cubicBezTo>
                    <a:pt x="9029534" y="4161336"/>
                    <a:pt x="8990497" y="4302046"/>
                    <a:pt x="8945600" y="4439659"/>
                  </a:cubicBezTo>
                  <a:cubicBezTo>
                    <a:pt x="8900857" y="4577566"/>
                    <a:pt x="8852901" y="4711784"/>
                    <a:pt x="8796080" y="4847428"/>
                  </a:cubicBezTo>
                  <a:cubicBezTo>
                    <a:pt x="8767695" y="4915152"/>
                    <a:pt x="8737016" y="4982926"/>
                    <a:pt x="8702056" y="5050108"/>
                  </a:cubicBezTo>
                  <a:cubicBezTo>
                    <a:pt x="8666485" y="5116997"/>
                    <a:pt x="8627347" y="5183687"/>
                    <a:pt x="8581125" y="5247525"/>
                  </a:cubicBezTo>
                  <a:cubicBezTo>
                    <a:pt x="8535565" y="5311660"/>
                    <a:pt x="8483534" y="5373185"/>
                    <a:pt x="8426254" y="5429647"/>
                  </a:cubicBezTo>
                  <a:cubicBezTo>
                    <a:pt x="8397512" y="5457779"/>
                    <a:pt x="8367801" y="5484879"/>
                    <a:pt x="8337174" y="5510552"/>
                  </a:cubicBezTo>
                  <a:cubicBezTo>
                    <a:pt x="8306444" y="5536077"/>
                    <a:pt x="8274899" y="5560029"/>
                    <a:pt x="8243200" y="5582948"/>
                  </a:cubicBezTo>
                  <a:cubicBezTo>
                    <a:pt x="8115543" y="5674574"/>
                    <a:pt x="7986203" y="5743233"/>
                    <a:pt x="7868330" y="5811104"/>
                  </a:cubicBezTo>
                  <a:cubicBezTo>
                    <a:pt x="7749844" y="5878385"/>
                    <a:pt x="7640685" y="5945126"/>
                    <a:pt x="7538916" y="6018899"/>
                  </a:cubicBezTo>
                  <a:cubicBezTo>
                    <a:pt x="7487749" y="6055392"/>
                    <a:pt x="7438777" y="6093950"/>
                    <a:pt x="7391280" y="6134132"/>
                  </a:cubicBezTo>
                  <a:cubicBezTo>
                    <a:pt x="7343427" y="6173921"/>
                    <a:pt x="7297511" y="6215922"/>
                    <a:pt x="7252511" y="6259105"/>
                  </a:cubicBezTo>
                  <a:cubicBezTo>
                    <a:pt x="7229784" y="6280990"/>
                    <a:pt x="7208635" y="6302433"/>
                    <a:pt x="7185601" y="6325894"/>
                  </a:cubicBezTo>
                  <a:lnTo>
                    <a:pt x="7116651" y="6397010"/>
                  </a:lnTo>
                  <a:lnTo>
                    <a:pt x="6978545" y="6541607"/>
                  </a:lnTo>
                  <a:cubicBezTo>
                    <a:pt x="6885693" y="6638397"/>
                    <a:pt x="6789885" y="6734943"/>
                    <a:pt x="6693009" y="6832716"/>
                  </a:cubicBezTo>
                  <a:lnTo>
                    <a:pt x="6667488" y="6858000"/>
                  </a:lnTo>
                  <a:lnTo>
                    <a:pt x="6056793" y="6858000"/>
                  </a:lnTo>
                  <a:lnTo>
                    <a:pt x="6077345" y="6835420"/>
                  </a:lnTo>
                  <a:cubicBezTo>
                    <a:pt x="6121427" y="6785747"/>
                    <a:pt x="6164948" y="6735090"/>
                    <a:pt x="6208519" y="6683989"/>
                  </a:cubicBezTo>
                  <a:lnTo>
                    <a:pt x="6340001" y="6529852"/>
                  </a:lnTo>
                  <a:cubicBezTo>
                    <a:pt x="6428315" y="6426667"/>
                    <a:pt x="6516733" y="6321417"/>
                    <a:pt x="6611419" y="6219317"/>
                  </a:cubicBezTo>
                  <a:cubicBezTo>
                    <a:pt x="6658864" y="6168363"/>
                    <a:pt x="6707584" y="6117950"/>
                    <a:pt x="6757678" y="6068228"/>
                  </a:cubicBezTo>
                  <a:lnTo>
                    <a:pt x="6833713" y="5994061"/>
                  </a:lnTo>
                  <a:cubicBezTo>
                    <a:pt x="6859346" y="5969422"/>
                    <a:pt x="6887579" y="5943404"/>
                    <a:pt x="6915148" y="5918812"/>
                  </a:cubicBezTo>
                  <a:cubicBezTo>
                    <a:pt x="7026295" y="5819219"/>
                    <a:pt x="7148602" y="5729117"/>
                    <a:pt x="7276311" y="5650229"/>
                  </a:cubicBezTo>
                  <a:cubicBezTo>
                    <a:pt x="7403918" y="5571046"/>
                    <a:pt x="7537794" y="5505190"/>
                    <a:pt x="7664942" y="5445681"/>
                  </a:cubicBezTo>
                  <a:cubicBezTo>
                    <a:pt x="7728491" y="5416024"/>
                    <a:pt x="7790410" y="5387449"/>
                    <a:pt x="7848505" y="5358333"/>
                  </a:cubicBezTo>
                  <a:cubicBezTo>
                    <a:pt x="7906805" y="5329315"/>
                    <a:pt x="7961843" y="5300101"/>
                    <a:pt x="8011785" y="5267788"/>
                  </a:cubicBezTo>
                  <a:cubicBezTo>
                    <a:pt x="8112281" y="5203950"/>
                    <a:pt x="8193615" y="5128111"/>
                    <a:pt x="8260273" y="5034370"/>
                  </a:cubicBezTo>
                  <a:cubicBezTo>
                    <a:pt x="8326370" y="4940776"/>
                    <a:pt x="8378657" y="4831640"/>
                    <a:pt x="8417589" y="4714488"/>
                  </a:cubicBezTo>
                  <a:cubicBezTo>
                    <a:pt x="8456372" y="4597485"/>
                    <a:pt x="8481140" y="4471332"/>
                    <a:pt x="8495000" y="4346409"/>
                  </a:cubicBezTo>
                  <a:cubicBezTo>
                    <a:pt x="8508404" y="4221044"/>
                    <a:pt x="8511359" y="4095482"/>
                    <a:pt x="8508556" y="3971101"/>
                  </a:cubicBezTo>
                  <a:cubicBezTo>
                    <a:pt x="8504530" y="3846571"/>
                    <a:pt x="8495663" y="3723222"/>
                    <a:pt x="8483330" y="3600710"/>
                  </a:cubicBezTo>
                  <a:cubicBezTo>
                    <a:pt x="8470793" y="3478148"/>
                    <a:pt x="8451888" y="3356421"/>
                    <a:pt x="8425336" y="3236121"/>
                  </a:cubicBezTo>
                  <a:cubicBezTo>
                    <a:pt x="8399091" y="3115774"/>
                    <a:pt x="8367801" y="2996655"/>
                    <a:pt x="8334575" y="2877977"/>
                  </a:cubicBezTo>
                  <a:cubicBezTo>
                    <a:pt x="8268222" y="2640772"/>
                    <a:pt x="8190100" y="2404057"/>
                    <a:pt x="8087513" y="2174622"/>
                  </a:cubicBezTo>
                  <a:cubicBezTo>
                    <a:pt x="7985081" y="1945237"/>
                    <a:pt x="7863233" y="1721900"/>
                    <a:pt x="7723650" y="1507613"/>
                  </a:cubicBezTo>
                  <a:cubicBezTo>
                    <a:pt x="7653527" y="1400692"/>
                    <a:pt x="7579684" y="1295589"/>
                    <a:pt x="7501815" y="1192947"/>
                  </a:cubicBezTo>
                  <a:cubicBezTo>
                    <a:pt x="7423844" y="1090353"/>
                    <a:pt x="7340778" y="991103"/>
                    <a:pt x="7254399" y="894361"/>
                  </a:cubicBezTo>
                  <a:cubicBezTo>
                    <a:pt x="7082047" y="700485"/>
                    <a:pt x="6893083" y="519052"/>
                    <a:pt x="6689339" y="354046"/>
                  </a:cubicBezTo>
                  <a:cubicBezTo>
                    <a:pt x="6536914" y="229775"/>
                    <a:pt x="6375602" y="115325"/>
                    <a:pt x="6206651" y="12626"/>
                  </a:cubicBezTo>
                  <a:close/>
                  <a:moveTo>
                    <a:pt x="1827105" y="0"/>
                  </a:moveTo>
                  <a:lnTo>
                    <a:pt x="2807607" y="0"/>
                  </a:lnTo>
                  <a:lnTo>
                    <a:pt x="2667958" y="88235"/>
                  </a:lnTo>
                  <a:cubicBezTo>
                    <a:pt x="2560098" y="159777"/>
                    <a:pt x="2455754" y="235690"/>
                    <a:pt x="2354723" y="314947"/>
                  </a:cubicBezTo>
                  <a:cubicBezTo>
                    <a:pt x="2253464" y="394030"/>
                    <a:pt x="2156943" y="478181"/>
                    <a:pt x="2059963" y="561545"/>
                  </a:cubicBezTo>
                  <a:cubicBezTo>
                    <a:pt x="1962831" y="644811"/>
                    <a:pt x="1868297" y="731322"/>
                    <a:pt x="1780798" y="824425"/>
                  </a:cubicBezTo>
                  <a:cubicBezTo>
                    <a:pt x="1429010" y="1195013"/>
                    <a:pt x="1148011" y="1628455"/>
                    <a:pt x="954714" y="2094309"/>
                  </a:cubicBezTo>
                  <a:cubicBezTo>
                    <a:pt x="857938" y="2327186"/>
                    <a:pt x="783229" y="2568326"/>
                    <a:pt x="732676" y="2813646"/>
                  </a:cubicBezTo>
                  <a:cubicBezTo>
                    <a:pt x="707552" y="2936307"/>
                    <a:pt x="688085" y="3059952"/>
                    <a:pt x="673867" y="3183989"/>
                  </a:cubicBezTo>
                  <a:cubicBezTo>
                    <a:pt x="660056" y="3308075"/>
                    <a:pt x="651341" y="3432605"/>
                    <a:pt x="647621" y="3557281"/>
                  </a:cubicBezTo>
                  <a:cubicBezTo>
                    <a:pt x="644411" y="3681958"/>
                    <a:pt x="645329" y="3806733"/>
                    <a:pt x="653381" y="3931214"/>
                  </a:cubicBezTo>
                  <a:cubicBezTo>
                    <a:pt x="659852" y="4055792"/>
                    <a:pt x="672949" y="4179977"/>
                    <a:pt x="690428" y="4303719"/>
                  </a:cubicBezTo>
                  <a:cubicBezTo>
                    <a:pt x="726408" y="4551057"/>
                    <a:pt x="786440" y="4795835"/>
                    <a:pt x="871801" y="5033041"/>
                  </a:cubicBezTo>
                  <a:cubicBezTo>
                    <a:pt x="957007" y="5270247"/>
                    <a:pt x="1065962" y="5500322"/>
                    <a:pt x="1197749" y="5718494"/>
                  </a:cubicBezTo>
                  <a:cubicBezTo>
                    <a:pt x="1263846" y="5827433"/>
                    <a:pt x="1334937" y="5933813"/>
                    <a:pt x="1411480" y="6036703"/>
                  </a:cubicBezTo>
                  <a:cubicBezTo>
                    <a:pt x="1449548" y="6088295"/>
                    <a:pt x="1489451" y="6138609"/>
                    <a:pt x="1530170" y="6188430"/>
                  </a:cubicBezTo>
                  <a:cubicBezTo>
                    <a:pt x="1571447" y="6238055"/>
                    <a:pt x="1613644" y="6287336"/>
                    <a:pt x="1657165" y="6335385"/>
                  </a:cubicBezTo>
                  <a:cubicBezTo>
                    <a:pt x="1744079" y="6431708"/>
                    <a:pt x="1835644" y="6524282"/>
                    <a:pt x="1931343" y="6612896"/>
                  </a:cubicBezTo>
                  <a:lnTo>
                    <a:pt x="2220133" y="6858000"/>
                  </a:lnTo>
                  <a:lnTo>
                    <a:pt x="1539862" y="6858000"/>
                  </a:lnTo>
                  <a:lnTo>
                    <a:pt x="1307111" y="6648873"/>
                  </a:lnTo>
                  <a:cubicBezTo>
                    <a:pt x="1101839" y="6448063"/>
                    <a:pt x="913180" y="6225465"/>
                    <a:pt x="750258" y="5987570"/>
                  </a:cubicBezTo>
                  <a:cubicBezTo>
                    <a:pt x="587232" y="5749281"/>
                    <a:pt x="448261" y="5494813"/>
                    <a:pt x="335382" y="5229279"/>
                  </a:cubicBezTo>
                  <a:cubicBezTo>
                    <a:pt x="222298" y="4963793"/>
                    <a:pt x="137040" y="4686652"/>
                    <a:pt x="79351" y="4403854"/>
                  </a:cubicBezTo>
                  <a:cubicBezTo>
                    <a:pt x="50150" y="4262456"/>
                    <a:pt x="29767" y="4119385"/>
                    <a:pt x="16007" y="3975723"/>
                  </a:cubicBezTo>
                  <a:cubicBezTo>
                    <a:pt x="3930" y="3831964"/>
                    <a:pt x="-2441" y="3687614"/>
                    <a:pt x="871" y="3543362"/>
                  </a:cubicBezTo>
                  <a:cubicBezTo>
                    <a:pt x="3522" y="3399160"/>
                    <a:pt x="14172" y="3255105"/>
                    <a:pt x="32519" y="3112085"/>
                  </a:cubicBezTo>
                  <a:cubicBezTo>
                    <a:pt x="50508" y="2969014"/>
                    <a:pt x="76090" y="2826925"/>
                    <a:pt x="108502" y="2686511"/>
                  </a:cubicBezTo>
                  <a:cubicBezTo>
                    <a:pt x="173019" y="2405533"/>
                    <a:pt x="263474" y="2130703"/>
                    <a:pt x="378239" y="1865955"/>
                  </a:cubicBezTo>
                  <a:cubicBezTo>
                    <a:pt x="607922" y="1336607"/>
                    <a:pt x="935706" y="848228"/>
                    <a:pt x="1343701" y="431508"/>
                  </a:cubicBezTo>
                  <a:cubicBezTo>
                    <a:pt x="1446133" y="327783"/>
                    <a:pt x="1550910" y="225926"/>
                    <a:pt x="1661853" y="130268"/>
                  </a:cubicBezTo>
                  <a:close/>
                </a:path>
              </a:pathLst>
            </a:custGeom>
            <a:gradFill>
              <a:gsLst>
                <a:gs pos="2000">
                  <a:schemeClr val="bg1">
                    <a:alpha val="10000"/>
                  </a:schemeClr>
                </a:gs>
                <a:gs pos="16000">
                  <a:schemeClr val="accent6">
                    <a:alpha val="8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Freeform: Shape 16">
              <a:extLst>
                <a:ext uri="{FF2B5EF4-FFF2-40B4-BE49-F238E27FC236}">
                  <a16:creationId xmlns:a16="http://schemas.microsoft.com/office/drawing/2014/main" id="{D74CD21D-122E-4F3D-82AF-F4A37C278A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8434" y="36937"/>
              <a:ext cx="9747620" cy="6858000"/>
            </a:xfrm>
            <a:custGeom>
              <a:avLst/>
              <a:gdLst>
                <a:gd name="connsiteX0" fmla="*/ 7235453 w 9747620"/>
                <a:gd name="connsiteY0" fmla="*/ 0 h 6858000"/>
                <a:gd name="connsiteX1" fmla="*/ 7548130 w 9747620"/>
                <a:gd name="connsiteY1" fmla="*/ 0 h 6858000"/>
                <a:gd name="connsiteX2" fmla="*/ 7710334 w 9747620"/>
                <a:gd name="connsiteY2" fmla="*/ 111973 h 6858000"/>
                <a:gd name="connsiteX3" fmla="*/ 7889188 w 9747620"/>
                <a:gd name="connsiteY3" fmla="*/ 251542 h 6858000"/>
                <a:gd name="connsiteX4" fmla="*/ 8061828 w 9747620"/>
                <a:gd name="connsiteY4" fmla="*/ 398586 h 6858000"/>
                <a:gd name="connsiteX5" fmla="*/ 8145637 w 9747620"/>
                <a:gd name="connsiteY5" fmla="*/ 474218 h 6858000"/>
                <a:gd name="connsiteX6" fmla="*/ 8187242 w 9747620"/>
                <a:gd name="connsiteY6" fmla="*/ 512753 h 6858000"/>
                <a:gd name="connsiteX7" fmla="*/ 8228402 w 9747620"/>
                <a:gd name="connsiteY7" fmla="*/ 551575 h 6858000"/>
                <a:gd name="connsiteX8" fmla="*/ 8389211 w 9747620"/>
                <a:gd name="connsiteY8" fmla="*/ 710937 h 6858000"/>
                <a:gd name="connsiteX9" fmla="*/ 8467206 w 9747620"/>
                <a:gd name="connsiteY9" fmla="*/ 793088 h 6858000"/>
                <a:gd name="connsiteX10" fmla="*/ 8486791 w 9747620"/>
                <a:gd name="connsiteY10" fmla="*/ 814223 h 6858000"/>
                <a:gd name="connsiteX11" fmla="*/ 8505979 w 9747620"/>
                <a:gd name="connsiteY11" fmla="*/ 835409 h 6858000"/>
                <a:gd name="connsiteX12" fmla="*/ 8543509 w 9747620"/>
                <a:gd name="connsiteY12" fmla="*/ 877346 h 6858000"/>
                <a:gd name="connsiteX13" fmla="*/ 8690549 w 9747620"/>
                <a:gd name="connsiteY13" fmla="*/ 1048978 h 6858000"/>
                <a:gd name="connsiteX14" fmla="*/ 8761732 w 9747620"/>
                <a:gd name="connsiteY14" fmla="*/ 1137502 h 6858000"/>
                <a:gd name="connsiteX15" fmla="*/ 8796379 w 9747620"/>
                <a:gd name="connsiteY15" fmla="*/ 1182077 h 6858000"/>
                <a:gd name="connsiteX16" fmla="*/ 8830678 w 9747620"/>
                <a:gd name="connsiteY16" fmla="*/ 1226986 h 6858000"/>
                <a:gd name="connsiteX17" fmla="*/ 8963353 w 9747620"/>
                <a:gd name="connsiteY17" fmla="*/ 1410936 h 6858000"/>
                <a:gd name="connsiteX18" fmla="*/ 9026483 w 9747620"/>
                <a:gd name="connsiteY18" fmla="*/ 1505499 h 6858000"/>
                <a:gd name="connsiteX19" fmla="*/ 9057004 w 9747620"/>
                <a:gd name="connsiteY19" fmla="*/ 1552613 h 6858000"/>
                <a:gd name="connsiteX20" fmla="*/ 9087278 w 9747620"/>
                <a:gd name="connsiteY20" fmla="*/ 1600542 h 6858000"/>
                <a:gd name="connsiteX21" fmla="*/ 9202851 w 9747620"/>
                <a:gd name="connsiteY21" fmla="*/ 1795515 h 6858000"/>
                <a:gd name="connsiteX22" fmla="*/ 9257332 w 9747620"/>
                <a:gd name="connsiteY22" fmla="*/ 1894920 h 6858000"/>
                <a:gd name="connsiteX23" fmla="*/ 9283778 w 9747620"/>
                <a:gd name="connsiteY23" fmla="*/ 1945436 h 6858000"/>
                <a:gd name="connsiteX24" fmla="*/ 9309428 w 9747620"/>
                <a:gd name="connsiteY24" fmla="*/ 1996193 h 6858000"/>
                <a:gd name="connsiteX25" fmla="*/ 9405714 w 9747620"/>
                <a:gd name="connsiteY25" fmla="*/ 2202191 h 6858000"/>
                <a:gd name="connsiteX26" fmla="*/ 9566524 w 9747620"/>
                <a:gd name="connsiteY26" fmla="*/ 2627653 h 6858000"/>
                <a:gd name="connsiteX27" fmla="*/ 9583573 w 9747620"/>
                <a:gd name="connsiteY27" fmla="*/ 2682195 h 6858000"/>
                <a:gd name="connsiteX28" fmla="*/ 9591974 w 9747620"/>
                <a:gd name="connsiteY28" fmla="*/ 2709707 h 6858000"/>
                <a:gd name="connsiteX29" fmla="*/ 9600027 w 9747620"/>
                <a:gd name="connsiteY29" fmla="*/ 2737650 h 6858000"/>
                <a:gd name="connsiteX30" fmla="*/ 9629803 w 9747620"/>
                <a:gd name="connsiteY30" fmla="*/ 2847694 h 6858000"/>
                <a:gd name="connsiteX31" fmla="*/ 9679909 w 9747620"/>
                <a:gd name="connsiteY31" fmla="*/ 3070131 h 6858000"/>
                <a:gd name="connsiteX32" fmla="*/ 9690498 w 9747620"/>
                <a:gd name="connsiteY32" fmla="*/ 3126159 h 6858000"/>
                <a:gd name="connsiteX33" fmla="*/ 9700390 w 9747620"/>
                <a:gd name="connsiteY33" fmla="*/ 3181805 h 6858000"/>
                <a:gd name="connsiteX34" fmla="*/ 9709685 w 9747620"/>
                <a:gd name="connsiteY34" fmla="*/ 3243392 h 6858000"/>
                <a:gd name="connsiteX35" fmla="*/ 9713016 w 9747620"/>
                <a:gd name="connsiteY35" fmla="*/ 3267597 h 6858000"/>
                <a:gd name="connsiteX36" fmla="*/ 9716844 w 9747620"/>
                <a:gd name="connsiteY36" fmla="*/ 3294437 h 6858000"/>
                <a:gd name="connsiteX37" fmla="*/ 9720820 w 9747620"/>
                <a:gd name="connsiteY37" fmla="*/ 3324488 h 6858000"/>
                <a:gd name="connsiteX38" fmla="*/ 9722709 w 9747620"/>
                <a:gd name="connsiteY38" fmla="*/ 3340737 h 6858000"/>
                <a:gd name="connsiteX39" fmla="*/ 9724301 w 9747620"/>
                <a:gd name="connsiteY39" fmla="*/ 3356361 h 6858000"/>
                <a:gd name="connsiteX40" fmla="*/ 9730166 w 9747620"/>
                <a:gd name="connsiteY40" fmla="*/ 3412197 h 6858000"/>
                <a:gd name="connsiteX41" fmla="*/ 9735783 w 9747620"/>
                <a:gd name="connsiteY41" fmla="*/ 3468083 h 6858000"/>
                <a:gd name="connsiteX42" fmla="*/ 9739760 w 9747620"/>
                <a:gd name="connsiteY42" fmla="*/ 3524399 h 6858000"/>
                <a:gd name="connsiteX43" fmla="*/ 9741748 w 9747620"/>
                <a:gd name="connsiteY43" fmla="*/ 3552580 h 6858000"/>
                <a:gd name="connsiteX44" fmla="*/ 9742742 w 9747620"/>
                <a:gd name="connsiteY44" fmla="*/ 3566672 h 6858000"/>
                <a:gd name="connsiteX45" fmla="*/ 9743488 w 9747620"/>
                <a:gd name="connsiteY45" fmla="*/ 3581865 h 6858000"/>
                <a:gd name="connsiteX46" fmla="*/ 9744731 w 9747620"/>
                <a:gd name="connsiteY46" fmla="*/ 3611341 h 6858000"/>
                <a:gd name="connsiteX47" fmla="*/ 9745725 w 9747620"/>
                <a:gd name="connsiteY47" fmla="*/ 3639715 h 6858000"/>
                <a:gd name="connsiteX48" fmla="*/ 9747613 w 9747620"/>
                <a:gd name="connsiteY48" fmla="*/ 3753786 h 6858000"/>
                <a:gd name="connsiteX49" fmla="*/ 9740405 w 9747620"/>
                <a:gd name="connsiteY49" fmla="*/ 3984609 h 6858000"/>
                <a:gd name="connsiteX50" fmla="*/ 9736329 w 9747620"/>
                <a:gd name="connsiteY50" fmla="*/ 4038434 h 6858000"/>
                <a:gd name="connsiteX51" fmla="*/ 9731408 w 9747620"/>
                <a:gd name="connsiteY51" fmla="*/ 4099446 h 6858000"/>
                <a:gd name="connsiteX52" fmla="*/ 9717987 w 9747620"/>
                <a:gd name="connsiteY52" fmla="*/ 4213325 h 6858000"/>
                <a:gd name="connsiteX53" fmla="*/ 9716297 w 9747620"/>
                <a:gd name="connsiteY53" fmla="*/ 4227129 h 6858000"/>
                <a:gd name="connsiteX54" fmla="*/ 9714110 w 9747620"/>
                <a:gd name="connsiteY54" fmla="*/ 4240981 h 6858000"/>
                <a:gd name="connsiteX55" fmla="*/ 9709785 w 9747620"/>
                <a:gd name="connsiteY55" fmla="*/ 4268731 h 6858000"/>
                <a:gd name="connsiteX56" fmla="*/ 9701086 w 9747620"/>
                <a:gd name="connsiteY56" fmla="*/ 4324185 h 6858000"/>
                <a:gd name="connsiteX57" fmla="*/ 9698699 w 9747620"/>
                <a:gd name="connsiteY57" fmla="*/ 4338994 h 6858000"/>
                <a:gd name="connsiteX58" fmla="*/ 9695966 w 9747620"/>
                <a:gd name="connsiteY58" fmla="*/ 4355050 h 6858000"/>
                <a:gd name="connsiteX59" fmla="*/ 9690299 w 9747620"/>
                <a:gd name="connsiteY59" fmla="*/ 4385054 h 6858000"/>
                <a:gd name="connsiteX60" fmla="*/ 9679909 w 9747620"/>
                <a:gd name="connsiteY60" fmla="*/ 4437919 h 6858000"/>
                <a:gd name="connsiteX61" fmla="*/ 9673647 w 9747620"/>
                <a:gd name="connsiteY61" fmla="*/ 4468162 h 6858000"/>
                <a:gd name="connsiteX62" fmla="*/ 9667532 w 9747620"/>
                <a:gd name="connsiteY62" fmla="*/ 4496296 h 6858000"/>
                <a:gd name="connsiteX63" fmla="*/ 9654658 w 9747620"/>
                <a:gd name="connsiteY63" fmla="*/ 4552277 h 6858000"/>
                <a:gd name="connsiteX64" fmla="*/ 9625876 w 9747620"/>
                <a:gd name="connsiteY64" fmla="*/ 4664478 h 6858000"/>
                <a:gd name="connsiteX65" fmla="*/ 9552803 w 9747620"/>
                <a:gd name="connsiteY65" fmla="*/ 4888737 h 6858000"/>
                <a:gd name="connsiteX66" fmla="*/ 9452639 w 9747620"/>
                <a:gd name="connsiteY66" fmla="*/ 5110934 h 6858000"/>
                <a:gd name="connsiteX67" fmla="*/ 9388017 w 9747620"/>
                <a:gd name="connsiteY67" fmla="*/ 5220020 h 6858000"/>
                <a:gd name="connsiteX68" fmla="*/ 9370073 w 9747620"/>
                <a:gd name="connsiteY68" fmla="*/ 5246811 h 6858000"/>
                <a:gd name="connsiteX69" fmla="*/ 9360926 w 9747620"/>
                <a:gd name="connsiteY69" fmla="*/ 5260040 h 6858000"/>
                <a:gd name="connsiteX70" fmla="*/ 9351829 w 9747620"/>
                <a:gd name="connsiteY70" fmla="*/ 5272646 h 6858000"/>
                <a:gd name="connsiteX71" fmla="*/ 9313305 w 9747620"/>
                <a:gd name="connsiteY71" fmla="*/ 5323881 h 6858000"/>
                <a:gd name="connsiteX72" fmla="*/ 9130375 w 9747620"/>
                <a:gd name="connsiteY72" fmla="*/ 5510802 h 6858000"/>
                <a:gd name="connsiteX73" fmla="*/ 9028422 w 9747620"/>
                <a:gd name="connsiteY73" fmla="*/ 5588878 h 6858000"/>
                <a:gd name="connsiteX74" fmla="*/ 9002424 w 9747620"/>
                <a:gd name="connsiteY74" fmla="*/ 5606707 h 6858000"/>
                <a:gd name="connsiteX75" fmla="*/ 8976525 w 9747620"/>
                <a:gd name="connsiteY75" fmla="*/ 5623866 h 6858000"/>
                <a:gd name="connsiteX76" fmla="*/ 8924181 w 9747620"/>
                <a:gd name="connsiteY76" fmla="*/ 5656793 h 6858000"/>
                <a:gd name="connsiteX77" fmla="*/ 8717291 w 9747620"/>
                <a:gd name="connsiteY77" fmla="*/ 5771582 h 6858000"/>
                <a:gd name="connsiteX78" fmla="*/ 8617129 w 9747620"/>
                <a:gd name="connsiteY78" fmla="*/ 5823105 h 6858000"/>
                <a:gd name="connsiteX79" fmla="*/ 8518207 w 9747620"/>
                <a:gd name="connsiteY79" fmla="*/ 5873671 h 6858000"/>
                <a:gd name="connsiteX80" fmla="*/ 8150558 w 9747620"/>
                <a:gd name="connsiteY80" fmla="*/ 6086761 h 6858000"/>
                <a:gd name="connsiteX81" fmla="*/ 7979410 w 9747620"/>
                <a:gd name="connsiteY81" fmla="*/ 6207158 h 6858000"/>
                <a:gd name="connsiteX82" fmla="*/ 7938300 w 9747620"/>
                <a:gd name="connsiteY82" fmla="*/ 6238887 h 6858000"/>
                <a:gd name="connsiteX83" fmla="*/ 7897936 w 9747620"/>
                <a:gd name="connsiteY83" fmla="*/ 6271286 h 6858000"/>
                <a:gd name="connsiteX84" fmla="*/ 7858367 w 9747620"/>
                <a:gd name="connsiteY84" fmla="*/ 6304357 h 6858000"/>
                <a:gd name="connsiteX85" fmla="*/ 7819048 w 9747620"/>
                <a:gd name="connsiteY85" fmla="*/ 6338770 h 6858000"/>
                <a:gd name="connsiteX86" fmla="*/ 7778882 w 9747620"/>
                <a:gd name="connsiteY86" fmla="*/ 6374477 h 6858000"/>
                <a:gd name="connsiteX87" fmla="*/ 7739563 w 9747620"/>
                <a:gd name="connsiteY87" fmla="*/ 6410328 h 6858000"/>
                <a:gd name="connsiteX88" fmla="*/ 7660824 w 9747620"/>
                <a:gd name="connsiteY88" fmla="*/ 6484138 h 6858000"/>
                <a:gd name="connsiteX89" fmla="*/ 7502302 w 9747620"/>
                <a:gd name="connsiteY89" fmla="*/ 6636360 h 6858000"/>
                <a:gd name="connsiteX90" fmla="*/ 7273394 w 9747620"/>
                <a:gd name="connsiteY90" fmla="*/ 6858000 h 6858000"/>
                <a:gd name="connsiteX91" fmla="*/ 6780690 w 9747620"/>
                <a:gd name="connsiteY91" fmla="*/ 6858000 h 6858000"/>
                <a:gd name="connsiteX92" fmla="*/ 6854939 w 9747620"/>
                <a:gd name="connsiteY92" fmla="*/ 6783597 h 6858000"/>
                <a:gd name="connsiteX93" fmla="*/ 6932087 w 9747620"/>
                <a:gd name="connsiteY93" fmla="*/ 6705809 h 6858000"/>
                <a:gd name="connsiteX94" fmla="*/ 7241130 w 9747620"/>
                <a:gd name="connsiteY94" fmla="*/ 6390965 h 6858000"/>
                <a:gd name="connsiteX95" fmla="*/ 7397564 w 9747620"/>
                <a:gd name="connsiteY95" fmla="*/ 6233087 h 6858000"/>
                <a:gd name="connsiteX96" fmla="*/ 7478142 w 9747620"/>
                <a:gd name="connsiteY96" fmla="*/ 6153670 h 6858000"/>
                <a:gd name="connsiteX97" fmla="*/ 7519600 w 9747620"/>
                <a:gd name="connsiteY97" fmla="*/ 6113937 h 6858000"/>
                <a:gd name="connsiteX98" fmla="*/ 7561207 w 9747620"/>
                <a:gd name="connsiteY98" fmla="*/ 6075067 h 6858000"/>
                <a:gd name="connsiteX99" fmla="*/ 7604204 w 9747620"/>
                <a:gd name="connsiteY99" fmla="*/ 6035526 h 6858000"/>
                <a:gd name="connsiteX100" fmla="*/ 7648644 w 9747620"/>
                <a:gd name="connsiteY100" fmla="*/ 5996416 h 6858000"/>
                <a:gd name="connsiteX101" fmla="*/ 7693830 w 9747620"/>
                <a:gd name="connsiteY101" fmla="*/ 5958264 h 6858000"/>
                <a:gd name="connsiteX102" fmla="*/ 7739662 w 9747620"/>
                <a:gd name="connsiteY102" fmla="*/ 5921073 h 6858000"/>
                <a:gd name="connsiteX103" fmla="*/ 7928458 w 9747620"/>
                <a:gd name="connsiteY103" fmla="*/ 5781025 h 6858000"/>
                <a:gd name="connsiteX104" fmla="*/ 8325882 w 9747620"/>
                <a:gd name="connsiteY104" fmla="*/ 5537450 h 6858000"/>
                <a:gd name="connsiteX105" fmla="*/ 8424555 w 9747620"/>
                <a:gd name="connsiteY105" fmla="*/ 5484106 h 6858000"/>
                <a:gd name="connsiteX106" fmla="*/ 8521737 w 9747620"/>
                <a:gd name="connsiteY106" fmla="*/ 5431289 h 6858000"/>
                <a:gd name="connsiteX107" fmla="*/ 8702677 w 9747620"/>
                <a:gd name="connsiteY107" fmla="*/ 5325942 h 6858000"/>
                <a:gd name="connsiteX108" fmla="*/ 8743986 w 9747620"/>
                <a:gd name="connsiteY108" fmla="*/ 5298717 h 6858000"/>
                <a:gd name="connsiteX109" fmla="*/ 8764167 w 9747620"/>
                <a:gd name="connsiteY109" fmla="*/ 5284723 h 6858000"/>
                <a:gd name="connsiteX110" fmla="*/ 8783704 w 9747620"/>
                <a:gd name="connsiteY110" fmla="*/ 5270679 h 6858000"/>
                <a:gd name="connsiteX111" fmla="*/ 8856776 w 9747620"/>
                <a:gd name="connsiteY111" fmla="*/ 5212399 h 6858000"/>
                <a:gd name="connsiteX112" fmla="*/ 8979856 w 9747620"/>
                <a:gd name="connsiteY112" fmla="*/ 5082081 h 6858000"/>
                <a:gd name="connsiteX113" fmla="*/ 9006699 w 9747620"/>
                <a:gd name="connsiteY113" fmla="*/ 5044984 h 6858000"/>
                <a:gd name="connsiteX114" fmla="*/ 9013509 w 9747620"/>
                <a:gd name="connsiteY114" fmla="*/ 5035254 h 6858000"/>
                <a:gd name="connsiteX115" fmla="*/ 9019773 w 9747620"/>
                <a:gd name="connsiteY115" fmla="*/ 5025812 h 6858000"/>
                <a:gd name="connsiteX116" fmla="*/ 9032050 w 9747620"/>
                <a:gd name="connsiteY116" fmla="*/ 5006833 h 6858000"/>
                <a:gd name="connsiteX117" fmla="*/ 9077733 w 9747620"/>
                <a:gd name="connsiteY117" fmla="*/ 4926839 h 6858000"/>
                <a:gd name="connsiteX118" fmla="*/ 9154285 w 9747620"/>
                <a:gd name="connsiteY118" fmla="*/ 4750223 h 6858000"/>
                <a:gd name="connsiteX119" fmla="*/ 9213936 w 9747620"/>
                <a:gd name="connsiteY119" fmla="*/ 4559945 h 6858000"/>
                <a:gd name="connsiteX120" fmla="*/ 9238592 w 9747620"/>
                <a:gd name="connsiteY120" fmla="*/ 4461357 h 6858000"/>
                <a:gd name="connsiteX121" fmla="*/ 9249776 w 9747620"/>
                <a:gd name="connsiteY121" fmla="*/ 4411319 h 6858000"/>
                <a:gd name="connsiteX122" fmla="*/ 9255046 w 9747620"/>
                <a:gd name="connsiteY122" fmla="*/ 4386299 h 6858000"/>
                <a:gd name="connsiteX123" fmla="*/ 9259718 w 9747620"/>
                <a:gd name="connsiteY123" fmla="*/ 4363342 h 6858000"/>
                <a:gd name="connsiteX124" fmla="*/ 9269959 w 9747620"/>
                <a:gd name="connsiteY124" fmla="*/ 4309566 h 6858000"/>
                <a:gd name="connsiteX125" fmla="*/ 9274233 w 9747620"/>
                <a:gd name="connsiteY125" fmla="*/ 4286176 h 6858000"/>
                <a:gd name="connsiteX126" fmla="*/ 9276022 w 9747620"/>
                <a:gd name="connsiteY126" fmla="*/ 4275489 h 6858000"/>
                <a:gd name="connsiteX127" fmla="*/ 9277861 w 9747620"/>
                <a:gd name="connsiteY127" fmla="*/ 4263506 h 6858000"/>
                <a:gd name="connsiteX128" fmla="*/ 9286014 w 9747620"/>
                <a:gd name="connsiteY128" fmla="*/ 4211696 h 6858000"/>
                <a:gd name="connsiteX129" fmla="*/ 9290092 w 9747620"/>
                <a:gd name="connsiteY129" fmla="*/ 4185767 h 6858000"/>
                <a:gd name="connsiteX130" fmla="*/ 9292128 w 9747620"/>
                <a:gd name="connsiteY130" fmla="*/ 4172826 h 6858000"/>
                <a:gd name="connsiteX131" fmla="*/ 9293720 w 9747620"/>
                <a:gd name="connsiteY131" fmla="*/ 4159693 h 6858000"/>
                <a:gd name="connsiteX132" fmla="*/ 9305650 w 9747620"/>
                <a:gd name="connsiteY132" fmla="*/ 4057941 h 6858000"/>
                <a:gd name="connsiteX133" fmla="*/ 9309378 w 9747620"/>
                <a:gd name="connsiteY133" fmla="*/ 4010779 h 6858000"/>
                <a:gd name="connsiteX134" fmla="*/ 9313454 w 9747620"/>
                <a:gd name="connsiteY134" fmla="*/ 3956428 h 6858000"/>
                <a:gd name="connsiteX135" fmla="*/ 9320811 w 9747620"/>
                <a:gd name="connsiteY135" fmla="*/ 3753546 h 6858000"/>
                <a:gd name="connsiteX136" fmla="*/ 9319617 w 9747620"/>
                <a:gd name="connsiteY136" fmla="*/ 3650643 h 6858000"/>
                <a:gd name="connsiteX137" fmla="*/ 9318176 w 9747620"/>
                <a:gd name="connsiteY137" fmla="*/ 3600030 h 6858000"/>
                <a:gd name="connsiteX138" fmla="*/ 9317778 w 9747620"/>
                <a:gd name="connsiteY138" fmla="*/ 3588096 h 6858000"/>
                <a:gd name="connsiteX139" fmla="*/ 9316983 w 9747620"/>
                <a:gd name="connsiteY139" fmla="*/ 3575107 h 6858000"/>
                <a:gd name="connsiteX140" fmla="*/ 9315443 w 9747620"/>
                <a:gd name="connsiteY140" fmla="*/ 3549130 h 6858000"/>
                <a:gd name="connsiteX141" fmla="*/ 9312311 w 9747620"/>
                <a:gd name="connsiteY141" fmla="*/ 3497176 h 6858000"/>
                <a:gd name="connsiteX142" fmla="*/ 9307587 w 9747620"/>
                <a:gd name="connsiteY142" fmla="*/ 3445029 h 6858000"/>
                <a:gd name="connsiteX143" fmla="*/ 9302618 w 9747620"/>
                <a:gd name="connsiteY143" fmla="*/ 3392835 h 6858000"/>
                <a:gd name="connsiteX144" fmla="*/ 9301574 w 9747620"/>
                <a:gd name="connsiteY144" fmla="*/ 3381476 h 6858000"/>
                <a:gd name="connsiteX145" fmla="*/ 9300430 w 9747620"/>
                <a:gd name="connsiteY145" fmla="*/ 3370740 h 6858000"/>
                <a:gd name="connsiteX146" fmla="*/ 9297547 w 9747620"/>
                <a:gd name="connsiteY146" fmla="*/ 3346966 h 6858000"/>
                <a:gd name="connsiteX147" fmla="*/ 9294017 w 9747620"/>
                <a:gd name="connsiteY147" fmla="*/ 3320030 h 6858000"/>
                <a:gd name="connsiteX148" fmla="*/ 9290439 w 9747620"/>
                <a:gd name="connsiteY148" fmla="*/ 3290410 h 6858000"/>
                <a:gd name="connsiteX149" fmla="*/ 9284275 w 9747620"/>
                <a:gd name="connsiteY149" fmla="*/ 3244544 h 6858000"/>
                <a:gd name="connsiteX150" fmla="*/ 9275974 w 9747620"/>
                <a:gd name="connsiteY150" fmla="*/ 3193116 h 6858000"/>
                <a:gd name="connsiteX151" fmla="*/ 9267224 w 9747620"/>
                <a:gd name="connsiteY151" fmla="*/ 3142264 h 6858000"/>
                <a:gd name="connsiteX152" fmla="*/ 9225320 w 9747620"/>
                <a:gd name="connsiteY152" fmla="*/ 2939909 h 6858000"/>
                <a:gd name="connsiteX153" fmla="*/ 9200466 w 9747620"/>
                <a:gd name="connsiteY153" fmla="*/ 2839449 h 6858000"/>
                <a:gd name="connsiteX154" fmla="*/ 9193953 w 9747620"/>
                <a:gd name="connsiteY154" fmla="*/ 2814958 h 6858000"/>
                <a:gd name="connsiteX155" fmla="*/ 9186993 w 9747620"/>
                <a:gd name="connsiteY155" fmla="*/ 2790276 h 6858000"/>
                <a:gd name="connsiteX156" fmla="*/ 9172628 w 9747620"/>
                <a:gd name="connsiteY156" fmla="*/ 2740621 h 6858000"/>
                <a:gd name="connsiteX157" fmla="*/ 9035082 w 9747620"/>
                <a:gd name="connsiteY157" fmla="*/ 2347463 h 6858000"/>
                <a:gd name="connsiteX158" fmla="*/ 8952118 w 9747620"/>
                <a:gd name="connsiteY158" fmla="*/ 2155413 h 6858000"/>
                <a:gd name="connsiteX159" fmla="*/ 8929948 w 9747620"/>
                <a:gd name="connsiteY159" fmla="*/ 2107915 h 6858000"/>
                <a:gd name="connsiteX160" fmla="*/ 8907429 w 9747620"/>
                <a:gd name="connsiteY160" fmla="*/ 2060753 h 6858000"/>
                <a:gd name="connsiteX161" fmla="*/ 8860404 w 9747620"/>
                <a:gd name="connsiteY161" fmla="*/ 1966478 h 6858000"/>
                <a:gd name="connsiteX162" fmla="*/ 8760788 w 9747620"/>
                <a:gd name="connsiteY162" fmla="*/ 1780274 h 6858000"/>
                <a:gd name="connsiteX163" fmla="*/ 8734740 w 9747620"/>
                <a:gd name="connsiteY163" fmla="*/ 1734311 h 6858000"/>
                <a:gd name="connsiteX164" fmla="*/ 8708046 w 9747620"/>
                <a:gd name="connsiteY164" fmla="*/ 1687963 h 6858000"/>
                <a:gd name="connsiteX165" fmla="*/ 8654062 w 9747620"/>
                <a:gd name="connsiteY165" fmla="*/ 1597234 h 6858000"/>
                <a:gd name="connsiteX166" fmla="*/ 8540278 w 9747620"/>
                <a:gd name="connsiteY166" fmla="*/ 1418077 h 6858000"/>
                <a:gd name="connsiteX167" fmla="*/ 8510701 w 9747620"/>
                <a:gd name="connsiteY167" fmla="*/ 1373695 h 6858000"/>
                <a:gd name="connsiteX168" fmla="*/ 8480676 w 9747620"/>
                <a:gd name="connsiteY168" fmla="*/ 1329457 h 6858000"/>
                <a:gd name="connsiteX169" fmla="*/ 8419782 w 9747620"/>
                <a:gd name="connsiteY169" fmla="*/ 1242275 h 6858000"/>
                <a:gd name="connsiteX170" fmla="*/ 8292478 w 9747620"/>
                <a:gd name="connsiteY170" fmla="*/ 1069875 h 6858000"/>
                <a:gd name="connsiteX171" fmla="*/ 8259620 w 9747620"/>
                <a:gd name="connsiteY171" fmla="*/ 1027123 h 6858000"/>
                <a:gd name="connsiteX172" fmla="*/ 8243416 w 9747620"/>
                <a:gd name="connsiteY172" fmla="*/ 1006130 h 6858000"/>
                <a:gd name="connsiteX173" fmla="*/ 8227110 w 9747620"/>
                <a:gd name="connsiteY173" fmla="*/ 985473 h 6858000"/>
                <a:gd name="connsiteX174" fmla="*/ 8159604 w 9747620"/>
                <a:gd name="connsiteY174" fmla="*/ 902029 h 6858000"/>
                <a:gd name="connsiteX175" fmla="*/ 8020022 w 9747620"/>
                <a:gd name="connsiteY175" fmla="*/ 738209 h 6858000"/>
                <a:gd name="connsiteX176" fmla="*/ 7984182 w 9747620"/>
                <a:gd name="connsiteY176" fmla="*/ 697901 h 6858000"/>
                <a:gd name="connsiteX177" fmla="*/ 7948043 w 9747620"/>
                <a:gd name="connsiteY177" fmla="*/ 657976 h 6858000"/>
                <a:gd name="connsiteX178" fmla="*/ 7874324 w 9747620"/>
                <a:gd name="connsiteY178" fmla="*/ 578607 h 6858000"/>
                <a:gd name="connsiteX179" fmla="*/ 7723308 w 9747620"/>
                <a:gd name="connsiteY179" fmla="*/ 424085 h 6858000"/>
                <a:gd name="connsiteX180" fmla="*/ 7565532 w 9747620"/>
                <a:gd name="connsiteY180" fmla="*/ 275602 h 6858000"/>
                <a:gd name="connsiteX181" fmla="*/ 1832515 w 9747620"/>
                <a:gd name="connsiteY181" fmla="*/ 0 h 6858000"/>
                <a:gd name="connsiteX182" fmla="*/ 2158449 w 9747620"/>
                <a:gd name="connsiteY182" fmla="*/ 0 h 6858000"/>
                <a:gd name="connsiteX183" fmla="*/ 2108797 w 9747620"/>
                <a:gd name="connsiteY183" fmla="*/ 37845 h 6858000"/>
                <a:gd name="connsiteX184" fmla="*/ 1942830 w 9747620"/>
                <a:gd name="connsiteY184" fmla="*/ 177587 h 6858000"/>
                <a:gd name="connsiteX185" fmla="*/ 1633191 w 9747620"/>
                <a:gd name="connsiteY185" fmla="*/ 477909 h 6858000"/>
                <a:gd name="connsiteX186" fmla="*/ 702686 w 9747620"/>
                <a:gd name="connsiteY186" fmla="*/ 1889935 h 6858000"/>
                <a:gd name="connsiteX187" fmla="*/ 551769 w 9747620"/>
                <a:gd name="connsiteY187" fmla="*/ 2281416 h 6858000"/>
                <a:gd name="connsiteX188" fmla="*/ 438383 w 9747620"/>
                <a:gd name="connsiteY188" fmla="*/ 2682772 h 6858000"/>
                <a:gd name="connsiteX189" fmla="*/ 397124 w 9747620"/>
                <a:gd name="connsiteY189" fmla="*/ 2887044 h 6858000"/>
                <a:gd name="connsiteX190" fmla="*/ 365658 w 9747620"/>
                <a:gd name="connsiteY190" fmla="*/ 3093424 h 6858000"/>
                <a:gd name="connsiteX191" fmla="*/ 332105 w 9747620"/>
                <a:gd name="connsiteY191" fmla="*/ 3509828 h 6858000"/>
                <a:gd name="connsiteX192" fmla="*/ 383653 w 9747620"/>
                <a:gd name="connsiteY192" fmla="*/ 4346327 h 6858000"/>
                <a:gd name="connsiteX193" fmla="*/ 422327 w 9747620"/>
                <a:gd name="connsiteY193" fmla="*/ 4552900 h 6858000"/>
                <a:gd name="connsiteX194" fmla="*/ 472184 w 9747620"/>
                <a:gd name="connsiteY194" fmla="*/ 4757939 h 6858000"/>
                <a:gd name="connsiteX195" fmla="*/ 533078 w 9747620"/>
                <a:gd name="connsiteY195" fmla="*/ 4960916 h 6858000"/>
                <a:gd name="connsiteX196" fmla="*/ 604710 w 9747620"/>
                <a:gd name="connsiteY196" fmla="*/ 5160875 h 6858000"/>
                <a:gd name="connsiteX197" fmla="*/ 996766 w 9747620"/>
                <a:gd name="connsiteY197" fmla="*/ 5920640 h 6858000"/>
                <a:gd name="connsiteX198" fmla="*/ 1549183 w 9747620"/>
                <a:gd name="connsiteY198" fmla="*/ 6586417 h 6858000"/>
                <a:gd name="connsiteX199" fmla="*/ 1709890 w 9747620"/>
                <a:gd name="connsiteY199" fmla="*/ 6734063 h 6858000"/>
                <a:gd name="connsiteX200" fmla="*/ 1859761 w 9747620"/>
                <a:gd name="connsiteY200" fmla="*/ 6858000 h 6858000"/>
                <a:gd name="connsiteX201" fmla="*/ 1671798 w 9747620"/>
                <a:gd name="connsiteY201" fmla="*/ 6858000 h 6858000"/>
                <a:gd name="connsiteX202" fmla="*/ 1628044 w 9747620"/>
                <a:gd name="connsiteY202" fmla="*/ 6822717 h 6858000"/>
                <a:gd name="connsiteX203" fmla="*/ 1459756 w 9747620"/>
                <a:gd name="connsiteY203" fmla="*/ 6674223 h 6858000"/>
                <a:gd name="connsiteX204" fmla="*/ 402543 w 9747620"/>
                <a:gd name="connsiteY204" fmla="*/ 5241588 h 6858000"/>
                <a:gd name="connsiteX205" fmla="*/ 311923 w 9747620"/>
                <a:gd name="connsiteY205" fmla="*/ 5036741 h 6858000"/>
                <a:gd name="connsiteX206" fmla="*/ 232140 w 9747620"/>
                <a:gd name="connsiteY206" fmla="*/ 4827483 h 6858000"/>
                <a:gd name="connsiteX207" fmla="*/ 163392 w 9747620"/>
                <a:gd name="connsiteY207" fmla="*/ 4613913 h 6858000"/>
                <a:gd name="connsiteX208" fmla="*/ 106823 w 9747620"/>
                <a:gd name="connsiteY208" fmla="*/ 4396365 h 6858000"/>
                <a:gd name="connsiteX209" fmla="*/ 29326 w 9747620"/>
                <a:gd name="connsiteY209" fmla="*/ 3954702 h 6858000"/>
                <a:gd name="connsiteX210" fmla="*/ 8647 w 9747620"/>
                <a:gd name="connsiteY210" fmla="*/ 3730971 h 6858000"/>
                <a:gd name="connsiteX211" fmla="*/ 2880 w 9747620"/>
                <a:gd name="connsiteY211" fmla="*/ 3618674 h 6858000"/>
                <a:gd name="connsiteX212" fmla="*/ 296 w 9747620"/>
                <a:gd name="connsiteY212" fmla="*/ 3506425 h 6858000"/>
                <a:gd name="connsiteX213" fmla="*/ 20030 w 9747620"/>
                <a:gd name="connsiteY213" fmla="*/ 3056711 h 6858000"/>
                <a:gd name="connsiteX214" fmla="*/ 48664 w 9747620"/>
                <a:gd name="connsiteY214" fmla="*/ 2832980 h 6858000"/>
                <a:gd name="connsiteX215" fmla="*/ 89922 w 9747620"/>
                <a:gd name="connsiteY215" fmla="*/ 2610639 h 6858000"/>
                <a:gd name="connsiteX216" fmla="*/ 211163 w 9747620"/>
                <a:gd name="connsiteY216" fmla="*/ 2174343 h 6858000"/>
                <a:gd name="connsiteX217" fmla="*/ 379129 w 9747620"/>
                <a:gd name="connsiteY217" fmla="*/ 1754393 h 6858000"/>
                <a:gd name="connsiteX218" fmla="*/ 841424 w 9747620"/>
                <a:gd name="connsiteY218" fmla="*/ 976270 h 6858000"/>
                <a:gd name="connsiteX219" fmla="*/ 1130234 w 9747620"/>
                <a:gd name="connsiteY219" fmla="*/ 625768 h 6858000"/>
                <a:gd name="connsiteX220" fmla="*/ 1452897 w 9747620"/>
                <a:gd name="connsiteY220" fmla="*/ 305748 h 6858000"/>
                <a:gd name="connsiteX221" fmla="*/ 1805682 w 9747620"/>
                <a:gd name="connsiteY221" fmla="*/ 1875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Lst>
              <a:rect l="l" t="t" r="r" b="b"/>
              <a:pathLst>
                <a:path w="9747620" h="6858000">
                  <a:moveTo>
                    <a:pt x="7235453" y="0"/>
                  </a:moveTo>
                  <a:lnTo>
                    <a:pt x="7548130" y="0"/>
                  </a:lnTo>
                  <a:lnTo>
                    <a:pt x="7710334" y="111973"/>
                  </a:lnTo>
                  <a:cubicBezTo>
                    <a:pt x="7770781" y="157314"/>
                    <a:pt x="7830282" y="203517"/>
                    <a:pt x="7889188" y="251542"/>
                  </a:cubicBezTo>
                  <a:cubicBezTo>
                    <a:pt x="7947894" y="299470"/>
                    <a:pt x="8005557" y="348453"/>
                    <a:pt x="8061828" y="398586"/>
                  </a:cubicBezTo>
                  <a:cubicBezTo>
                    <a:pt x="8090013" y="423605"/>
                    <a:pt x="8117948" y="448816"/>
                    <a:pt x="8145637" y="474218"/>
                  </a:cubicBezTo>
                  <a:cubicBezTo>
                    <a:pt x="8159506" y="486918"/>
                    <a:pt x="8173375" y="499764"/>
                    <a:pt x="8187242" y="512753"/>
                  </a:cubicBezTo>
                  <a:lnTo>
                    <a:pt x="8228402" y="551575"/>
                  </a:lnTo>
                  <a:cubicBezTo>
                    <a:pt x="8283082" y="603577"/>
                    <a:pt x="8336569" y="656778"/>
                    <a:pt x="8389211" y="710937"/>
                  </a:cubicBezTo>
                  <a:cubicBezTo>
                    <a:pt x="8415458" y="738065"/>
                    <a:pt x="8441455" y="765432"/>
                    <a:pt x="8467206" y="793088"/>
                  </a:cubicBezTo>
                  <a:lnTo>
                    <a:pt x="8486791" y="814223"/>
                  </a:lnTo>
                  <a:lnTo>
                    <a:pt x="8505979" y="835409"/>
                  </a:lnTo>
                  <a:lnTo>
                    <a:pt x="8543509" y="877346"/>
                  </a:lnTo>
                  <a:cubicBezTo>
                    <a:pt x="8593418" y="933423"/>
                    <a:pt x="8642579" y="990601"/>
                    <a:pt x="8690549" y="1048978"/>
                  </a:cubicBezTo>
                  <a:cubicBezTo>
                    <a:pt x="8714558" y="1078168"/>
                    <a:pt x="8738368" y="1107644"/>
                    <a:pt x="8761732" y="1137502"/>
                  </a:cubicBezTo>
                  <a:lnTo>
                    <a:pt x="8796379" y="1182077"/>
                  </a:lnTo>
                  <a:lnTo>
                    <a:pt x="8830678" y="1226986"/>
                  </a:lnTo>
                  <a:cubicBezTo>
                    <a:pt x="8876112" y="1287185"/>
                    <a:pt x="8920304" y="1348532"/>
                    <a:pt x="8963353" y="1410936"/>
                  </a:cubicBezTo>
                  <a:cubicBezTo>
                    <a:pt x="8984727" y="1442137"/>
                    <a:pt x="9005954" y="1473915"/>
                    <a:pt x="9026483" y="1505499"/>
                  </a:cubicBezTo>
                  <a:lnTo>
                    <a:pt x="9057004" y="1552613"/>
                  </a:lnTo>
                  <a:cubicBezTo>
                    <a:pt x="9067245" y="1568525"/>
                    <a:pt x="9077336" y="1584534"/>
                    <a:pt x="9087278" y="1600542"/>
                  </a:cubicBezTo>
                  <a:cubicBezTo>
                    <a:pt x="9127145" y="1664766"/>
                    <a:pt x="9165966" y="1729613"/>
                    <a:pt x="9202851" y="1795515"/>
                  </a:cubicBezTo>
                  <a:cubicBezTo>
                    <a:pt x="9221342" y="1828491"/>
                    <a:pt x="9239437" y="1861417"/>
                    <a:pt x="9257332" y="1894920"/>
                  </a:cubicBezTo>
                  <a:lnTo>
                    <a:pt x="9283778" y="1945436"/>
                  </a:lnTo>
                  <a:lnTo>
                    <a:pt x="9309428" y="1996193"/>
                  </a:lnTo>
                  <a:cubicBezTo>
                    <a:pt x="9343280" y="2064013"/>
                    <a:pt x="9375491" y="2132695"/>
                    <a:pt x="9405714" y="2202191"/>
                  </a:cubicBezTo>
                  <a:cubicBezTo>
                    <a:pt x="9466260" y="2341183"/>
                    <a:pt x="9520493" y="2483053"/>
                    <a:pt x="9566524" y="2627653"/>
                  </a:cubicBezTo>
                  <a:cubicBezTo>
                    <a:pt x="9572289" y="2645675"/>
                    <a:pt x="9578056" y="2663792"/>
                    <a:pt x="9583573" y="2682195"/>
                  </a:cubicBezTo>
                  <a:lnTo>
                    <a:pt x="9591974" y="2709707"/>
                  </a:lnTo>
                  <a:lnTo>
                    <a:pt x="9600027" y="2737650"/>
                  </a:lnTo>
                  <a:cubicBezTo>
                    <a:pt x="9610416" y="2774171"/>
                    <a:pt x="9620358" y="2810884"/>
                    <a:pt x="9629803" y="2847694"/>
                  </a:cubicBezTo>
                  <a:cubicBezTo>
                    <a:pt x="9648692" y="2921312"/>
                    <a:pt x="9665196" y="2995506"/>
                    <a:pt x="9679909" y="3070131"/>
                  </a:cubicBezTo>
                  <a:cubicBezTo>
                    <a:pt x="9683587" y="3088775"/>
                    <a:pt x="9687118" y="3107418"/>
                    <a:pt x="9690498" y="3126159"/>
                  </a:cubicBezTo>
                  <a:lnTo>
                    <a:pt x="9700390" y="3181805"/>
                  </a:lnTo>
                  <a:cubicBezTo>
                    <a:pt x="9703670" y="3201120"/>
                    <a:pt x="9706952" y="3222112"/>
                    <a:pt x="9709685" y="3243392"/>
                  </a:cubicBezTo>
                  <a:lnTo>
                    <a:pt x="9713016" y="3267597"/>
                  </a:lnTo>
                  <a:lnTo>
                    <a:pt x="9716844" y="3294437"/>
                  </a:lnTo>
                  <a:cubicBezTo>
                    <a:pt x="9718186" y="3303926"/>
                    <a:pt x="9719527" y="3313895"/>
                    <a:pt x="9720820" y="3324488"/>
                  </a:cubicBezTo>
                  <a:lnTo>
                    <a:pt x="9722709" y="3340737"/>
                  </a:lnTo>
                  <a:lnTo>
                    <a:pt x="9724301" y="3356361"/>
                  </a:lnTo>
                  <a:lnTo>
                    <a:pt x="9730166" y="3412197"/>
                  </a:lnTo>
                  <a:cubicBezTo>
                    <a:pt x="9732005" y="3430842"/>
                    <a:pt x="9734291" y="3449342"/>
                    <a:pt x="9735783" y="3468083"/>
                  </a:cubicBezTo>
                  <a:lnTo>
                    <a:pt x="9739760" y="3524399"/>
                  </a:lnTo>
                  <a:lnTo>
                    <a:pt x="9741748" y="3552580"/>
                  </a:lnTo>
                  <a:lnTo>
                    <a:pt x="9742742" y="3566672"/>
                  </a:lnTo>
                  <a:lnTo>
                    <a:pt x="9743488" y="3581865"/>
                  </a:lnTo>
                  <a:lnTo>
                    <a:pt x="9744731" y="3611341"/>
                  </a:lnTo>
                  <a:lnTo>
                    <a:pt x="9745725" y="3639715"/>
                  </a:lnTo>
                  <a:cubicBezTo>
                    <a:pt x="9746868" y="3677579"/>
                    <a:pt x="9747514" y="3715587"/>
                    <a:pt x="9747613" y="3753786"/>
                  </a:cubicBezTo>
                  <a:cubicBezTo>
                    <a:pt x="9747763" y="3830232"/>
                    <a:pt x="9745675" y="3906870"/>
                    <a:pt x="9740405" y="3984609"/>
                  </a:cubicBezTo>
                  <a:lnTo>
                    <a:pt x="9736329" y="4038434"/>
                  </a:lnTo>
                  <a:cubicBezTo>
                    <a:pt x="9735087" y="4055976"/>
                    <a:pt x="9733794" y="4076346"/>
                    <a:pt x="9731408" y="4099446"/>
                  </a:cubicBezTo>
                  <a:lnTo>
                    <a:pt x="9717987" y="4213325"/>
                  </a:lnTo>
                  <a:cubicBezTo>
                    <a:pt x="9717441" y="4217926"/>
                    <a:pt x="9716943" y="4222527"/>
                    <a:pt x="9716297" y="4227129"/>
                  </a:cubicBezTo>
                  <a:lnTo>
                    <a:pt x="9714110" y="4240981"/>
                  </a:lnTo>
                  <a:lnTo>
                    <a:pt x="9709785" y="4268731"/>
                  </a:lnTo>
                  <a:lnTo>
                    <a:pt x="9701086" y="4324185"/>
                  </a:lnTo>
                  <a:lnTo>
                    <a:pt x="9698699" y="4338994"/>
                  </a:lnTo>
                  <a:lnTo>
                    <a:pt x="9695966" y="4355050"/>
                  </a:lnTo>
                  <a:cubicBezTo>
                    <a:pt x="9694077" y="4365547"/>
                    <a:pt x="9692188" y="4375516"/>
                    <a:pt x="9690299" y="4385054"/>
                  </a:cubicBezTo>
                  <a:lnTo>
                    <a:pt x="9679909" y="4437919"/>
                  </a:lnTo>
                  <a:cubicBezTo>
                    <a:pt x="9677871" y="4448320"/>
                    <a:pt x="9675735" y="4458097"/>
                    <a:pt x="9673647" y="4468162"/>
                  </a:cubicBezTo>
                  <a:lnTo>
                    <a:pt x="9667532" y="4496296"/>
                  </a:lnTo>
                  <a:cubicBezTo>
                    <a:pt x="9663406" y="4514941"/>
                    <a:pt x="9659081" y="4533585"/>
                    <a:pt x="9654658" y="4552277"/>
                  </a:cubicBezTo>
                  <a:cubicBezTo>
                    <a:pt x="9645760" y="4589613"/>
                    <a:pt x="9636265" y="4627045"/>
                    <a:pt x="9625876" y="4664478"/>
                  </a:cubicBezTo>
                  <a:cubicBezTo>
                    <a:pt x="9605048" y="4739247"/>
                    <a:pt x="9581088" y="4814303"/>
                    <a:pt x="9552803" y="4888737"/>
                  </a:cubicBezTo>
                  <a:cubicBezTo>
                    <a:pt x="9524668" y="4962930"/>
                    <a:pt x="9492109" y="5037459"/>
                    <a:pt x="9452639" y="5110934"/>
                  </a:cubicBezTo>
                  <a:cubicBezTo>
                    <a:pt x="9432905" y="5147695"/>
                    <a:pt x="9411431" y="5184169"/>
                    <a:pt x="9388017" y="5220020"/>
                  </a:cubicBezTo>
                  <a:cubicBezTo>
                    <a:pt x="9382201" y="5228982"/>
                    <a:pt x="9376236" y="5237945"/>
                    <a:pt x="9370073" y="5246811"/>
                  </a:cubicBezTo>
                  <a:lnTo>
                    <a:pt x="9360926" y="5260040"/>
                  </a:lnTo>
                  <a:lnTo>
                    <a:pt x="9351829" y="5272646"/>
                  </a:lnTo>
                  <a:cubicBezTo>
                    <a:pt x="9339700" y="5289468"/>
                    <a:pt x="9327174" y="5306387"/>
                    <a:pt x="9313305" y="5323881"/>
                  </a:cubicBezTo>
                  <a:cubicBezTo>
                    <a:pt x="9258625" y="5393042"/>
                    <a:pt x="9196489" y="5455445"/>
                    <a:pt x="9130375" y="5510802"/>
                  </a:cubicBezTo>
                  <a:cubicBezTo>
                    <a:pt x="9097319" y="5538505"/>
                    <a:pt x="9063268" y="5564530"/>
                    <a:pt x="9028422" y="5588878"/>
                  </a:cubicBezTo>
                  <a:cubicBezTo>
                    <a:pt x="9019723" y="5595109"/>
                    <a:pt x="9011074" y="5600909"/>
                    <a:pt x="9002424" y="5606707"/>
                  </a:cubicBezTo>
                  <a:cubicBezTo>
                    <a:pt x="8993774" y="5612603"/>
                    <a:pt x="8985124" y="5618211"/>
                    <a:pt x="8976525" y="5623866"/>
                  </a:cubicBezTo>
                  <a:cubicBezTo>
                    <a:pt x="8959277" y="5635130"/>
                    <a:pt x="8941629" y="5646201"/>
                    <a:pt x="8924181" y="5656793"/>
                  </a:cubicBezTo>
                  <a:cubicBezTo>
                    <a:pt x="8854291" y="5699259"/>
                    <a:pt x="8784946" y="5736451"/>
                    <a:pt x="8717291" y="5771582"/>
                  </a:cubicBezTo>
                  <a:lnTo>
                    <a:pt x="8617129" y="5823105"/>
                  </a:lnTo>
                  <a:lnTo>
                    <a:pt x="8518207" y="5873671"/>
                  </a:lnTo>
                  <a:cubicBezTo>
                    <a:pt x="8391200" y="5939188"/>
                    <a:pt x="8267922" y="6009788"/>
                    <a:pt x="8150558" y="6086761"/>
                  </a:cubicBezTo>
                  <a:cubicBezTo>
                    <a:pt x="8091901" y="6125248"/>
                    <a:pt x="8034736" y="6165317"/>
                    <a:pt x="7979410" y="6207158"/>
                  </a:cubicBezTo>
                  <a:cubicBezTo>
                    <a:pt x="7965739" y="6217750"/>
                    <a:pt x="7951771" y="6228103"/>
                    <a:pt x="7938300" y="6238887"/>
                  </a:cubicBezTo>
                  <a:lnTo>
                    <a:pt x="7897936" y="6271286"/>
                  </a:lnTo>
                  <a:lnTo>
                    <a:pt x="7858367" y="6304357"/>
                  </a:lnTo>
                  <a:lnTo>
                    <a:pt x="7819048" y="6338770"/>
                  </a:lnTo>
                  <a:cubicBezTo>
                    <a:pt x="7804882" y="6351232"/>
                    <a:pt x="7792105" y="6362591"/>
                    <a:pt x="7778882" y="6374477"/>
                  </a:cubicBezTo>
                  <a:lnTo>
                    <a:pt x="7739563" y="6410328"/>
                  </a:lnTo>
                  <a:cubicBezTo>
                    <a:pt x="7713366" y="6434485"/>
                    <a:pt x="7687168" y="6459120"/>
                    <a:pt x="7660824" y="6484138"/>
                  </a:cubicBezTo>
                  <a:lnTo>
                    <a:pt x="7502302" y="6636360"/>
                  </a:lnTo>
                  <a:lnTo>
                    <a:pt x="7273394" y="6858000"/>
                  </a:lnTo>
                  <a:lnTo>
                    <a:pt x="6780690" y="6858000"/>
                  </a:lnTo>
                  <a:lnTo>
                    <a:pt x="6854939" y="6783597"/>
                  </a:lnTo>
                  <a:cubicBezTo>
                    <a:pt x="6880688" y="6757810"/>
                    <a:pt x="6906338" y="6732265"/>
                    <a:pt x="6932087" y="6705809"/>
                  </a:cubicBezTo>
                  <a:lnTo>
                    <a:pt x="7241130" y="6390965"/>
                  </a:lnTo>
                  <a:lnTo>
                    <a:pt x="7397564" y="6233087"/>
                  </a:lnTo>
                  <a:cubicBezTo>
                    <a:pt x="7424009" y="6206679"/>
                    <a:pt x="7450802" y="6180175"/>
                    <a:pt x="7478142" y="6153670"/>
                  </a:cubicBezTo>
                  <a:lnTo>
                    <a:pt x="7519600" y="6113937"/>
                  </a:lnTo>
                  <a:cubicBezTo>
                    <a:pt x="7533469" y="6100805"/>
                    <a:pt x="7547934" y="6087288"/>
                    <a:pt x="7561207" y="6075067"/>
                  </a:cubicBezTo>
                  <a:lnTo>
                    <a:pt x="7604204" y="6035526"/>
                  </a:lnTo>
                  <a:lnTo>
                    <a:pt x="7648644" y="5996416"/>
                  </a:lnTo>
                  <a:cubicBezTo>
                    <a:pt x="7663608" y="5983570"/>
                    <a:pt x="7678768" y="5971013"/>
                    <a:pt x="7693830" y="5958264"/>
                  </a:cubicBezTo>
                  <a:cubicBezTo>
                    <a:pt x="7708942" y="5945611"/>
                    <a:pt x="7724352" y="5933485"/>
                    <a:pt x="7739662" y="5921073"/>
                  </a:cubicBezTo>
                  <a:cubicBezTo>
                    <a:pt x="7801154" y="5872088"/>
                    <a:pt x="7864234" y="5825502"/>
                    <a:pt x="7928458" y="5781025"/>
                  </a:cubicBezTo>
                  <a:cubicBezTo>
                    <a:pt x="8057005" y="5692164"/>
                    <a:pt x="8190077" y="5611500"/>
                    <a:pt x="8325882" y="5537450"/>
                  </a:cubicBezTo>
                  <a:lnTo>
                    <a:pt x="8424555" y="5484106"/>
                  </a:lnTo>
                  <a:lnTo>
                    <a:pt x="8521737" y="5431289"/>
                  </a:lnTo>
                  <a:cubicBezTo>
                    <a:pt x="8585315" y="5396349"/>
                    <a:pt x="8646456" y="5361840"/>
                    <a:pt x="8702677" y="5325942"/>
                  </a:cubicBezTo>
                  <a:cubicBezTo>
                    <a:pt x="8716795" y="5316931"/>
                    <a:pt x="8730365" y="5308017"/>
                    <a:pt x="8743986" y="5298717"/>
                  </a:cubicBezTo>
                  <a:cubicBezTo>
                    <a:pt x="8750747" y="5294069"/>
                    <a:pt x="8757606" y="5289420"/>
                    <a:pt x="8764167" y="5284723"/>
                  </a:cubicBezTo>
                  <a:cubicBezTo>
                    <a:pt x="8770778" y="5280074"/>
                    <a:pt x="8777440" y="5275377"/>
                    <a:pt x="8783704" y="5270679"/>
                  </a:cubicBezTo>
                  <a:cubicBezTo>
                    <a:pt x="8809155" y="5251987"/>
                    <a:pt x="8833611" y="5232577"/>
                    <a:pt x="8856776" y="5212399"/>
                  </a:cubicBezTo>
                  <a:cubicBezTo>
                    <a:pt x="8903104" y="5172043"/>
                    <a:pt x="8944463" y="5128668"/>
                    <a:pt x="8979856" y="5082081"/>
                  </a:cubicBezTo>
                  <a:cubicBezTo>
                    <a:pt x="8988555" y="5070722"/>
                    <a:pt x="8997602" y="5057973"/>
                    <a:pt x="9006699" y="5044984"/>
                  </a:cubicBezTo>
                  <a:lnTo>
                    <a:pt x="9013509" y="5035254"/>
                  </a:lnTo>
                  <a:lnTo>
                    <a:pt x="9019773" y="5025812"/>
                  </a:lnTo>
                  <a:cubicBezTo>
                    <a:pt x="9023997" y="5019629"/>
                    <a:pt x="9028073" y="5013254"/>
                    <a:pt x="9032050" y="5006833"/>
                  </a:cubicBezTo>
                  <a:cubicBezTo>
                    <a:pt x="9048206" y="4981238"/>
                    <a:pt x="9063417" y="4954542"/>
                    <a:pt x="9077733" y="4926839"/>
                  </a:cubicBezTo>
                  <a:cubicBezTo>
                    <a:pt x="9106415" y="4871434"/>
                    <a:pt x="9131469" y="4812050"/>
                    <a:pt x="9154285" y="4750223"/>
                  </a:cubicBezTo>
                  <a:cubicBezTo>
                    <a:pt x="9176904" y="4688586"/>
                    <a:pt x="9196537" y="4625032"/>
                    <a:pt x="9213936" y="4559945"/>
                  </a:cubicBezTo>
                  <a:cubicBezTo>
                    <a:pt x="9222635" y="4527402"/>
                    <a:pt x="9230887" y="4494523"/>
                    <a:pt x="9238592" y="4461357"/>
                  </a:cubicBezTo>
                  <a:cubicBezTo>
                    <a:pt x="9242419" y="4444773"/>
                    <a:pt x="9246147" y="4428094"/>
                    <a:pt x="9249776" y="4411319"/>
                  </a:cubicBezTo>
                  <a:lnTo>
                    <a:pt x="9255046" y="4386299"/>
                  </a:lnTo>
                  <a:lnTo>
                    <a:pt x="9259718" y="4363342"/>
                  </a:lnTo>
                  <a:lnTo>
                    <a:pt x="9269959" y="4309566"/>
                  </a:lnTo>
                  <a:lnTo>
                    <a:pt x="9274233" y="4286176"/>
                  </a:lnTo>
                  <a:lnTo>
                    <a:pt x="9276022" y="4275489"/>
                  </a:lnTo>
                  <a:lnTo>
                    <a:pt x="9277861" y="4263506"/>
                  </a:lnTo>
                  <a:lnTo>
                    <a:pt x="9286014" y="4211696"/>
                  </a:lnTo>
                  <a:lnTo>
                    <a:pt x="9290092" y="4185767"/>
                  </a:lnTo>
                  <a:lnTo>
                    <a:pt x="9292128" y="4172826"/>
                  </a:lnTo>
                  <a:cubicBezTo>
                    <a:pt x="9292774" y="4168464"/>
                    <a:pt x="9293173" y="4164055"/>
                    <a:pt x="9293720" y="4159693"/>
                  </a:cubicBezTo>
                  <a:lnTo>
                    <a:pt x="9305650" y="4057941"/>
                  </a:lnTo>
                  <a:cubicBezTo>
                    <a:pt x="9306991" y="4045048"/>
                    <a:pt x="9308085" y="4029328"/>
                    <a:pt x="9309378" y="4010779"/>
                  </a:cubicBezTo>
                  <a:lnTo>
                    <a:pt x="9313454" y="3956428"/>
                  </a:lnTo>
                  <a:cubicBezTo>
                    <a:pt x="9318326" y="3889806"/>
                    <a:pt x="9320611" y="3821796"/>
                    <a:pt x="9320811" y="3753546"/>
                  </a:cubicBezTo>
                  <a:cubicBezTo>
                    <a:pt x="9320910" y="3719373"/>
                    <a:pt x="9320513" y="3685056"/>
                    <a:pt x="9319617" y="3650643"/>
                  </a:cubicBezTo>
                  <a:lnTo>
                    <a:pt x="9318176" y="3600030"/>
                  </a:lnTo>
                  <a:lnTo>
                    <a:pt x="9317778" y="3588096"/>
                  </a:lnTo>
                  <a:lnTo>
                    <a:pt x="9316983" y="3575107"/>
                  </a:lnTo>
                  <a:lnTo>
                    <a:pt x="9315443" y="3549130"/>
                  </a:lnTo>
                  <a:lnTo>
                    <a:pt x="9312311" y="3497176"/>
                  </a:lnTo>
                  <a:cubicBezTo>
                    <a:pt x="9311118" y="3479825"/>
                    <a:pt x="9309129" y="3462427"/>
                    <a:pt x="9307587" y="3445029"/>
                  </a:cubicBezTo>
                  <a:lnTo>
                    <a:pt x="9302618" y="3392835"/>
                  </a:lnTo>
                  <a:lnTo>
                    <a:pt x="9301574" y="3381476"/>
                  </a:lnTo>
                  <a:lnTo>
                    <a:pt x="9300430" y="3370740"/>
                  </a:lnTo>
                  <a:lnTo>
                    <a:pt x="9297547" y="3346966"/>
                  </a:lnTo>
                  <a:lnTo>
                    <a:pt x="9294017" y="3320030"/>
                  </a:lnTo>
                  <a:lnTo>
                    <a:pt x="9290439" y="3290410"/>
                  </a:lnTo>
                  <a:cubicBezTo>
                    <a:pt x="9288849" y="3275745"/>
                    <a:pt x="9286761" y="3260934"/>
                    <a:pt x="9284275" y="3244544"/>
                  </a:cubicBezTo>
                  <a:lnTo>
                    <a:pt x="9275974" y="3193116"/>
                  </a:lnTo>
                  <a:cubicBezTo>
                    <a:pt x="9273189" y="3176197"/>
                    <a:pt x="9270256" y="3159230"/>
                    <a:pt x="9267224" y="3142264"/>
                  </a:cubicBezTo>
                  <a:cubicBezTo>
                    <a:pt x="9255146" y="3074493"/>
                    <a:pt x="9240929" y="3007057"/>
                    <a:pt x="9225320" y="2939909"/>
                  </a:cubicBezTo>
                  <a:cubicBezTo>
                    <a:pt x="9217465" y="2906311"/>
                    <a:pt x="9209214" y="2872809"/>
                    <a:pt x="9200466" y="2839449"/>
                  </a:cubicBezTo>
                  <a:lnTo>
                    <a:pt x="9193953" y="2814958"/>
                  </a:lnTo>
                  <a:lnTo>
                    <a:pt x="9186993" y="2790276"/>
                  </a:lnTo>
                  <a:cubicBezTo>
                    <a:pt x="9182471" y="2773836"/>
                    <a:pt x="9177599" y="2757252"/>
                    <a:pt x="9172628" y="2740621"/>
                  </a:cubicBezTo>
                  <a:cubicBezTo>
                    <a:pt x="9133110" y="2607859"/>
                    <a:pt x="9087527" y="2476533"/>
                    <a:pt x="9035082" y="2347463"/>
                  </a:cubicBezTo>
                  <a:cubicBezTo>
                    <a:pt x="9008836" y="2282951"/>
                    <a:pt x="8981298" y="2218870"/>
                    <a:pt x="8952118" y="2155413"/>
                  </a:cubicBezTo>
                  <a:lnTo>
                    <a:pt x="8929948" y="2107915"/>
                  </a:lnTo>
                  <a:lnTo>
                    <a:pt x="8907429" y="2060753"/>
                  </a:lnTo>
                  <a:cubicBezTo>
                    <a:pt x="8892170" y="2029408"/>
                    <a:pt x="8876411" y="1997726"/>
                    <a:pt x="8860404" y="1966478"/>
                  </a:cubicBezTo>
                  <a:cubicBezTo>
                    <a:pt x="8828243" y="1903931"/>
                    <a:pt x="8795336" y="1841670"/>
                    <a:pt x="8760788" y="1780274"/>
                  </a:cubicBezTo>
                  <a:lnTo>
                    <a:pt x="8734740" y="1734311"/>
                  </a:lnTo>
                  <a:lnTo>
                    <a:pt x="8708046" y="1687963"/>
                  </a:lnTo>
                  <a:cubicBezTo>
                    <a:pt x="8690300" y="1657337"/>
                    <a:pt x="8672455" y="1627334"/>
                    <a:pt x="8654062" y="1597234"/>
                  </a:cubicBezTo>
                  <a:cubicBezTo>
                    <a:pt x="8617575" y="1536988"/>
                    <a:pt x="8579398" y="1477365"/>
                    <a:pt x="8540278" y="1418077"/>
                  </a:cubicBezTo>
                  <a:lnTo>
                    <a:pt x="8510701" y="1373695"/>
                  </a:lnTo>
                  <a:lnTo>
                    <a:pt x="8480676" y="1329457"/>
                  </a:lnTo>
                  <a:cubicBezTo>
                    <a:pt x="8460643" y="1300269"/>
                    <a:pt x="8440411" y="1271224"/>
                    <a:pt x="8419782" y="1242275"/>
                  </a:cubicBezTo>
                  <a:cubicBezTo>
                    <a:pt x="8378476" y="1184425"/>
                    <a:pt x="8335923" y="1127006"/>
                    <a:pt x="8292478" y="1069875"/>
                  </a:cubicBezTo>
                  <a:lnTo>
                    <a:pt x="8259620" y="1027123"/>
                  </a:lnTo>
                  <a:lnTo>
                    <a:pt x="8243416" y="1006130"/>
                  </a:lnTo>
                  <a:lnTo>
                    <a:pt x="8227110" y="985473"/>
                  </a:lnTo>
                  <a:cubicBezTo>
                    <a:pt x="8204890" y="957483"/>
                    <a:pt x="8182422" y="929684"/>
                    <a:pt x="8159604" y="902029"/>
                  </a:cubicBezTo>
                  <a:cubicBezTo>
                    <a:pt x="8114170" y="846671"/>
                    <a:pt x="8067494" y="792177"/>
                    <a:pt x="8020022" y="738209"/>
                  </a:cubicBezTo>
                  <a:lnTo>
                    <a:pt x="7984182" y="697901"/>
                  </a:lnTo>
                  <a:lnTo>
                    <a:pt x="7948043" y="657976"/>
                  </a:lnTo>
                  <a:cubicBezTo>
                    <a:pt x="7923636" y="631328"/>
                    <a:pt x="7899079" y="604823"/>
                    <a:pt x="7874324" y="578607"/>
                  </a:cubicBezTo>
                  <a:cubicBezTo>
                    <a:pt x="7824714" y="526221"/>
                    <a:pt x="7774608" y="474458"/>
                    <a:pt x="7723308" y="424085"/>
                  </a:cubicBezTo>
                  <a:cubicBezTo>
                    <a:pt x="7672157" y="373808"/>
                    <a:pt x="7619168" y="324153"/>
                    <a:pt x="7565532" y="275602"/>
                  </a:cubicBezTo>
                  <a:close/>
                  <a:moveTo>
                    <a:pt x="1832515" y="0"/>
                  </a:moveTo>
                  <a:lnTo>
                    <a:pt x="2158449" y="0"/>
                  </a:lnTo>
                  <a:lnTo>
                    <a:pt x="2108797" y="37845"/>
                  </a:lnTo>
                  <a:cubicBezTo>
                    <a:pt x="2052253" y="83168"/>
                    <a:pt x="1996914" y="129778"/>
                    <a:pt x="1942830" y="177587"/>
                  </a:cubicBezTo>
                  <a:cubicBezTo>
                    <a:pt x="1834563" y="273109"/>
                    <a:pt x="1731317" y="373472"/>
                    <a:pt x="1633191" y="477909"/>
                  </a:cubicBezTo>
                  <a:cubicBezTo>
                    <a:pt x="1240290" y="896038"/>
                    <a:pt x="927123" y="1375900"/>
                    <a:pt x="702686" y="1889935"/>
                  </a:cubicBezTo>
                  <a:cubicBezTo>
                    <a:pt x="646565" y="2018192"/>
                    <a:pt x="596210" y="2149182"/>
                    <a:pt x="551769" y="2281416"/>
                  </a:cubicBezTo>
                  <a:cubicBezTo>
                    <a:pt x="507429" y="2413700"/>
                    <a:pt x="469451" y="2547613"/>
                    <a:pt x="438383" y="2682772"/>
                  </a:cubicBezTo>
                  <a:cubicBezTo>
                    <a:pt x="423122" y="2750111"/>
                    <a:pt x="409203" y="2818553"/>
                    <a:pt x="397124" y="2887044"/>
                  </a:cubicBezTo>
                  <a:cubicBezTo>
                    <a:pt x="385144" y="2955581"/>
                    <a:pt x="374357" y="3024359"/>
                    <a:pt x="365658" y="3093424"/>
                  </a:cubicBezTo>
                  <a:cubicBezTo>
                    <a:pt x="347813" y="3231506"/>
                    <a:pt x="336727" y="3370260"/>
                    <a:pt x="332105" y="3509828"/>
                  </a:cubicBezTo>
                  <a:cubicBezTo>
                    <a:pt x="322311" y="3788822"/>
                    <a:pt x="339660" y="4068628"/>
                    <a:pt x="383653" y="4346327"/>
                  </a:cubicBezTo>
                  <a:cubicBezTo>
                    <a:pt x="394539" y="4415489"/>
                    <a:pt x="407464" y="4484267"/>
                    <a:pt x="422327" y="4552900"/>
                  </a:cubicBezTo>
                  <a:cubicBezTo>
                    <a:pt x="437041" y="4621534"/>
                    <a:pt x="453693" y="4689881"/>
                    <a:pt x="472184" y="4757939"/>
                  </a:cubicBezTo>
                  <a:cubicBezTo>
                    <a:pt x="490677" y="4825949"/>
                    <a:pt x="511007" y="4893673"/>
                    <a:pt x="533078" y="4960916"/>
                  </a:cubicBezTo>
                  <a:cubicBezTo>
                    <a:pt x="555249" y="5028208"/>
                    <a:pt x="578662" y="5095022"/>
                    <a:pt x="604710" y="5160875"/>
                  </a:cubicBezTo>
                  <a:cubicBezTo>
                    <a:pt x="707358" y="5425298"/>
                    <a:pt x="838443" y="5680902"/>
                    <a:pt x="996766" y="5920640"/>
                  </a:cubicBezTo>
                  <a:cubicBezTo>
                    <a:pt x="1154790" y="6160571"/>
                    <a:pt x="1340404" y="6384350"/>
                    <a:pt x="1549183" y="6586417"/>
                  </a:cubicBezTo>
                  <a:cubicBezTo>
                    <a:pt x="1601365" y="6636982"/>
                    <a:pt x="1654970" y="6686208"/>
                    <a:pt x="1709890" y="6734063"/>
                  </a:cubicBezTo>
                  <a:lnTo>
                    <a:pt x="1859761" y="6858000"/>
                  </a:lnTo>
                  <a:lnTo>
                    <a:pt x="1671798" y="6858000"/>
                  </a:lnTo>
                  <a:lnTo>
                    <a:pt x="1628044" y="6822717"/>
                  </a:lnTo>
                  <a:cubicBezTo>
                    <a:pt x="1570828" y="6774460"/>
                    <a:pt x="1514710" y="6724955"/>
                    <a:pt x="1459756" y="6674223"/>
                  </a:cubicBezTo>
                  <a:cubicBezTo>
                    <a:pt x="1019931" y="6268363"/>
                    <a:pt x="658296" y="5781216"/>
                    <a:pt x="402543" y="5241588"/>
                  </a:cubicBezTo>
                  <a:cubicBezTo>
                    <a:pt x="370231" y="5174103"/>
                    <a:pt x="340306" y="5105661"/>
                    <a:pt x="311923" y="5036741"/>
                  </a:cubicBezTo>
                  <a:cubicBezTo>
                    <a:pt x="283539" y="4967771"/>
                    <a:pt x="256895" y="4897986"/>
                    <a:pt x="232140" y="4827483"/>
                  </a:cubicBezTo>
                  <a:cubicBezTo>
                    <a:pt x="207334" y="4756981"/>
                    <a:pt x="184368" y="4685758"/>
                    <a:pt x="163392" y="4613913"/>
                  </a:cubicBezTo>
                  <a:cubicBezTo>
                    <a:pt x="142514" y="4542020"/>
                    <a:pt x="123624" y="4469360"/>
                    <a:pt x="106823" y="4396365"/>
                  </a:cubicBezTo>
                  <a:cubicBezTo>
                    <a:pt x="73120" y="4250902"/>
                    <a:pt x="47371" y="4103281"/>
                    <a:pt x="29326" y="3954702"/>
                  </a:cubicBezTo>
                  <a:cubicBezTo>
                    <a:pt x="20478" y="3880365"/>
                    <a:pt x="13320" y="3805789"/>
                    <a:pt x="8647" y="3730971"/>
                  </a:cubicBezTo>
                  <a:cubicBezTo>
                    <a:pt x="6311" y="3693587"/>
                    <a:pt x="4322" y="3656106"/>
                    <a:pt x="2880" y="3618674"/>
                  </a:cubicBezTo>
                  <a:cubicBezTo>
                    <a:pt x="1539" y="3581146"/>
                    <a:pt x="694" y="3543809"/>
                    <a:pt x="296" y="3506425"/>
                  </a:cubicBezTo>
                  <a:cubicBezTo>
                    <a:pt x="-1543" y="3356649"/>
                    <a:pt x="5217" y="3206200"/>
                    <a:pt x="20030" y="3056711"/>
                  </a:cubicBezTo>
                  <a:cubicBezTo>
                    <a:pt x="27686" y="2981942"/>
                    <a:pt x="36931" y="2907317"/>
                    <a:pt x="48664" y="2832980"/>
                  </a:cubicBezTo>
                  <a:cubicBezTo>
                    <a:pt x="60395" y="2758642"/>
                    <a:pt x="73716" y="2684784"/>
                    <a:pt x="89922" y="2610639"/>
                  </a:cubicBezTo>
                  <a:cubicBezTo>
                    <a:pt x="121736" y="2462826"/>
                    <a:pt x="162645" y="2317220"/>
                    <a:pt x="211163" y="2174343"/>
                  </a:cubicBezTo>
                  <a:cubicBezTo>
                    <a:pt x="259778" y="2031468"/>
                    <a:pt x="315601" y="1891517"/>
                    <a:pt x="379129" y="1754393"/>
                  </a:cubicBezTo>
                  <a:cubicBezTo>
                    <a:pt x="505540" y="1480433"/>
                    <a:pt x="660930" y="1219318"/>
                    <a:pt x="841424" y="976270"/>
                  </a:cubicBezTo>
                  <a:cubicBezTo>
                    <a:pt x="931498" y="854627"/>
                    <a:pt x="1028182" y="737777"/>
                    <a:pt x="1130234" y="625768"/>
                  </a:cubicBezTo>
                  <a:cubicBezTo>
                    <a:pt x="1232486" y="513855"/>
                    <a:pt x="1340157" y="407117"/>
                    <a:pt x="1452897" y="305748"/>
                  </a:cubicBezTo>
                  <a:cubicBezTo>
                    <a:pt x="1565736" y="204380"/>
                    <a:pt x="1683596" y="108665"/>
                    <a:pt x="1805682" y="18752"/>
                  </a:cubicBezTo>
                  <a:close/>
                </a:path>
              </a:pathLst>
            </a:custGeom>
            <a:gradFill>
              <a:gsLst>
                <a:gs pos="2000">
                  <a:schemeClr val="bg1">
                    <a:alpha val="10000"/>
                  </a:schemeClr>
                </a:gs>
                <a:gs pos="16000">
                  <a:schemeClr val="accent6">
                    <a:alpha val="2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9" name="Freeform: Shape 17">
              <a:extLst>
                <a:ext uri="{FF2B5EF4-FFF2-40B4-BE49-F238E27FC236}">
                  <a16:creationId xmlns:a16="http://schemas.microsoft.com/office/drawing/2014/main" id="{5A7FF51F-3820-41BE-8690-7E758ECFA7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8320" y="36937"/>
              <a:ext cx="9767847" cy="6858000"/>
            </a:xfrm>
            <a:custGeom>
              <a:avLst/>
              <a:gdLst>
                <a:gd name="connsiteX0" fmla="*/ 7151367 w 9767847"/>
                <a:gd name="connsiteY0" fmla="*/ 0 h 6858000"/>
                <a:gd name="connsiteX1" fmla="*/ 7881247 w 9767847"/>
                <a:gd name="connsiteY1" fmla="*/ 0 h 6858000"/>
                <a:gd name="connsiteX2" fmla="*/ 7990553 w 9767847"/>
                <a:gd name="connsiteY2" fmla="*/ 81317 h 6858000"/>
                <a:gd name="connsiteX3" fmla="*/ 9767847 w 9767847"/>
                <a:gd name="connsiteY3" fmla="*/ 3649031 h 6858000"/>
                <a:gd name="connsiteX4" fmla="*/ 8652597 w 9767847"/>
                <a:gd name="connsiteY4" fmla="*/ 6590005 h 6858000"/>
                <a:gd name="connsiteX5" fmla="*/ 8395306 w 9767847"/>
                <a:gd name="connsiteY5" fmla="*/ 6858000 h 6858000"/>
                <a:gd name="connsiteX6" fmla="*/ 6762603 w 9767847"/>
                <a:gd name="connsiteY6" fmla="*/ 6858000 h 6858000"/>
                <a:gd name="connsiteX7" fmla="*/ 6765962 w 9767847"/>
                <a:gd name="connsiteY7" fmla="*/ 6854844 h 6858000"/>
                <a:gd name="connsiteX8" fmla="*/ 6804586 w 9767847"/>
                <a:gd name="connsiteY8" fmla="*/ 6817103 h 6858000"/>
                <a:gd name="connsiteX9" fmla="*/ 6881735 w 9767847"/>
                <a:gd name="connsiteY9" fmla="*/ 6741197 h 6858000"/>
                <a:gd name="connsiteX10" fmla="*/ 6958883 w 9767847"/>
                <a:gd name="connsiteY10" fmla="*/ 6664822 h 6858000"/>
                <a:gd name="connsiteX11" fmla="*/ 7267925 w 9767847"/>
                <a:gd name="connsiteY11" fmla="*/ 6355694 h 6858000"/>
                <a:gd name="connsiteX12" fmla="*/ 7424360 w 9767847"/>
                <a:gd name="connsiteY12" fmla="*/ 6200685 h 6858000"/>
                <a:gd name="connsiteX13" fmla="*/ 7504938 w 9767847"/>
                <a:gd name="connsiteY13" fmla="*/ 6122708 h 6858000"/>
                <a:gd name="connsiteX14" fmla="*/ 7546396 w 9767847"/>
                <a:gd name="connsiteY14" fmla="*/ 6083697 h 6858000"/>
                <a:gd name="connsiteX15" fmla="*/ 7588002 w 9767847"/>
                <a:gd name="connsiteY15" fmla="*/ 6045532 h 6858000"/>
                <a:gd name="connsiteX16" fmla="*/ 7631000 w 9767847"/>
                <a:gd name="connsiteY16" fmla="*/ 6006709 h 6858000"/>
                <a:gd name="connsiteX17" fmla="*/ 7675440 w 9767847"/>
                <a:gd name="connsiteY17" fmla="*/ 5968309 h 6858000"/>
                <a:gd name="connsiteX18" fmla="*/ 7720626 w 9767847"/>
                <a:gd name="connsiteY18" fmla="*/ 5930851 h 6858000"/>
                <a:gd name="connsiteX19" fmla="*/ 7766458 w 9767847"/>
                <a:gd name="connsiteY19" fmla="*/ 5894334 h 6858000"/>
                <a:gd name="connsiteX20" fmla="*/ 7955254 w 9767847"/>
                <a:gd name="connsiteY20" fmla="*/ 5756828 h 6858000"/>
                <a:gd name="connsiteX21" fmla="*/ 8352678 w 9767847"/>
                <a:gd name="connsiteY21" fmla="*/ 5517630 h 6858000"/>
                <a:gd name="connsiteX22" fmla="*/ 8451350 w 9767847"/>
                <a:gd name="connsiteY22" fmla="*/ 5465254 h 6858000"/>
                <a:gd name="connsiteX23" fmla="*/ 8548532 w 9767847"/>
                <a:gd name="connsiteY23" fmla="*/ 5413395 h 6858000"/>
                <a:gd name="connsiteX24" fmla="*/ 8729473 w 9767847"/>
                <a:gd name="connsiteY24" fmla="*/ 5309961 h 6858000"/>
                <a:gd name="connsiteX25" fmla="*/ 8770781 w 9767847"/>
                <a:gd name="connsiteY25" fmla="*/ 5283232 h 6858000"/>
                <a:gd name="connsiteX26" fmla="*/ 8790964 w 9767847"/>
                <a:gd name="connsiteY26" fmla="*/ 5269492 h 6858000"/>
                <a:gd name="connsiteX27" fmla="*/ 8810499 w 9767847"/>
                <a:gd name="connsiteY27" fmla="*/ 5255703 h 6858000"/>
                <a:gd name="connsiteX28" fmla="*/ 8883571 w 9767847"/>
                <a:gd name="connsiteY28" fmla="*/ 5198479 h 6858000"/>
                <a:gd name="connsiteX29" fmla="*/ 9006651 w 9767847"/>
                <a:gd name="connsiteY29" fmla="*/ 5070527 h 6858000"/>
                <a:gd name="connsiteX30" fmla="*/ 9033494 w 9767847"/>
                <a:gd name="connsiteY30" fmla="*/ 5034105 h 6858000"/>
                <a:gd name="connsiteX31" fmla="*/ 9040305 w 9767847"/>
                <a:gd name="connsiteY31" fmla="*/ 5024551 h 6858000"/>
                <a:gd name="connsiteX32" fmla="*/ 9046568 w 9767847"/>
                <a:gd name="connsiteY32" fmla="*/ 5015281 h 6858000"/>
                <a:gd name="connsiteX33" fmla="*/ 9058846 w 9767847"/>
                <a:gd name="connsiteY33" fmla="*/ 4996645 h 6858000"/>
                <a:gd name="connsiteX34" fmla="*/ 9104529 w 9767847"/>
                <a:gd name="connsiteY34" fmla="*/ 4918105 h 6858000"/>
                <a:gd name="connsiteX35" fmla="*/ 9181081 w 9767847"/>
                <a:gd name="connsiteY35" fmla="*/ 4744694 h 6858000"/>
                <a:gd name="connsiteX36" fmla="*/ 9240731 w 9767847"/>
                <a:gd name="connsiteY36" fmla="*/ 4557872 h 6858000"/>
                <a:gd name="connsiteX37" fmla="*/ 9265388 w 9767847"/>
                <a:gd name="connsiteY37" fmla="*/ 4461073 h 6858000"/>
                <a:gd name="connsiteX38" fmla="*/ 9276571 w 9767847"/>
                <a:gd name="connsiteY38" fmla="*/ 4411943 h 6858000"/>
                <a:gd name="connsiteX39" fmla="*/ 9281841 w 9767847"/>
                <a:gd name="connsiteY39" fmla="*/ 4387379 h 6858000"/>
                <a:gd name="connsiteX40" fmla="*/ 9286513 w 9767847"/>
                <a:gd name="connsiteY40" fmla="*/ 4364838 h 6858000"/>
                <a:gd name="connsiteX41" fmla="*/ 9296754 w 9767847"/>
                <a:gd name="connsiteY41" fmla="*/ 4312038 h 6858000"/>
                <a:gd name="connsiteX42" fmla="*/ 9301029 w 9767847"/>
                <a:gd name="connsiteY42" fmla="*/ 4289074 h 6858000"/>
                <a:gd name="connsiteX43" fmla="*/ 9302818 w 9767847"/>
                <a:gd name="connsiteY43" fmla="*/ 4278581 h 6858000"/>
                <a:gd name="connsiteX44" fmla="*/ 9304658 w 9767847"/>
                <a:gd name="connsiteY44" fmla="*/ 4266816 h 6858000"/>
                <a:gd name="connsiteX45" fmla="*/ 9312810 w 9767847"/>
                <a:gd name="connsiteY45" fmla="*/ 4215945 h 6858000"/>
                <a:gd name="connsiteX46" fmla="*/ 9316887 w 9767847"/>
                <a:gd name="connsiteY46" fmla="*/ 4190486 h 6858000"/>
                <a:gd name="connsiteX47" fmla="*/ 9318923 w 9767847"/>
                <a:gd name="connsiteY47" fmla="*/ 4177780 h 6858000"/>
                <a:gd name="connsiteX48" fmla="*/ 9320515 w 9767847"/>
                <a:gd name="connsiteY48" fmla="*/ 4164886 h 6858000"/>
                <a:gd name="connsiteX49" fmla="*/ 9332445 w 9767847"/>
                <a:gd name="connsiteY49" fmla="*/ 4064981 h 6858000"/>
                <a:gd name="connsiteX50" fmla="*/ 9336173 w 9767847"/>
                <a:gd name="connsiteY50" fmla="*/ 4018676 h 6858000"/>
                <a:gd name="connsiteX51" fmla="*/ 9340199 w 9767847"/>
                <a:gd name="connsiteY51" fmla="*/ 3965171 h 6858000"/>
                <a:gd name="connsiteX52" fmla="*/ 9347557 w 9767847"/>
                <a:gd name="connsiteY52" fmla="*/ 3765972 h 6858000"/>
                <a:gd name="connsiteX53" fmla="*/ 9346364 w 9767847"/>
                <a:gd name="connsiteY53" fmla="*/ 3664938 h 6858000"/>
                <a:gd name="connsiteX54" fmla="*/ 9344921 w 9767847"/>
                <a:gd name="connsiteY54" fmla="*/ 3615243 h 6858000"/>
                <a:gd name="connsiteX55" fmla="*/ 9344524 w 9767847"/>
                <a:gd name="connsiteY55" fmla="*/ 3603526 h 6858000"/>
                <a:gd name="connsiteX56" fmla="*/ 9343728 w 9767847"/>
                <a:gd name="connsiteY56" fmla="*/ 3590774 h 6858000"/>
                <a:gd name="connsiteX57" fmla="*/ 9342188 w 9767847"/>
                <a:gd name="connsiteY57" fmla="*/ 3565268 h 6858000"/>
                <a:gd name="connsiteX58" fmla="*/ 9339056 w 9767847"/>
                <a:gd name="connsiteY58" fmla="*/ 3514256 h 6858000"/>
                <a:gd name="connsiteX59" fmla="*/ 9334334 w 9767847"/>
                <a:gd name="connsiteY59" fmla="*/ 3463057 h 6858000"/>
                <a:gd name="connsiteX60" fmla="*/ 9329363 w 9767847"/>
                <a:gd name="connsiteY60" fmla="*/ 3411810 h 6858000"/>
                <a:gd name="connsiteX61" fmla="*/ 9328319 w 9767847"/>
                <a:gd name="connsiteY61" fmla="*/ 3400657 h 6858000"/>
                <a:gd name="connsiteX62" fmla="*/ 9327177 w 9767847"/>
                <a:gd name="connsiteY62" fmla="*/ 3390116 h 6858000"/>
                <a:gd name="connsiteX63" fmla="*/ 9324293 w 9767847"/>
                <a:gd name="connsiteY63" fmla="*/ 3366774 h 6858000"/>
                <a:gd name="connsiteX64" fmla="*/ 9320763 w 9767847"/>
                <a:gd name="connsiteY64" fmla="*/ 3340329 h 6858000"/>
                <a:gd name="connsiteX65" fmla="*/ 9317184 w 9767847"/>
                <a:gd name="connsiteY65" fmla="*/ 3311245 h 6858000"/>
                <a:gd name="connsiteX66" fmla="*/ 9311021 w 9767847"/>
                <a:gd name="connsiteY66" fmla="*/ 3266211 h 6858000"/>
                <a:gd name="connsiteX67" fmla="*/ 9302719 w 9767847"/>
                <a:gd name="connsiteY67" fmla="*/ 3215717 h 6858000"/>
                <a:gd name="connsiteX68" fmla="*/ 9293970 w 9767847"/>
                <a:gd name="connsiteY68" fmla="*/ 3165789 h 6858000"/>
                <a:gd name="connsiteX69" fmla="*/ 9252065 w 9767847"/>
                <a:gd name="connsiteY69" fmla="*/ 2967107 h 6858000"/>
                <a:gd name="connsiteX70" fmla="*/ 9227211 w 9767847"/>
                <a:gd name="connsiteY70" fmla="*/ 2868473 h 6858000"/>
                <a:gd name="connsiteX71" fmla="*/ 9220699 w 9767847"/>
                <a:gd name="connsiteY71" fmla="*/ 2844426 h 6858000"/>
                <a:gd name="connsiteX72" fmla="*/ 9213740 w 9767847"/>
                <a:gd name="connsiteY72" fmla="*/ 2820191 h 6858000"/>
                <a:gd name="connsiteX73" fmla="*/ 9199374 w 9767847"/>
                <a:gd name="connsiteY73" fmla="*/ 2771438 h 6858000"/>
                <a:gd name="connsiteX74" fmla="*/ 9061829 w 9767847"/>
                <a:gd name="connsiteY74" fmla="*/ 2385418 h 6858000"/>
                <a:gd name="connsiteX75" fmla="*/ 8978865 w 9767847"/>
                <a:gd name="connsiteY75" fmla="*/ 2196855 h 6858000"/>
                <a:gd name="connsiteX76" fmla="*/ 8956694 w 9767847"/>
                <a:gd name="connsiteY76" fmla="*/ 2150219 h 6858000"/>
                <a:gd name="connsiteX77" fmla="*/ 8934176 w 9767847"/>
                <a:gd name="connsiteY77" fmla="*/ 2103914 h 6858000"/>
                <a:gd name="connsiteX78" fmla="*/ 8887151 w 9767847"/>
                <a:gd name="connsiteY78" fmla="*/ 2011350 h 6858000"/>
                <a:gd name="connsiteX79" fmla="*/ 8787533 w 9767847"/>
                <a:gd name="connsiteY79" fmla="*/ 1828527 h 6858000"/>
                <a:gd name="connsiteX80" fmla="*/ 8761485 w 9767847"/>
                <a:gd name="connsiteY80" fmla="*/ 1783398 h 6858000"/>
                <a:gd name="connsiteX81" fmla="*/ 8734791 w 9767847"/>
                <a:gd name="connsiteY81" fmla="*/ 1737893 h 6858000"/>
                <a:gd name="connsiteX82" fmla="*/ 8680808 w 9767847"/>
                <a:gd name="connsiteY82" fmla="*/ 1648812 h 6858000"/>
                <a:gd name="connsiteX83" fmla="*/ 8567024 w 9767847"/>
                <a:gd name="connsiteY83" fmla="*/ 1472906 h 6858000"/>
                <a:gd name="connsiteX84" fmla="*/ 8537446 w 9767847"/>
                <a:gd name="connsiteY84" fmla="*/ 1429330 h 6858000"/>
                <a:gd name="connsiteX85" fmla="*/ 8507423 w 9767847"/>
                <a:gd name="connsiteY85" fmla="*/ 1385896 h 6858000"/>
                <a:gd name="connsiteX86" fmla="*/ 8446529 w 9767847"/>
                <a:gd name="connsiteY86" fmla="*/ 1300295 h 6858000"/>
                <a:gd name="connsiteX87" fmla="*/ 8319224 w 9767847"/>
                <a:gd name="connsiteY87" fmla="*/ 1131026 h 6858000"/>
                <a:gd name="connsiteX88" fmla="*/ 8286366 w 9767847"/>
                <a:gd name="connsiteY88" fmla="*/ 1089050 h 6858000"/>
                <a:gd name="connsiteX89" fmla="*/ 8270161 w 9767847"/>
                <a:gd name="connsiteY89" fmla="*/ 1068439 h 6858000"/>
                <a:gd name="connsiteX90" fmla="*/ 8253856 w 9767847"/>
                <a:gd name="connsiteY90" fmla="*/ 1048156 h 6858000"/>
                <a:gd name="connsiteX91" fmla="*/ 8186352 w 9767847"/>
                <a:gd name="connsiteY91" fmla="*/ 966275 h 6858000"/>
                <a:gd name="connsiteX92" fmla="*/ 8046768 w 9767847"/>
                <a:gd name="connsiteY92" fmla="*/ 805429 h 6858000"/>
                <a:gd name="connsiteX93" fmla="*/ 8010927 w 9767847"/>
                <a:gd name="connsiteY93" fmla="*/ 765853 h 6858000"/>
                <a:gd name="connsiteX94" fmla="*/ 7974788 w 9767847"/>
                <a:gd name="connsiteY94" fmla="*/ 726653 h 6858000"/>
                <a:gd name="connsiteX95" fmla="*/ 7901070 w 9767847"/>
                <a:gd name="connsiteY95" fmla="*/ 648724 h 6858000"/>
                <a:gd name="connsiteX96" fmla="*/ 7750054 w 9767847"/>
                <a:gd name="connsiteY96" fmla="*/ 497008 h 6858000"/>
                <a:gd name="connsiteX97" fmla="*/ 7592277 w 9767847"/>
                <a:gd name="connsiteY97" fmla="*/ 351221 h 6858000"/>
                <a:gd name="connsiteX98" fmla="*/ 7257734 w 9767847"/>
                <a:gd name="connsiteY98" fmla="*/ 76964 h 6858000"/>
                <a:gd name="connsiteX99" fmla="*/ 1886601 w 9767847"/>
                <a:gd name="connsiteY99" fmla="*/ 0 h 6858000"/>
                <a:gd name="connsiteX100" fmla="*/ 2292926 w 9767847"/>
                <a:gd name="connsiteY100" fmla="*/ 0 h 6858000"/>
                <a:gd name="connsiteX101" fmla="*/ 2135542 w 9767847"/>
                <a:gd name="connsiteY101" fmla="*/ 117781 h 6858000"/>
                <a:gd name="connsiteX102" fmla="*/ 1969576 w 9767847"/>
                <a:gd name="connsiteY102" fmla="*/ 254986 h 6858000"/>
                <a:gd name="connsiteX103" fmla="*/ 1659938 w 9767847"/>
                <a:gd name="connsiteY103" fmla="*/ 549855 h 6858000"/>
                <a:gd name="connsiteX104" fmla="*/ 729383 w 9767847"/>
                <a:gd name="connsiteY104" fmla="*/ 1936480 h 6858000"/>
                <a:gd name="connsiteX105" fmla="*/ 578465 w 9767847"/>
                <a:gd name="connsiteY105" fmla="*/ 2320807 h 6858000"/>
                <a:gd name="connsiteX106" fmla="*/ 465080 w 9767847"/>
                <a:gd name="connsiteY106" fmla="*/ 2714875 h 6858000"/>
                <a:gd name="connsiteX107" fmla="*/ 423820 w 9767847"/>
                <a:gd name="connsiteY107" fmla="*/ 2915436 h 6858000"/>
                <a:gd name="connsiteX108" fmla="*/ 392355 w 9767847"/>
                <a:gd name="connsiteY108" fmla="*/ 3118071 h 6858000"/>
                <a:gd name="connsiteX109" fmla="*/ 358801 w 9767847"/>
                <a:gd name="connsiteY109" fmla="*/ 3526915 h 6858000"/>
                <a:gd name="connsiteX110" fmla="*/ 410350 w 9767847"/>
                <a:gd name="connsiteY110" fmla="*/ 4348226 h 6858000"/>
                <a:gd name="connsiteX111" fmla="*/ 449022 w 9767847"/>
                <a:gd name="connsiteY111" fmla="*/ 4551049 h 6858000"/>
                <a:gd name="connsiteX112" fmla="*/ 498882 w 9767847"/>
                <a:gd name="connsiteY112" fmla="*/ 4752365 h 6858000"/>
                <a:gd name="connsiteX113" fmla="*/ 559775 w 9767847"/>
                <a:gd name="connsiteY113" fmla="*/ 4951657 h 6858000"/>
                <a:gd name="connsiteX114" fmla="*/ 631406 w 9767847"/>
                <a:gd name="connsiteY114" fmla="*/ 5147986 h 6858000"/>
                <a:gd name="connsiteX115" fmla="*/ 1023461 w 9767847"/>
                <a:gd name="connsiteY115" fmla="*/ 5893957 h 6858000"/>
                <a:gd name="connsiteX116" fmla="*/ 1575880 w 9767847"/>
                <a:gd name="connsiteY116" fmla="*/ 6547646 h 6858000"/>
                <a:gd name="connsiteX117" fmla="*/ 1905228 w 9767847"/>
                <a:gd name="connsiteY117" fmla="*/ 6829468 h 6858000"/>
                <a:gd name="connsiteX118" fmla="*/ 1944230 w 9767847"/>
                <a:gd name="connsiteY118" fmla="*/ 6858000 h 6858000"/>
                <a:gd name="connsiteX119" fmla="*/ 1372541 w 9767847"/>
                <a:gd name="connsiteY119" fmla="*/ 6858000 h 6858000"/>
                <a:gd name="connsiteX120" fmla="*/ 1115251 w 9767847"/>
                <a:gd name="connsiteY120" fmla="*/ 6590005 h 6858000"/>
                <a:gd name="connsiteX121" fmla="*/ 0 w 9767847"/>
                <a:gd name="connsiteY121" fmla="*/ 3649031 h 6858000"/>
                <a:gd name="connsiteX122" fmla="*/ 1777294 w 9767847"/>
                <a:gd name="connsiteY122" fmla="*/ 8131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Lst>
              <a:rect l="l" t="t" r="r" b="b"/>
              <a:pathLst>
                <a:path w="9767847" h="6858000">
                  <a:moveTo>
                    <a:pt x="7151367" y="0"/>
                  </a:moveTo>
                  <a:lnTo>
                    <a:pt x="7881247" y="0"/>
                  </a:lnTo>
                  <a:lnTo>
                    <a:pt x="7990553" y="81317"/>
                  </a:lnTo>
                  <a:cubicBezTo>
                    <a:pt x="9075991" y="929334"/>
                    <a:pt x="9767847" y="2212695"/>
                    <a:pt x="9767847" y="3649031"/>
                  </a:cubicBezTo>
                  <a:cubicBezTo>
                    <a:pt x="9767847" y="4766182"/>
                    <a:pt x="9349317" y="5790792"/>
                    <a:pt x="8652597" y="6590005"/>
                  </a:cubicBezTo>
                  <a:lnTo>
                    <a:pt x="8395306" y="6858000"/>
                  </a:lnTo>
                  <a:lnTo>
                    <a:pt x="6762603" y="6858000"/>
                  </a:lnTo>
                  <a:lnTo>
                    <a:pt x="6765962" y="6854844"/>
                  </a:lnTo>
                  <a:cubicBezTo>
                    <a:pt x="6779036" y="6842703"/>
                    <a:pt x="6791663" y="6829621"/>
                    <a:pt x="6804586" y="6817103"/>
                  </a:cubicBezTo>
                  <a:lnTo>
                    <a:pt x="6881735" y="6741197"/>
                  </a:lnTo>
                  <a:cubicBezTo>
                    <a:pt x="6907435" y="6715881"/>
                    <a:pt x="6933134" y="6690798"/>
                    <a:pt x="6958883" y="6664822"/>
                  </a:cubicBezTo>
                  <a:lnTo>
                    <a:pt x="7267925" y="6355694"/>
                  </a:lnTo>
                  <a:lnTo>
                    <a:pt x="7424360" y="6200685"/>
                  </a:lnTo>
                  <a:cubicBezTo>
                    <a:pt x="7450754" y="6174802"/>
                    <a:pt x="7477598" y="6148731"/>
                    <a:pt x="7504938" y="6122708"/>
                  </a:cubicBezTo>
                  <a:lnTo>
                    <a:pt x="7546396" y="6083697"/>
                  </a:lnTo>
                  <a:cubicBezTo>
                    <a:pt x="7560264" y="6070803"/>
                    <a:pt x="7574780" y="6057532"/>
                    <a:pt x="7588002" y="6045532"/>
                  </a:cubicBezTo>
                  <a:lnTo>
                    <a:pt x="7631000" y="6006709"/>
                  </a:lnTo>
                  <a:lnTo>
                    <a:pt x="7675440" y="5968309"/>
                  </a:lnTo>
                  <a:cubicBezTo>
                    <a:pt x="7690404" y="5955698"/>
                    <a:pt x="7705564" y="5943321"/>
                    <a:pt x="7720626" y="5930851"/>
                  </a:cubicBezTo>
                  <a:cubicBezTo>
                    <a:pt x="7735738" y="5918427"/>
                    <a:pt x="7751197" y="5906521"/>
                    <a:pt x="7766458" y="5894334"/>
                  </a:cubicBezTo>
                  <a:cubicBezTo>
                    <a:pt x="7827949" y="5846192"/>
                    <a:pt x="7890979" y="5800499"/>
                    <a:pt x="7955254" y="5756828"/>
                  </a:cubicBezTo>
                  <a:cubicBezTo>
                    <a:pt x="8083800" y="5669534"/>
                    <a:pt x="8216872" y="5590336"/>
                    <a:pt x="8352678" y="5517630"/>
                  </a:cubicBezTo>
                  <a:lnTo>
                    <a:pt x="8451350" y="5465254"/>
                  </a:lnTo>
                  <a:lnTo>
                    <a:pt x="8548532" y="5413395"/>
                  </a:lnTo>
                  <a:cubicBezTo>
                    <a:pt x="8612110" y="5379090"/>
                    <a:pt x="8673251" y="5345208"/>
                    <a:pt x="8729473" y="5309961"/>
                  </a:cubicBezTo>
                  <a:cubicBezTo>
                    <a:pt x="8743591" y="5301115"/>
                    <a:pt x="8757161" y="5292361"/>
                    <a:pt x="8770781" y="5283232"/>
                  </a:cubicBezTo>
                  <a:cubicBezTo>
                    <a:pt x="8777591" y="5278667"/>
                    <a:pt x="8784451" y="5274103"/>
                    <a:pt x="8790964" y="5269492"/>
                  </a:cubicBezTo>
                  <a:cubicBezTo>
                    <a:pt x="8797574" y="5264879"/>
                    <a:pt x="8804235" y="5260314"/>
                    <a:pt x="8810499" y="5255703"/>
                  </a:cubicBezTo>
                  <a:cubicBezTo>
                    <a:pt x="8835999" y="5237303"/>
                    <a:pt x="8860407" y="5218291"/>
                    <a:pt x="8883571" y="5198479"/>
                  </a:cubicBezTo>
                  <a:cubicBezTo>
                    <a:pt x="8929900" y="5158856"/>
                    <a:pt x="8971258" y="5116315"/>
                    <a:pt x="9006651" y="5070527"/>
                  </a:cubicBezTo>
                  <a:cubicBezTo>
                    <a:pt x="9015351" y="5059328"/>
                    <a:pt x="9024398" y="5046857"/>
                    <a:pt x="9033494" y="5034105"/>
                  </a:cubicBezTo>
                  <a:lnTo>
                    <a:pt x="9040305" y="5024551"/>
                  </a:lnTo>
                  <a:lnTo>
                    <a:pt x="9046568" y="5015281"/>
                  </a:lnTo>
                  <a:cubicBezTo>
                    <a:pt x="9050743" y="5009163"/>
                    <a:pt x="9054819" y="5002952"/>
                    <a:pt x="9058846" y="4996645"/>
                  </a:cubicBezTo>
                  <a:cubicBezTo>
                    <a:pt x="9075002" y="4971517"/>
                    <a:pt x="9090212" y="4945305"/>
                    <a:pt x="9104529" y="4918105"/>
                  </a:cubicBezTo>
                  <a:cubicBezTo>
                    <a:pt x="9133211" y="4863752"/>
                    <a:pt x="9158313" y="4805447"/>
                    <a:pt x="9181081" y="4744694"/>
                  </a:cubicBezTo>
                  <a:cubicBezTo>
                    <a:pt x="9203748" y="4684178"/>
                    <a:pt x="9223383" y="4621778"/>
                    <a:pt x="9240731" y="4557872"/>
                  </a:cubicBezTo>
                  <a:cubicBezTo>
                    <a:pt x="9249481" y="4525966"/>
                    <a:pt x="9257682" y="4493684"/>
                    <a:pt x="9265388" y="4461073"/>
                  </a:cubicBezTo>
                  <a:cubicBezTo>
                    <a:pt x="9269215" y="4444744"/>
                    <a:pt x="9272943" y="4428367"/>
                    <a:pt x="9276571" y="4411943"/>
                  </a:cubicBezTo>
                  <a:lnTo>
                    <a:pt x="9281841" y="4387379"/>
                  </a:lnTo>
                  <a:lnTo>
                    <a:pt x="9286513" y="4364838"/>
                  </a:lnTo>
                  <a:lnTo>
                    <a:pt x="9296754" y="4312038"/>
                  </a:lnTo>
                  <a:lnTo>
                    <a:pt x="9301029" y="4289074"/>
                  </a:lnTo>
                  <a:lnTo>
                    <a:pt x="9302818" y="4278581"/>
                  </a:lnTo>
                  <a:lnTo>
                    <a:pt x="9304658" y="4266816"/>
                  </a:lnTo>
                  <a:lnTo>
                    <a:pt x="9312810" y="4215945"/>
                  </a:lnTo>
                  <a:lnTo>
                    <a:pt x="9316887" y="4190486"/>
                  </a:lnTo>
                  <a:lnTo>
                    <a:pt x="9318923" y="4177780"/>
                  </a:lnTo>
                  <a:cubicBezTo>
                    <a:pt x="9319570" y="4173546"/>
                    <a:pt x="9319969" y="4169169"/>
                    <a:pt x="9320515" y="4164886"/>
                  </a:cubicBezTo>
                  <a:lnTo>
                    <a:pt x="9332445" y="4064981"/>
                  </a:lnTo>
                  <a:cubicBezTo>
                    <a:pt x="9333836" y="4052370"/>
                    <a:pt x="9334880" y="4036888"/>
                    <a:pt x="9336173" y="4018676"/>
                  </a:cubicBezTo>
                  <a:lnTo>
                    <a:pt x="9340199" y="3965171"/>
                  </a:lnTo>
                  <a:cubicBezTo>
                    <a:pt x="9345071" y="3899806"/>
                    <a:pt x="9347358" y="3832983"/>
                    <a:pt x="9347557" y="3765972"/>
                  </a:cubicBezTo>
                  <a:cubicBezTo>
                    <a:pt x="9347656" y="3732420"/>
                    <a:pt x="9347209" y="3698773"/>
                    <a:pt x="9346364" y="3664938"/>
                  </a:cubicBezTo>
                  <a:lnTo>
                    <a:pt x="9344921" y="3615243"/>
                  </a:lnTo>
                  <a:lnTo>
                    <a:pt x="9344524" y="3603526"/>
                  </a:lnTo>
                  <a:lnTo>
                    <a:pt x="9343728" y="3590774"/>
                  </a:lnTo>
                  <a:lnTo>
                    <a:pt x="9342188" y="3565268"/>
                  </a:lnTo>
                  <a:lnTo>
                    <a:pt x="9339056" y="3514256"/>
                  </a:lnTo>
                  <a:cubicBezTo>
                    <a:pt x="9337914" y="3497221"/>
                    <a:pt x="9335874" y="3480138"/>
                    <a:pt x="9334334" y="3463057"/>
                  </a:cubicBezTo>
                  <a:lnTo>
                    <a:pt x="9329363" y="3411810"/>
                  </a:lnTo>
                  <a:lnTo>
                    <a:pt x="9328319" y="3400657"/>
                  </a:lnTo>
                  <a:lnTo>
                    <a:pt x="9327177" y="3390116"/>
                  </a:lnTo>
                  <a:lnTo>
                    <a:pt x="9324293" y="3366774"/>
                  </a:lnTo>
                  <a:lnTo>
                    <a:pt x="9320763" y="3340329"/>
                  </a:lnTo>
                  <a:lnTo>
                    <a:pt x="9317184" y="3311245"/>
                  </a:lnTo>
                  <a:cubicBezTo>
                    <a:pt x="9315594" y="3296893"/>
                    <a:pt x="9313506" y="3282306"/>
                    <a:pt x="9311021" y="3266211"/>
                  </a:cubicBezTo>
                  <a:lnTo>
                    <a:pt x="9302719" y="3215717"/>
                  </a:lnTo>
                  <a:cubicBezTo>
                    <a:pt x="9299936" y="3199059"/>
                    <a:pt x="9297003" y="3182400"/>
                    <a:pt x="9293970" y="3165789"/>
                  </a:cubicBezTo>
                  <a:cubicBezTo>
                    <a:pt x="9281891" y="3099295"/>
                    <a:pt x="9267674" y="3033084"/>
                    <a:pt x="9252065" y="2967107"/>
                  </a:cubicBezTo>
                  <a:cubicBezTo>
                    <a:pt x="9244261" y="2934167"/>
                    <a:pt x="9235959" y="2901273"/>
                    <a:pt x="9227211" y="2868473"/>
                  </a:cubicBezTo>
                  <a:lnTo>
                    <a:pt x="9220699" y="2844426"/>
                  </a:lnTo>
                  <a:lnTo>
                    <a:pt x="9213740" y="2820191"/>
                  </a:lnTo>
                  <a:cubicBezTo>
                    <a:pt x="9209216" y="2804049"/>
                    <a:pt x="9204345" y="2787768"/>
                    <a:pt x="9199374" y="2771438"/>
                  </a:cubicBezTo>
                  <a:cubicBezTo>
                    <a:pt x="9159855" y="2641086"/>
                    <a:pt x="9114272" y="2512099"/>
                    <a:pt x="9061829" y="2385418"/>
                  </a:cubicBezTo>
                  <a:cubicBezTo>
                    <a:pt x="9035582" y="2322077"/>
                    <a:pt x="9008043" y="2259160"/>
                    <a:pt x="8978865" y="2196855"/>
                  </a:cubicBezTo>
                  <a:lnTo>
                    <a:pt x="8956694" y="2150219"/>
                  </a:lnTo>
                  <a:lnTo>
                    <a:pt x="8934176" y="2103914"/>
                  </a:lnTo>
                  <a:cubicBezTo>
                    <a:pt x="8918915" y="2073091"/>
                    <a:pt x="8903157" y="2042032"/>
                    <a:pt x="8887151" y="2011350"/>
                  </a:cubicBezTo>
                  <a:cubicBezTo>
                    <a:pt x="8854988" y="1949891"/>
                    <a:pt x="8822082" y="1888810"/>
                    <a:pt x="8787533" y="1828527"/>
                  </a:cubicBezTo>
                  <a:lnTo>
                    <a:pt x="8761485" y="1783398"/>
                  </a:lnTo>
                  <a:lnTo>
                    <a:pt x="8734791" y="1737893"/>
                  </a:lnTo>
                  <a:cubicBezTo>
                    <a:pt x="8717047" y="1707823"/>
                    <a:pt x="8699200" y="1678363"/>
                    <a:pt x="8680808" y="1648812"/>
                  </a:cubicBezTo>
                  <a:cubicBezTo>
                    <a:pt x="8644322" y="1589658"/>
                    <a:pt x="8606194" y="1531118"/>
                    <a:pt x="8567024" y="1472906"/>
                  </a:cubicBezTo>
                  <a:lnTo>
                    <a:pt x="8537446" y="1429330"/>
                  </a:lnTo>
                  <a:lnTo>
                    <a:pt x="8507423" y="1385896"/>
                  </a:lnTo>
                  <a:cubicBezTo>
                    <a:pt x="8487390" y="1357284"/>
                    <a:pt x="8467158" y="1328719"/>
                    <a:pt x="8446529" y="1300295"/>
                  </a:cubicBezTo>
                  <a:cubicBezTo>
                    <a:pt x="8405271" y="1243496"/>
                    <a:pt x="8362718" y="1187120"/>
                    <a:pt x="8319224" y="1131026"/>
                  </a:cubicBezTo>
                  <a:lnTo>
                    <a:pt x="8286366" y="1089050"/>
                  </a:lnTo>
                  <a:lnTo>
                    <a:pt x="8270161" y="1068439"/>
                  </a:lnTo>
                  <a:lnTo>
                    <a:pt x="8253856" y="1048156"/>
                  </a:lnTo>
                  <a:cubicBezTo>
                    <a:pt x="8231636" y="1020675"/>
                    <a:pt x="8209117" y="993381"/>
                    <a:pt x="8186352" y="966275"/>
                  </a:cubicBezTo>
                  <a:cubicBezTo>
                    <a:pt x="8140917" y="911922"/>
                    <a:pt x="8094240" y="858417"/>
                    <a:pt x="8046768" y="805429"/>
                  </a:cubicBezTo>
                  <a:lnTo>
                    <a:pt x="8010927" y="765853"/>
                  </a:lnTo>
                  <a:lnTo>
                    <a:pt x="7974788" y="726653"/>
                  </a:lnTo>
                  <a:cubicBezTo>
                    <a:pt x="7950382" y="700489"/>
                    <a:pt x="7925824" y="674465"/>
                    <a:pt x="7901070" y="648724"/>
                  </a:cubicBezTo>
                  <a:cubicBezTo>
                    <a:pt x="7851510" y="597289"/>
                    <a:pt x="7801404" y="546514"/>
                    <a:pt x="7750054" y="497008"/>
                  </a:cubicBezTo>
                  <a:cubicBezTo>
                    <a:pt x="7698902" y="447644"/>
                    <a:pt x="7645913" y="398938"/>
                    <a:pt x="7592277" y="351221"/>
                  </a:cubicBezTo>
                  <a:cubicBezTo>
                    <a:pt x="7484856" y="255786"/>
                    <a:pt x="7373308" y="164304"/>
                    <a:pt x="7257734" y="76964"/>
                  </a:cubicBezTo>
                  <a:close/>
                  <a:moveTo>
                    <a:pt x="1886601" y="0"/>
                  </a:moveTo>
                  <a:lnTo>
                    <a:pt x="2292926" y="0"/>
                  </a:lnTo>
                  <a:lnTo>
                    <a:pt x="2135542" y="117781"/>
                  </a:lnTo>
                  <a:cubicBezTo>
                    <a:pt x="2078998" y="162280"/>
                    <a:pt x="2023659" y="208045"/>
                    <a:pt x="1969576" y="254986"/>
                  </a:cubicBezTo>
                  <a:cubicBezTo>
                    <a:pt x="1861309" y="348820"/>
                    <a:pt x="1758064" y="447314"/>
                    <a:pt x="1659938" y="549855"/>
                  </a:cubicBezTo>
                  <a:cubicBezTo>
                    <a:pt x="1266987" y="960346"/>
                    <a:pt x="953820" y="1431495"/>
                    <a:pt x="729383" y="1936480"/>
                  </a:cubicBezTo>
                  <a:cubicBezTo>
                    <a:pt x="673260" y="2062362"/>
                    <a:pt x="622855" y="2190972"/>
                    <a:pt x="578465" y="2320807"/>
                  </a:cubicBezTo>
                  <a:cubicBezTo>
                    <a:pt x="534125" y="2450687"/>
                    <a:pt x="496147" y="2582216"/>
                    <a:pt x="465080" y="2714875"/>
                  </a:cubicBezTo>
                  <a:cubicBezTo>
                    <a:pt x="449769" y="2780991"/>
                    <a:pt x="435850" y="2848191"/>
                    <a:pt x="423820" y="2915436"/>
                  </a:cubicBezTo>
                  <a:cubicBezTo>
                    <a:pt x="411840" y="2982731"/>
                    <a:pt x="401054" y="3050260"/>
                    <a:pt x="392355" y="3118071"/>
                  </a:cubicBezTo>
                  <a:cubicBezTo>
                    <a:pt x="374509" y="3253646"/>
                    <a:pt x="363424" y="3389880"/>
                    <a:pt x="358801" y="3526915"/>
                  </a:cubicBezTo>
                  <a:cubicBezTo>
                    <a:pt x="349009" y="3800843"/>
                    <a:pt x="366357" y="4075570"/>
                    <a:pt x="410350" y="4348226"/>
                  </a:cubicBezTo>
                  <a:cubicBezTo>
                    <a:pt x="421286" y="4416132"/>
                    <a:pt x="434209" y="4483660"/>
                    <a:pt x="449022" y="4551049"/>
                  </a:cubicBezTo>
                  <a:cubicBezTo>
                    <a:pt x="463737" y="4618436"/>
                    <a:pt x="480389" y="4685588"/>
                    <a:pt x="498882" y="4752365"/>
                  </a:cubicBezTo>
                  <a:cubicBezTo>
                    <a:pt x="517373" y="4819141"/>
                    <a:pt x="537704" y="4885635"/>
                    <a:pt x="559775" y="4951657"/>
                  </a:cubicBezTo>
                  <a:cubicBezTo>
                    <a:pt x="581946" y="5017775"/>
                    <a:pt x="605358" y="5083375"/>
                    <a:pt x="631406" y="5147986"/>
                  </a:cubicBezTo>
                  <a:cubicBezTo>
                    <a:pt x="734055" y="5407608"/>
                    <a:pt x="865188" y="5658570"/>
                    <a:pt x="1023461" y="5893957"/>
                  </a:cubicBezTo>
                  <a:cubicBezTo>
                    <a:pt x="1181487" y="6129578"/>
                    <a:pt x="1367051" y="6349247"/>
                    <a:pt x="1575880" y="6547646"/>
                  </a:cubicBezTo>
                  <a:cubicBezTo>
                    <a:pt x="1680269" y="6646916"/>
                    <a:pt x="1790338" y="6740939"/>
                    <a:pt x="1905228" y="6829468"/>
                  </a:cubicBezTo>
                  <a:lnTo>
                    <a:pt x="1944230" y="6858000"/>
                  </a:lnTo>
                  <a:lnTo>
                    <a:pt x="1372541" y="6858000"/>
                  </a:lnTo>
                  <a:lnTo>
                    <a:pt x="1115251" y="6590005"/>
                  </a:lnTo>
                  <a:cubicBezTo>
                    <a:pt x="418530" y="5790792"/>
                    <a:pt x="0" y="4766182"/>
                    <a:pt x="0" y="3649031"/>
                  </a:cubicBezTo>
                  <a:cubicBezTo>
                    <a:pt x="0" y="2212695"/>
                    <a:pt x="691856" y="929334"/>
                    <a:pt x="1777294" y="81317"/>
                  </a:cubicBezTo>
                  <a:close/>
                </a:path>
              </a:pathLst>
            </a:custGeom>
            <a:gradFill>
              <a:gsLst>
                <a:gs pos="813">
                  <a:schemeClr val="bg1">
                    <a:alpha val="41000"/>
                  </a:schemeClr>
                </a:gs>
                <a:gs pos="20000">
                  <a:schemeClr val="accent5">
                    <a:lumMod val="85000"/>
                    <a:alpha val="56000"/>
                  </a:schemeClr>
                </a:gs>
                <a:gs pos="44000">
                  <a:schemeClr val="accent6">
                    <a:lumMod val="40000"/>
                    <a:lumOff val="60000"/>
                    <a:alpha val="57000"/>
                  </a:schemeClr>
                </a:gs>
                <a:gs pos="100000">
                  <a:schemeClr val="bg1">
                    <a:alpha val="59000"/>
                  </a:schemeClr>
                </a:gs>
                <a:gs pos="74000">
                  <a:schemeClr val="accent1">
                    <a:lumMod val="91000"/>
                    <a:lumOff val="9000"/>
                    <a:alpha val="34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Freeform: Shape 18">
              <a:extLst>
                <a:ext uri="{FF2B5EF4-FFF2-40B4-BE49-F238E27FC236}">
                  <a16:creationId xmlns:a16="http://schemas.microsoft.com/office/drawing/2014/main" id="{85EAD889-EA4D-485F-BA9C-F6473A4329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3402" y="36937"/>
              <a:ext cx="9767847" cy="6858000"/>
            </a:xfrm>
            <a:custGeom>
              <a:avLst/>
              <a:gdLst>
                <a:gd name="connsiteX0" fmla="*/ 7145704 w 9767847"/>
                <a:gd name="connsiteY0" fmla="*/ 0 h 6858000"/>
                <a:gd name="connsiteX1" fmla="*/ 7875738 w 9767847"/>
                <a:gd name="connsiteY1" fmla="*/ 0 h 6858000"/>
                <a:gd name="connsiteX2" fmla="*/ 7990553 w 9767847"/>
                <a:gd name="connsiteY2" fmla="*/ 85415 h 6858000"/>
                <a:gd name="connsiteX3" fmla="*/ 9767847 w 9767847"/>
                <a:gd name="connsiteY3" fmla="*/ 3653129 h 6858000"/>
                <a:gd name="connsiteX4" fmla="*/ 8652597 w 9767847"/>
                <a:gd name="connsiteY4" fmla="*/ 6594103 h 6858000"/>
                <a:gd name="connsiteX5" fmla="*/ 8399240 w 9767847"/>
                <a:gd name="connsiteY5" fmla="*/ 6858000 h 6858000"/>
                <a:gd name="connsiteX6" fmla="*/ 6766926 w 9767847"/>
                <a:gd name="connsiteY6" fmla="*/ 6858000 h 6858000"/>
                <a:gd name="connsiteX7" fmla="*/ 6804586 w 9767847"/>
                <a:gd name="connsiteY7" fmla="*/ 6821201 h 6858000"/>
                <a:gd name="connsiteX8" fmla="*/ 6881735 w 9767847"/>
                <a:gd name="connsiteY8" fmla="*/ 6745295 h 6858000"/>
                <a:gd name="connsiteX9" fmla="*/ 6958883 w 9767847"/>
                <a:gd name="connsiteY9" fmla="*/ 6668920 h 6858000"/>
                <a:gd name="connsiteX10" fmla="*/ 7267925 w 9767847"/>
                <a:gd name="connsiteY10" fmla="*/ 6359792 h 6858000"/>
                <a:gd name="connsiteX11" fmla="*/ 7424360 w 9767847"/>
                <a:gd name="connsiteY11" fmla="*/ 6204783 h 6858000"/>
                <a:gd name="connsiteX12" fmla="*/ 7504938 w 9767847"/>
                <a:gd name="connsiteY12" fmla="*/ 6126806 h 6858000"/>
                <a:gd name="connsiteX13" fmla="*/ 7546396 w 9767847"/>
                <a:gd name="connsiteY13" fmla="*/ 6087795 h 6858000"/>
                <a:gd name="connsiteX14" fmla="*/ 7588002 w 9767847"/>
                <a:gd name="connsiteY14" fmla="*/ 6049630 h 6858000"/>
                <a:gd name="connsiteX15" fmla="*/ 7631000 w 9767847"/>
                <a:gd name="connsiteY15" fmla="*/ 6010807 h 6858000"/>
                <a:gd name="connsiteX16" fmla="*/ 7675440 w 9767847"/>
                <a:gd name="connsiteY16" fmla="*/ 5972407 h 6858000"/>
                <a:gd name="connsiteX17" fmla="*/ 7720626 w 9767847"/>
                <a:gd name="connsiteY17" fmla="*/ 5934949 h 6858000"/>
                <a:gd name="connsiteX18" fmla="*/ 7766458 w 9767847"/>
                <a:gd name="connsiteY18" fmla="*/ 5898432 h 6858000"/>
                <a:gd name="connsiteX19" fmla="*/ 7955254 w 9767847"/>
                <a:gd name="connsiteY19" fmla="*/ 5760926 h 6858000"/>
                <a:gd name="connsiteX20" fmla="*/ 8352678 w 9767847"/>
                <a:gd name="connsiteY20" fmla="*/ 5521728 h 6858000"/>
                <a:gd name="connsiteX21" fmla="*/ 8451350 w 9767847"/>
                <a:gd name="connsiteY21" fmla="*/ 5469352 h 6858000"/>
                <a:gd name="connsiteX22" fmla="*/ 8548532 w 9767847"/>
                <a:gd name="connsiteY22" fmla="*/ 5417493 h 6858000"/>
                <a:gd name="connsiteX23" fmla="*/ 8729473 w 9767847"/>
                <a:gd name="connsiteY23" fmla="*/ 5314059 h 6858000"/>
                <a:gd name="connsiteX24" fmla="*/ 8770781 w 9767847"/>
                <a:gd name="connsiteY24" fmla="*/ 5287330 h 6858000"/>
                <a:gd name="connsiteX25" fmla="*/ 8790964 w 9767847"/>
                <a:gd name="connsiteY25" fmla="*/ 5273590 h 6858000"/>
                <a:gd name="connsiteX26" fmla="*/ 8810499 w 9767847"/>
                <a:gd name="connsiteY26" fmla="*/ 5259801 h 6858000"/>
                <a:gd name="connsiteX27" fmla="*/ 8883571 w 9767847"/>
                <a:gd name="connsiteY27" fmla="*/ 5202577 h 6858000"/>
                <a:gd name="connsiteX28" fmla="*/ 9006651 w 9767847"/>
                <a:gd name="connsiteY28" fmla="*/ 5074625 h 6858000"/>
                <a:gd name="connsiteX29" fmla="*/ 9033494 w 9767847"/>
                <a:gd name="connsiteY29" fmla="*/ 5038203 h 6858000"/>
                <a:gd name="connsiteX30" fmla="*/ 9040305 w 9767847"/>
                <a:gd name="connsiteY30" fmla="*/ 5028649 h 6858000"/>
                <a:gd name="connsiteX31" fmla="*/ 9046568 w 9767847"/>
                <a:gd name="connsiteY31" fmla="*/ 5019379 h 6858000"/>
                <a:gd name="connsiteX32" fmla="*/ 9058846 w 9767847"/>
                <a:gd name="connsiteY32" fmla="*/ 5000743 h 6858000"/>
                <a:gd name="connsiteX33" fmla="*/ 9104529 w 9767847"/>
                <a:gd name="connsiteY33" fmla="*/ 4922203 h 6858000"/>
                <a:gd name="connsiteX34" fmla="*/ 9181081 w 9767847"/>
                <a:gd name="connsiteY34" fmla="*/ 4748792 h 6858000"/>
                <a:gd name="connsiteX35" fmla="*/ 9240731 w 9767847"/>
                <a:gd name="connsiteY35" fmla="*/ 4561970 h 6858000"/>
                <a:gd name="connsiteX36" fmla="*/ 9265388 w 9767847"/>
                <a:gd name="connsiteY36" fmla="*/ 4465171 h 6858000"/>
                <a:gd name="connsiteX37" fmla="*/ 9276571 w 9767847"/>
                <a:gd name="connsiteY37" fmla="*/ 4416041 h 6858000"/>
                <a:gd name="connsiteX38" fmla="*/ 9281841 w 9767847"/>
                <a:gd name="connsiteY38" fmla="*/ 4391477 h 6858000"/>
                <a:gd name="connsiteX39" fmla="*/ 9286513 w 9767847"/>
                <a:gd name="connsiteY39" fmla="*/ 4368936 h 6858000"/>
                <a:gd name="connsiteX40" fmla="*/ 9296754 w 9767847"/>
                <a:gd name="connsiteY40" fmla="*/ 4316136 h 6858000"/>
                <a:gd name="connsiteX41" fmla="*/ 9301029 w 9767847"/>
                <a:gd name="connsiteY41" fmla="*/ 4293172 h 6858000"/>
                <a:gd name="connsiteX42" fmla="*/ 9302818 w 9767847"/>
                <a:gd name="connsiteY42" fmla="*/ 4282679 h 6858000"/>
                <a:gd name="connsiteX43" fmla="*/ 9304658 w 9767847"/>
                <a:gd name="connsiteY43" fmla="*/ 4270914 h 6858000"/>
                <a:gd name="connsiteX44" fmla="*/ 9312810 w 9767847"/>
                <a:gd name="connsiteY44" fmla="*/ 4220043 h 6858000"/>
                <a:gd name="connsiteX45" fmla="*/ 9316887 w 9767847"/>
                <a:gd name="connsiteY45" fmla="*/ 4194584 h 6858000"/>
                <a:gd name="connsiteX46" fmla="*/ 9318923 w 9767847"/>
                <a:gd name="connsiteY46" fmla="*/ 4181878 h 6858000"/>
                <a:gd name="connsiteX47" fmla="*/ 9320515 w 9767847"/>
                <a:gd name="connsiteY47" fmla="*/ 4168984 h 6858000"/>
                <a:gd name="connsiteX48" fmla="*/ 9332445 w 9767847"/>
                <a:gd name="connsiteY48" fmla="*/ 4069079 h 6858000"/>
                <a:gd name="connsiteX49" fmla="*/ 9336173 w 9767847"/>
                <a:gd name="connsiteY49" fmla="*/ 4022774 h 6858000"/>
                <a:gd name="connsiteX50" fmla="*/ 9340199 w 9767847"/>
                <a:gd name="connsiteY50" fmla="*/ 3969269 h 6858000"/>
                <a:gd name="connsiteX51" fmla="*/ 9347557 w 9767847"/>
                <a:gd name="connsiteY51" fmla="*/ 3770070 h 6858000"/>
                <a:gd name="connsiteX52" fmla="*/ 9346364 w 9767847"/>
                <a:gd name="connsiteY52" fmla="*/ 3669036 h 6858000"/>
                <a:gd name="connsiteX53" fmla="*/ 9344921 w 9767847"/>
                <a:gd name="connsiteY53" fmla="*/ 3619341 h 6858000"/>
                <a:gd name="connsiteX54" fmla="*/ 9344524 w 9767847"/>
                <a:gd name="connsiteY54" fmla="*/ 3607624 h 6858000"/>
                <a:gd name="connsiteX55" fmla="*/ 9343728 w 9767847"/>
                <a:gd name="connsiteY55" fmla="*/ 3594872 h 6858000"/>
                <a:gd name="connsiteX56" fmla="*/ 9342188 w 9767847"/>
                <a:gd name="connsiteY56" fmla="*/ 3569366 h 6858000"/>
                <a:gd name="connsiteX57" fmla="*/ 9339056 w 9767847"/>
                <a:gd name="connsiteY57" fmla="*/ 3518354 h 6858000"/>
                <a:gd name="connsiteX58" fmla="*/ 9334334 w 9767847"/>
                <a:gd name="connsiteY58" fmla="*/ 3467155 h 6858000"/>
                <a:gd name="connsiteX59" fmla="*/ 9329363 w 9767847"/>
                <a:gd name="connsiteY59" fmla="*/ 3415908 h 6858000"/>
                <a:gd name="connsiteX60" fmla="*/ 9328319 w 9767847"/>
                <a:gd name="connsiteY60" fmla="*/ 3404755 h 6858000"/>
                <a:gd name="connsiteX61" fmla="*/ 9327177 w 9767847"/>
                <a:gd name="connsiteY61" fmla="*/ 3394214 h 6858000"/>
                <a:gd name="connsiteX62" fmla="*/ 9324293 w 9767847"/>
                <a:gd name="connsiteY62" fmla="*/ 3370872 h 6858000"/>
                <a:gd name="connsiteX63" fmla="*/ 9320763 w 9767847"/>
                <a:gd name="connsiteY63" fmla="*/ 3344427 h 6858000"/>
                <a:gd name="connsiteX64" fmla="*/ 9317184 w 9767847"/>
                <a:gd name="connsiteY64" fmla="*/ 3315343 h 6858000"/>
                <a:gd name="connsiteX65" fmla="*/ 9311021 w 9767847"/>
                <a:gd name="connsiteY65" fmla="*/ 3270309 h 6858000"/>
                <a:gd name="connsiteX66" fmla="*/ 9302719 w 9767847"/>
                <a:gd name="connsiteY66" fmla="*/ 3219815 h 6858000"/>
                <a:gd name="connsiteX67" fmla="*/ 9293970 w 9767847"/>
                <a:gd name="connsiteY67" fmla="*/ 3169887 h 6858000"/>
                <a:gd name="connsiteX68" fmla="*/ 9252065 w 9767847"/>
                <a:gd name="connsiteY68" fmla="*/ 2971205 h 6858000"/>
                <a:gd name="connsiteX69" fmla="*/ 9227211 w 9767847"/>
                <a:gd name="connsiteY69" fmla="*/ 2872571 h 6858000"/>
                <a:gd name="connsiteX70" fmla="*/ 9220699 w 9767847"/>
                <a:gd name="connsiteY70" fmla="*/ 2848524 h 6858000"/>
                <a:gd name="connsiteX71" fmla="*/ 9213740 w 9767847"/>
                <a:gd name="connsiteY71" fmla="*/ 2824289 h 6858000"/>
                <a:gd name="connsiteX72" fmla="*/ 9199374 w 9767847"/>
                <a:gd name="connsiteY72" fmla="*/ 2775536 h 6858000"/>
                <a:gd name="connsiteX73" fmla="*/ 9061829 w 9767847"/>
                <a:gd name="connsiteY73" fmla="*/ 2389515 h 6858000"/>
                <a:gd name="connsiteX74" fmla="*/ 8978865 w 9767847"/>
                <a:gd name="connsiteY74" fmla="*/ 2200953 h 6858000"/>
                <a:gd name="connsiteX75" fmla="*/ 8956694 w 9767847"/>
                <a:gd name="connsiteY75" fmla="*/ 2154317 h 6858000"/>
                <a:gd name="connsiteX76" fmla="*/ 8934176 w 9767847"/>
                <a:gd name="connsiteY76" fmla="*/ 2108012 h 6858000"/>
                <a:gd name="connsiteX77" fmla="*/ 8887151 w 9767847"/>
                <a:gd name="connsiteY77" fmla="*/ 2015448 h 6858000"/>
                <a:gd name="connsiteX78" fmla="*/ 8787533 w 9767847"/>
                <a:gd name="connsiteY78" fmla="*/ 1832625 h 6858000"/>
                <a:gd name="connsiteX79" fmla="*/ 8761485 w 9767847"/>
                <a:gd name="connsiteY79" fmla="*/ 1787496 h 6858000"/>
                <a:gd name="connsiteX80" fmla="*/ 8734791 w 9767847"/>
                <a:gd name="connsiteY80" fmla="*/ 1741991 h 6858000"/>
                <a:gd name="connsiteX81" fmla="*/ 8680808 w 9767847"/>
                <a:gd name="connsiteY81" fmla="*/ 1652910 h 6858000"/>
                <a:gd name="connsiteX82" fmla="*/ 8567024 w 9767847"/>
                <a:gd name="connsiteY82" fmla="*/ 1477004 h 6858000"/>
                <a:gd name="connsiteX83" fmla="*/ 8537446 w 9767847"/>
                <a:gd name="connsiteY83" fmla="*/ 1433428 h 6858000"/>
                <a:gd name="connsiteX84" fmla="*/ 8507423 w 9767847"/>
                <a:gd name="connsiteY84" fmla="*/ 1389994 h 6858000"/>
                <a:gd name="connsiteX85" fmla="*/ 8446529 w 9767847"/>
                <a:gd name="connsiteY85" fmla="*/ 1304393 h 6858000"/>
                <a:gd name="connsiteX86" fmla="*/ 8319224 w 9767847"/>
                <a:gd name="connsiteY86" fmla="*/ 1135124 h 6858000"/>
                <a:gd name="connsiteX87" fmla="*/ 8286366 w 9767847"/>
                <a:gd name="connsiteY87" fmla="*/ 1093148 h 6858000"/>
                <a:gd name="connsiteX88" fmla="*/ 8270161 w 9767847"/>
                <a:gd name="connsiteY88" fmla="*/ 1072538 h 6858000"/>
                <a:gd name="connsiteX89" fmla="*/ 8253856 w 9767847"/>
                <a:gd name="connsiteY89" fmla="*/ 1052254 h 6858000"/>
                <a:gd name="connsiteX90" fmla="*/ 8186352 w 9767847"/>
                <a:gd name="connsiteY90" fmla="*/ 970373 h 6858000"/>
                <a:gd name="connsiteX91" fmla="*/ 8046768 w 9767847"/>
                <a:gd name="connsiteY91" fmla="*/ 809527 h 6858000"/>
                <a:gd name="connsiteX92" fmla="*/ 8010927 w 9767847"/>
                <a:gd name="connsiteY92" fmla="*/ 769951 h 6858000"/>
                <a:gd name="connsiteX93" fmla="*/ 7974788 w 9767847"/>
                <a:gd name="connsiteY93" fmla="*/ 730751 h 6858000"/>
                <a:gd name="connsiteX94" fmla="*/ 7901070 w 9767847"/>
                <a:gd name="connsiteY94" fmla="*/ 652823 h 6858000"/>
                <a:gd name="connsiteX95" fmla="*/ 7750054 w 9767847"/>
                <a:gd name="connsiteY95" fmla="*/ 501106 h 6858000"/>
                <a:gd name="connsiteX96" fmla="*/ 7592277 w 9767847"/>
                <a:gd name="connsiteY96" fmla="*/ 355319 h 6858000"/>
                <a:gd name="connsiteX97" fmla="*/ 7257734 w 9767847"/>
                <a:gd name="connsiteY97" fmla="*/ 81062 h 6858000"/>
                <a:gd name="connsiteX98" fmla="*/ 1892109 w 9767847"/>
                <a:gd name="connsiteY98" fmla="*/ 0 h 6858000"/>
                <a:gd name="connsiteX99" fmla="*/ 2298402 w 9767847"/>
                <a:gd name="connsiteY99" fmla="*/ 0 h 6858000"/>
                <a:gd name="connsiteX100" fmla="*/ 2135542 w 9767847"/>
                <a:gd name="connsiteY100" fmla="*/ 121879 h 6858000"/>
                <a:gd name="connsiteX101" fmla="*/ 1969576 w 9767847"/>
                <a:gd name="connsiteY101" fmla="*/ 259084 h 6858000"/>
                <a:gd name="connsiteX102" fmla="*/ 1659938 w 9767847"/>
                <a:gd name="connsiteY102" fmla="*/ 553953 h 6858000"/>
                <a:gd name="connsiteX103" fmla="*/ 729383 w 9767847"/>
                <a:gd name="connsiteY103" fmla="*/ 1940578 h 6858000"/>
                <a:gd name="connsiteX104" fmla="*/ 578465 w 9767847"/>
                <a:gd name="connsiteY104" fmla="*/ 2324905 h 6858000"/>
                <a:gd name="connsiteX105" fmla="*/ 465080 w 9767847"/>
                <a:gd name="connsiteY105" fmla="*/ 2718973 h 6858000"/>
                <a:gd name="connsiteX106" fmla="*/ 423820 w 9767847"/>
                <a:gd name="connsiteY106" fmla="*/ 2919535 h 6858000"/>
                <a:gd name="connsiteX107" fmla="*/ 392355 w 9767847"/>
                <a:gd name="connsiteY107" fmla="*/ 3122169 h 6858000"/>
                <a:gd name="connsiteX108" fmla="*/ 358801 w 9767847"/>
                <a:gd name="connsiteY108" fmla="*/ 3531013 h 6858000"/>
                <a:gd name="connsiteX109" fmla="*/ 410350 w 9767847"/>
                <a:gd name="connsiteY109" fmla="*/ 4352324 h 6858000"/>
                <a:gd name="connsiteX110" fmla="*/ 449022 w 9767847"/>
                <a:gd name="connsiteY110" fmla="*/ 4555147 h 6858000"/>
                <a:gd name="connsiteX111" fmla="*/ 498882 w 9767847"/>
                <a:gd name="connsiteY111" fmla="*/ 4756463 h 6858000"/>
                <a:gd name="connsiteX112" fmla="*/ 559775 w 9767847"/>
                <a:gd name="connsiteY112" fmla="*/ 4955755 h 6858000"/>
                <a:gd name="connsiteX113" fmla="*/ 631406 w 9767847"/>
                <a:gd name="connsiteY113" fmla="*/ 5152084 h 6858000"/>
                <a:gd name="connsiteX114" fmla="*/ 1023461 w 9767847"/>
                <a:gd name="connsiteY114" fmla="*/ 5898055 h 6858000"/>
                <a:gd name="connsiteX115" fmla="*/ 1575880 w 9767847"/>
                <a:gd name="connsiteY115" fmla="*/ 6551744 h 6858000"/>
                <a:gd name="connsiteX116" fmla="*/ 1905228 w 9767847"/>
                <a:gd name="connsiteY116" fmla="*/ 6833566 h 6858000"/>
                <a:gd name="connsiteX117" fmla="*/ 1938629 w 9767847"/>
                <a:gd name="connsiteY117" fmla="*/ 6858000 h 6858000"/>
                <a:gd name="connsiteX118" fmla="*/ 1368607 w 9767847"/>
                <a:gd name="connsiteY118" fmla="*/ 6858000 h 6858000"/>
                <a:gd name="connsiteX119" fmla="*/ 1115251 w 9767847"/>
                <a:gd name="connsiteY119" fmla="*/ 6594103 h 6858000"/>
                <a:gd name="connsiteX120" fmla="*/ 0 w 9767847"/>
                <a:gd name="connsiteY120" fmla="*/ 3653129 h 6858000"/>
                <a:gd name="connsiteX121" fmla="*/ 1777294 w 9767847"/>
                <a:gd name="connsiteY121" fmla="*/ 8541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Lst>
              <a:rect l="l" t="t" r="r" b="b"/>
              <a:pathLst>
                <a:path w="9767847" h="6858000">
                  <a:moveTo>
                    <a:pt x="7145704" y="0"/>
                  </a:moveTo>
                  <a:lnTo>
                    <a:pt x="7875738" y="0"/>
                  </a:lnTo>
                  <a:lnTo>
                    <a:pt x="7990553" y="85415"/>
                  </a:lnTo>
                  <a:cubicBezTo>
                    <a:pt x="9075991" y="933432"/>
                    <a:pt x="9767847" y="2216793"/>
                    <a:pt x="9767847" y="3653129"/>
                  </a:cubicBezTo>
                  <a:cubicBezTo>
                    <a:pt x="9767847" y="4770280"/>
                    <a:pt x="9349317" y="5794890"/>
                    <a:pt x="8652597" y="6594103"/>
                  </a:cubicBezTo>
                  <a:lnTo>
                    <a:pt x="8399240" y="6858000"/>
                  </a:lnTo>
                  <a:lnTo>
                    <a:pt x="6766926" y="6858000"/>
                  </a:lnTo>
                  <a:lnTo>
                    <a:pt x="6804586" y="6821201"/>
                  </a:lnTo>
                  <a:lnTo>
                    <a:pt x="6881735" y="6745295"/>
                  </a:lnTo>
                  <a:cubicBezTo>
                    <a:pt x="6907435" y="6719979"/>
                    <a:pt x="6933134" y="6694896"/>
                    <a:pt x="6958883" y="6668920"/>
                  </a:cubicBezTo>
                  <a:lnTo>
                    <a:pt x="7267925" y="6359792"/>
                  </a:lnTo>
                  <a:lnTo>
                    <a:pt x="7424360" y="6204783"/>
                  </a:lnTo>
                  <a:cubicBezTo>
                    <a:pt x="7450754" y="6178900"/>
                    <a:pt x="7477598" y="6152829"/>
                    <a:pt x="7504938" y="6126806"/>
                  </a:cubicBezTo>
                  <a:lnTo>
                    <a:pt x="7546396" y="6087795"/>
                  </a:lnTo>
                  <a:cubicBezTo>
                    <a:pt x="7560264" y="6074901"/>
                    <a:pt x="7574780" y="6061630"/>
                    <a:pt x="7588002" y="6049630"/>
                  </a:cubicBezTo>
                  <a:lnTo>
                    <a:pt x="7631000" y="6010807"/>
                  </a:lnTo>
                  <a:lnTo>
                    <a:pt x="7675440" y="5972407"/>
                  </a:lnTo>
                  <a:cubicBezTo>
                    <a:pt x="7690404" y="5959796"/>
                    <a:pt x="7705564" y="5947419"/>
                    <a:pt x="7720626" y="5934949"/>
                  </a:cubicBezTo>
                  <a:cubicBezTo>
                    <a:pt x="7735738" y="5922525"/>
                    <a:pt x="7751197" y="5910619"/>
                    <a:pt x="7766458" y="5898432"/>
                  </a:cubicBezTo>
                  <a:cubicBezTo>
                    <a:pt x="7827949" y="5850290"/>
                    <a:pt x="7890979" y="5804597"/>
                    <a:pt x="7955254" y="5760926"/>
                  </a:cubicBezTo>
                  <a:cubicBezTo>
                    <a:pt x="8083800" y="5673632"/>
                    <a:pt x="8216872" y="5594434"/>
                    <a:pt x="8352678" y="5521728"/>
                  </a:cubicBezTo>
                  <a:lnTo>
                    <a:pt x="8451350" y="5469352"/>
                  </a:lnTo>
                  <a:lnTo>
                    <a:pt x="8548532" y="5417493"/>
                  </a:lnTo>
                  <a:cubicBezTo>
                    <a:pt x="8612110" y="5383188"/>
                    <a:pt x="8673251" y="5349306"/>
                    <a:pt x="8729473" y="5314059"/>
                  </a:cubicBezTo>
                  <a:cubicBezTo>
                    <a:pt x="8743591" y="5305213"/>
                    <a:pt x="8757161" y="5296459"/>
                    <a:pt x="8770781" y="5287330"/>
                  </a:cubicBezTo>
                  <a:cubicBezTo>
                    <a:pt x="8777591" y="5282765"/>
                    <a:pt x="8784451" y="5278201"/>
                    <a:pt x="8790964" y="5273590"/>
                  </a:cubicBezTo>
                  <a:cubicBezTo>
                    <a:pt x="8797574" y="5268977"/>
                    <a:pt x="8804235" y="5264412"/>
                    <a:pt x="8810499" y="5259801"/>
                  </a:cubicBezTo>
                  <a:cubicBezTo>
                    <a:pt x="8835999" y="5241401"/>
                    <a:pt x="8860407" y="5222389"/>
                    <a:pt x="8883571" y="5202577"/>
                  </a:cubicBezTo>
                  <a:cubicBezTo>
                    <a:pt x="8929900" y="5162954"/>
                    <a:pt x="8971258" y="5120413"/>
                    <a:pt x="9006651" y="5074625"/>
                  </a:cubicBezTo>
                  <a:cubicBezTo>
                    <a:pt x="9015351" y="5063426"/>
                    <a:pt x="9024398" y="5050955"/>
                    <a:pt x="9033494" y="5038203"/>
                  </a:cubicBezTo>
                  <a:lnTo>
                    <a:pt x="9040305" y="5028649"/>
                  </a:lnTo>
                  <a:lnTo>
                    <a:pt x="9046568" y="5019379"/>
                  </a:lnTo>
                  <a:cubicBezTo>
                    <a:pt x="9050743" y="5013261"/>
                    <a:pt x="9054819" y="5007050"/>
                    <a:pt x="9058846" y="5000743"/>
                  </a:cubicBezTo>
                  <a:cubicBezTo>
                    <a:pt x="9075002" y="4975615"/>
                    <a:pt x="9090212" y="4949403"/>
                    <a:pt x="9104529" y="4922203"/>
                  </a:cubicBezTo>
                  <a:cubicBezTo>
                    <a:pt x="9133211" y="4867850"/>
                    <a:pt x="9158313" y="4809545"/>
                    <a:pt x="9181081" y="4748792"/>
                  </a:cubicBezTo>
                  <a:cubicBezTo>
                    <a:pt x="9203748" y="4688276"/>
                    <a:pt x="9223383" y="4625876"/>
                    <a:pt x="9240731" y="4561970"/>
                  </a:cubicBezTo>
                  <a:cubicBezTo>
                    <a:pt x="9249481" y="4530064"/>
                    <a:pt x="9257682" y="4497782"/>
                    <a:pt x="9265388" y="4465171"/>
                  </a:cubicBezTo>
                  <a:cubicBezTo>
                    <a:pt x="9269215" y="4448842"/>
                    <a:pt x="9272943" y="4432465"/>
                    <a:pt x="9276571" y="4416041"/>
                  </a:cubicBezTo>
                  <a:lnTo>
                    <a:pt x="9281841" y="4391477"/>
                  </a:lnTo>
                  <a:lnTo>
                    <a:pt x="9286513" y="4368936"/>
                  </a:lnTo>
                  <a:lnTo>
                    <a:pt x="9296754" y="4316136"/>
                  </a:lnTo>
                  <a:lnTo>
                    <a:pt x="9301029" y="4293172"/>
                  </a:lnTo>
                  <a:lnTo>
                    <a:pt x="9302818" y="4282679"/>
                  </a:lnTo>
                  <a:lnTo>
                    <a:pt x="9304658" y="4270914"/>
                  </a:lnTo>
                  <a:lnTo>
                    <a:pt x="9312810" y="4220043"/>
                  </a:lnTo>
                  <a:lnTo>
                    <a:pt x="9316887" y="4194584"/>
                  </a:lnTo>
                  <a:lnTo>
                    <a:pt x="9318923" y="4181878"/>
                  </a:lnTo>
                  <a:cubicBezTo>
                    <a:pt x="9319570" y="4177644"/>
                    <a:pt x="9319969" y="4173267"/>
                    <a:pt x="9320515" y="4168984"/>
                  </a:cubicBezTo>
                  <a:lnTo>
                    <a:pt x="9332445" y="4069079"/>
                  </a:lnTo>
                  <a:cubicBezTo>
                    <a:pt x="9333836" y="4056468"/>
                    <a:pt x="9334880" y="4040986"/>
                    <a:pt x="9336173" y="4022774"/>
                  </a:cubicBezTo>
                  <a:lnTo>
                    <a:pt x="9340199" y="3969269"/>
                  </a:lnTo>
                  <a:cubicBezTo>
                    <a:pt x="9345071" y="3903904"/>
                    <a:pt x="9347358" y="3837081"/>
                    <a:pt x="9347557" y="3770070"/>
                  </a:cubicBezTo>
                  <a:cubicBezTo>
                    <a:pt x="9347656" y="3736518"/>
                    <a:pt x="9347209" y="3702871"/>
                    <a:pt x="9346364" y="3669036"/>
                  </a:cubicBezTo>
                  <a:lnTo>
                    <a:pt x="9344921" y="3619341"/>
                  </a:lnTo>
                  <a:lnTo>
                    <a:pt x="9344524" y="3607624"/>
                  </a:lnTo>
                  <a:lnTo>
                    <a:pt x="9343728" y="3594872"/>
                  </a:lnTo>
                  <a:lnTo>
                    <a:pt x="9342188" y="3569366"/>
                  </a:lnTo>
                  <a:lnTo>
                    <a:pt x="9339056" y="3518354"/>
                  </a:lnTo>
                  <a:cubicBezTo>
                    <a:pt x="9337914" y="3501319"/>
                    <a:pt x="9335874" y="3484236"/>
                    <a:pt x="9334334" y="3467155"/>
                  </a:cubicBezTo>
                  <a:lnTo>
                    <a:pt x="9329363" y="3415908"/>
                  </a:lnTo>
                  <a:lnTo>
                    <a:pt x="9328319" y="3404755"/>
                  </a:lnTo>
                  <a:lnTo>
                    <a:pt x="9327177" y="3394214"/>
                  </a:lnTo>
                  <a:lnTo>
                    <a:pt x="9324293" y="3370872"/>
                  </a:lnTo>
                  <a:lnTo>
                    <a:pt x="9320763" y="3344427"/>
                  </a:lnTo>
                  <a:lnTo>
                    <a:pt x="9317184" y="3315343"/>
                  </a:lnTo>
                  <a:cubicBezTo>
                    <a:pt x="9315594" y="3300991"/>
                    <a:pt x="9313506" y="3286404"/>
                    <a:pt x="9311021" y="3270309"/>
                  </a:cubicBezTo>
                  <a:lnTo>
                    <a:pt x="9302719" y="3219815"/>
                  </a:lnTo>
                  <a:cubicBezTo>
                    <a:pt x="9299936" y="3203157"/>
                    <a:pt x="9297003" y="3186498"/>
                    <a:pt x="9293970" y="3169887"/>
                  </a:cubicBezTo>
                  <a:cubicBezTo>
                    <a:pt x="9281891" y="3103393"/>
                    <a:pt x="9267674" y="3037182"/>
                    <a:pt x="9252065" y="2971205"/>
                  </a:cubicBezTo>
                  <a:cubicBezTo>
                    <a:pt x="9244261" y="2938265"/>
                    <a:pt x="9235959" y="2905371"/>
                    <a:pt x="9227211" y="2872571"/>
                  </a:cubicBezTo>
                  <a:lnTo>
                    <a:pt x="9220699" y="2848524"/>
                  </a:lnTo>
                  <a:lnTo>
                    <a:pt x="9213740" y="2824289"/>
                  </a:lnTo>
                  <a:cubicBezTo>
                    <a:pt x="9209216" y="2808147"/>
                    <a:pt x="9204345" y="2791866"/>
                    <a:pt x="9199374" y="2775536"/>
                  </a:cubicBezTo>
                  <a:cubicBezTo>
                    <a:pt x="9159855" y="2645184"/>
                    <a:pt x="9114272" y="2516197"/>
                    <a:pt x="9061829" y="2389515"/>
                  </a:cubicBezTo>
                  <a:cubicBezTo>
                    <a:pt x="9035582" y="2326175"/>
                    <a:pt x="9008043" y="2263258"/>
                    <a:pt x="8978865" y="2200953"/>
                  </a:cubicBezTo>
                  <a:lnTo>
                    <a:pt x="8956694" y="2154317"/>
                  </a:lnTo>
                  <a:lnTo>
                    <a:pt x="8934176" y="2108012"/>
                  </a:lnTo>
                  <a:cubicBezTo>
                    <a:pt x="8918915" y="2077189"/>
                    <a:pt x="8903157" y="2046130"/>
                    <a:pt x="8887151" y="2015448"/>
                  </a:cubicBezTo>
                  <a:cubicBezTo>
                    <a:pt x="8854988" y="1953989"/>
                    <a:pt x="8822082" y="1892908"/>
                    <a:pt x="8787533" y="1832625"/>
                  </a:cubicBezTo>
                  <a:lnTo>
                    <a:pt x="8761485" y="1787496"/>
                  </a:lnTo>
                  <a:lnTo>
                    <a:pt x="8734791" y="1741991"/>
                  </a:lnTo>
                  <a:cubicBezTo>
                    <a:pt x="8717047" y="1711921"/>
                    <a:pt x="8699200" y="1682461"/>
                    <a:pt x="8680808" y="1652910"/>
                  </a:cubicBezTo>
                  <a:cubicBezTo>
                    <a:pt x="8644322" y="1593756"/>
                    <a:pt x="8606194" y="1535216"/>
                    <a:pt x="8567024" y="1477004"/>
                  </a:cubicBezTo>
                  <a:lnTo>
                    <a:pt x="8537446" y="1433428"/>
                  </a:lnTo>
                  <a:lnTo>
                    <a:pt x="8507423" y="1389994"/>
                  </a:lnTo>
                  <a:cubicBezTo>
                    <a:pt x="8487390" y="1361382"/>
                    <a:pt x="8467158" y="1332817"/>
                    <a:pt x="8446529" y="1304393"/>
                  </a:cubicBezTo>
                  <a:cubicBezTo>
                    <a:pt x="8405271" y="1247595"/>
                    <a:pt x="8362718" y="1191218"/>
                    <a:pt x="8319224" y="1135124"/>
                  </a:cubicBezTo>
                  <a:lnTo>
                    <a:pt x="8286366" y="1093148"/>
                  </a:lnTo>
                  <a:lnTo>
                    <a:pt x="8270161" y="1072538"/>
                  </a:lnTo>
                  <a:lnTo>
                    <a:pt x="8253856" y="1052254"/>
                  </a:lnTo>
                  <a:cubicBezTo>
                    <a:pt x="8231636" y="1024773"/>
                    <a:pt x="8209117" y="997479"/>
                    <a:pt x="8186352" y="970373"/>
                  </a:cubicBezTo>
                  <a:cubicBezTo>
                    <a:pt x="8140917" y="916020"/>
                    <a:pt x="8094240" y="862515"/>
                    <a:pt x="8046768" y="809527"/>
                  </a:cubicBezTo>
                  <a:lnTo>
                    <a:pt x="8010927" y="769951"/>
                  </a:lnTo>
                  <a:lnTo>
                    <a:pt x="7974788" y="730751"/>
                  </a:lnTo>
                  <a:cubicBezTo>
                    <a:pt x="7950382" y="704587"/>
                    <a:pt x="7925824" y="678563"/>
                    <a:pt x="7901070" y="652823"/>
                  </a:cubicBezTo>
                  <a:cubicBezTo>
                    <a:pt x="7851510" y="601387"/>
                    <a:pt x="7801404" y="550612"/>
                    <a:pt x="7750054" y="501106"/>
                  </a:cubicBezTo>
                  <a:cubicBezTo>
                    <a:pt x="7698902" y="451742"/>
                    <a:pt x="7645913" y="403036"/>
                    <a:pt x="7592277" y="355319"/>
                  </a:cubicBezTo>
                  <a:cubicBezTo>
                    <a:pt x="7484856" y="259884"/>
                    <a:pt x="7373308" y="168402"/>
                    <a:pt x="7257734" y="81062"/>
                  </a:cubicBezTo>
                  <a:close/>
                  <a:moveTo>
                    <a:pt x="1892109" y="0"/>
                  </a:moveTo>
                  <a:lnTo>
                    <a:pt x="2298402" y="0"/>
                  </a:lnTo>
                  <a:lnTo>
                    <a:pt x="2135542" y="121879"/>
                  </a:lnTo>
                  <a:cubicBezTo>
                    <a:pt x="2078998" y="166378"/>
                    <a:pt x="2023659" y="212143"/>
                    <a:pt x="1969576" y="259084"/>
                  </a:cubicBezTo>
                  <a:cubicBezTo>
                    <a:pt x="1861309" y="352918"/>
                    <a:pt x="1758064" y="451412"/>
                    <a:pt x="1659938" y="553953"/>
                  </a:cubicBezTo>
                  <a:cubicBezTo>
                    <a:pt x="1266987" y="964444"/>
                    <a:pt x="953820" y="1435593"/>
                    <a:pt x="729383" y="1940578"/>
                  </a:cubicBezTo>
                  <a:cubicBezTo>
                    <a:pt x="673260" y="2066459"/>
                    <a:pt x="622855" y="2195070"/>
                    <a:pt x="578465" y="2324905"/>
                  </a:cubicBezTo>
                  <a:cubicBezTo>
                    <a:pt x="534125" y="2454785"/>
                    <a:pt x="496147" y="2586314"/>
                    <a:pt x="465080" y="2718973"/>
                  </a:cubicBezTo>
                  <a:cubicBezTo>
                    <a:pt x="449769" y="2785089"/>
                    <a:pt x="435850" y="2852289"/>
                    <a:pt x="423820" y="2919535"/>
                  </a:cubicBezTo>
                  <a:cubicBezTo>
                    <a:pt x="411840" y="2986829"/>
                    <a:pt x="401054" y="3054358"/>
                    <a:pt x="392355" y="3122169"/>
                  </a:cubicBezTo>
                  <a:cubicBezTo>
                    <a:pt x="374509" y="3257744"/>
                    <a:pt x="363424" y="3393978"/>
                    <a:pt x="358801" y="3531013"/>
                  </a:cubicBezTo>
                  <a:cubicBezTo>
                    <a:pt x="349009" y="3804941"/>
                    <a:pt x="366357" y="4079668"/>
                    <a:pt x="410350" y="4352324"/>
                  </a:cubicBezTo>
                  <a:cubicBezTo>
                    <a:pt x="421286" y="4420230"/>
                    <a:pt x="434209" y="4487758"/>
                    <a:pt x="449022" y="4555147"/>
                  </a:cubicBezTo>
                  <a:cubicBezTo>
                    <a:pt x="463737" y="4622534"/>
                    <a:pt x="480389" y="4689686"/>
                    <a:pt x="498882" y="4756463"/>
                  </a:cubicBezTo>
                  <a:cubicBezTo>
                    <a:pt x="517373" y="4823239"/>
                    <a:pt x="537704" y="4889733"/>
                    <a:pt x="559775" y="4955755"/>
                  </a:cubicBezTo>
                  <a:cubicBezTo>
                    <a:pt x="581946" y="5021873"/>
                    <a:pt x="605358" y="5087473"/>
                    <a:pt x="631406" y="5152084"/>
                  </a:cubicBezTo>
                  <a:cubicBezTo>
                    <a:pt x="734055" y="5411706"/>
                    <a:pt x="865188" y="5662668"/>
                    <a:pt x="1023461" y="5898055"/>
                  </a:cubicBezTo>
                  <a:cubicBezTo>
                    <a:pt x="1181487" y="6133676"/>
                    <a:pt x="1367051" y="6353345"/>
                    <a:pt x="1575880" y="6551744"/>
                  </a:cubicBezTo>
                  <a:cubicBezTo>
                    <a:pt x="1680269" y="6651014"/>
                    <a:pt x="1790338" y="6745037"/>
                    <a:pt x="1905228" y="6833566"/>
                  </a:cubicBezTo>
                  <a:lnTo>
                    <a:pt x="1938629" y="6858000"/>
                  </a:lnTo>
                  <a:lnTo>
                    <a:pt x="1368607" y="6858000"/>
                  </a:lnTo>
                  <a:lnTo>
                    <a:pt x="1115251" y="6594103"/>
                  </a:lnTo>
                  <a:cubicBezTo>
                    <a:pt x="418530" y="5794890"/>
                    <a:pt x="0" y="4770280"/>
                    <a:pt x="0" y="3653129"/>
                  </a:cubicBezTo>
                  <a:cubicBezTo>
                    <a:pt x="0" y="2216793"/>
                    <a:pt x="691856" y="933432"/>
                    <a:pt x="1777294" y="85415"/>
                  </a:cubicBezTo>
                  <a:close/>
                </a:path>
              </a:pathLst>
            </a:cu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lt1"/>
                </a:solidFill>
              </a:endParaRPr>
            </a:p>
          </p:txBody>
        </p:sp>
      </p:grpSp>
      <p:sp>
        <p:nvSpPr>
          <p:cNvPr id="2" name="Titel 1">
            <a:extLst>
              <a:ext uri="{FF2B5EF4-FFF2-40B4-BE49-F238E27FC236}">
                <a16:creationId xmlns:a16="http://schemas.microsoft.com/office/drawing/2014/main" id="{EF97B352-3526-57A4-1D4F-297C9F4B2779}"/>
              </a:ext>
            </a:extLst>
          </p:cNvPr>
          <p:cNvSpPr>
            <a:spLocks noGrp="1"/>
          </p:cNvSpPr>
          <p:nvPr>
            <p:ph type="ctrTitle"/>
          </p:nvPr>
        </p:nvSpPr>
        <p:spPr>
          <a:xfrm>
            <a:off x="3045368" y="2043663"/>
            <a:ext cx="6105194" cy="2031055"/>
          </a:xfrm>
        </p:spPr>
        <p:txBody>
          <a:bodyPr>
            <a:normAutofit/>
          </a:bodyPr>
          <a:lstStyle/>
          <a:p>
            <a:r>
              <a:rPr lang="nl-NL" sz="5200">
                <a:solidFill>
                  <a:schemeClr val="tx2"/>
                </a:solidFill>
              </a:rPr>
              <a:t>Scrum (Guide)</a:t>
            </a:r>
            <a:br>
              <a:rPr lang="nl-NL" sz="5200">
                <a:solidFill>
                  <a:schemeClr val="tx2"/>
                </a:solidFill>
              </a:rPr>
            </a:br>
            <a:r>
              <a:rPr lang="nl-NL" sz="5200">
                <a:solidFill>
                  <a:schemeClr val="tx2"/>
                </a:solidFill>
              </a:rPr>
              <a:t>Wie Wat Hoe</a:t>
            </a:r>
          </a:p>
        </p:txBody>
      </p:sp>
      <p:sp>
        <p:nvSpPr>
          <p:cNvPr id="3" name="Ondertitel 2">
            <a:extLst>
              <a:ext uri="{FF2B5EF4-FFF2-40B4-BE49-F238E27FC236}">
                <a16:creationId xmlns:a16="http://schemas.microsoft.com/office/drawing/2014/main" id="{5F9D8291-B3DC-651C-ABB7-C51ADF1D492B}"/>
              </a:ext>
            </a:extLst>
          </p:cNvPr>
          <p:cNvSpPr>
            <a:spLocks noGrp="1"/>
          </p:cNvSpPr>
          <p:nvPr>
            <p:ph type="subTitle" idx="1"/>
          </p:nvPr>
        </p:nvSpPr>
        <p:spPr>
          <a:xfrm>
            <a:off x="3045368" y="4160126"/>
            <a:ext cx="6105194" cy="682079"/>
          </a:xfrm>
        </p:spPr>
        <p:txBody>
          <a:bodyPr>
            <a:normAutofit/>
          </a:bodyPr>
          <a:lstStyle/>
          <a:p>
            <a:r>
              <a:rPr lang="nl-NL" sz="1100" b="1">
                <a:solidFill>
                  <a:schemeClr val="tx2"/>
                </a:solidFill>
              </a:rPr>
              <a:t>Scrum Guide 2020 – Samenvatting</a:t>
            </a:r>
            <a:br>
              <a:rPr lang="nl-NL" sz="1100">
                <a:solidFill>
                  <a:schemeClr val="tx2"/>
                </a:solidFill>
              </a:rPr>
            </a:br>
            <a:r>
              <a:rPr lang="nl-NL" sz="1100" i="1">
                <a:solidFill>
                  <a:schemeClr val="tx2"/>
                </a:solidFill>
              </a:rPr>
              <a:t>Voor Finance &amp; Control (AD) – Eerstejaarsstudenten</a:t>
            </a:r>
          </a:p>
          <a:p>
            <a:r>
              <a:rPr lang="nl-NL" sz="1100" i="1">
                <a:solidFill>
                  <a:schemeClr val="tx2"/>
                </a:solidFill>
              </a:rPr>
              <a:t>Door: Óisín Tierney</a:t>
            </a:r>
            <a:endParaRPr lang="nl-NL" sz="1100">
              <a:solidFill>
                <a:schemeClr val="tx2"/>
              </a:solidFill>
            </a:endParaRPr>
          </a:p>
        </p:txBody>
      </p:sp>
    </p:spTree>
    <p:extLst>
      <p:ext uri="{BB962C8B-B14F-4D97-AF65-F5344CB8AC3E}">
        <p14:creationId xmlns:p14="http://schemas.microsoft.com/office/powerpoint/2010/main" val="10154584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45A976A-8DE3-4B67-B94B-2044FDD128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6EAAA1B9-2DDB-49C9-A037-A523D2F13C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Titel 1">
            <a:extLst>
              <a:ext uri="{FF2B5EF4-FFF2-40B4-BE49-F238E27FC236}">
                <a16:creationId xmlns:a16="http://schemas.microsoft.com/office/drawing/2014/main" id="{46FCD63B-2061-8887-9543-6396A6C4D38C}"/>
              </a:ext>
            </a:extLst>
          </p:cNvPr>
          <p:cNvSpPr>
            <a:spLocks noGrp="1"/>
          </p:cNvSpPr>
          <p:nvPr>
            <p:ph type="title"/>
          </p:nvPr>
        </p:nvSpPr>
        <p:spPr>
          <a:xfrm>
            <a:off x="804672" y="457200"/>
            <a:ext cx="10579608" cy="1188720"/>
          </a:xfrm>
        </p:spPr>
        <p:txBody>
          <a:bodyPr>
            <a:normAutofit/>
          </a:bodyPr>
          <a:lstStyle/>
          <a:p>
            <a:r>
              <a:rPr lang="nl-NL" sz="4000">
                <a:solidFill>
                  <a:schemeClr val="tx2"/>
                </a:solidFill>
              </a:rPr>
              <a:t>Developers </a:t>
            </a:r>
          </a:p>
        </p:txBody>
      </p:sp>
      <p:grpSp>
        <p:nvGrpSpPr>
          <p:cNvPr id="13" name="Group 12">
            <a:extLst>
              <a:ext uri="{FF2B5EF4-FFF2-40B4-BE49-F238E27FC236}">
                <a16:creationId xmlns:a16="http://schemas.microsoft.com/office/drawing/2014/main" id="{B441F8D5-EBCE-4FB9-91A9-3425971C1F9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a:off x="9262397" y="134260"/>
            <a:ext cx="3142400" cy="2716805"/>
            <a:chOff x="-305" y="-4155"/>
            <a:chExt cx="2514948" cy="2174333"/>
          </a:xfrm>
        </p:grpSpPr>
        <p:sp>
          <p:nvSpPr>
            <p:cNvPr id="14" name="Freeform: Shape 13">
              <a:extLst>
                <a:ext uri="{FF2B5EF4-FFF2-40B4-BE49-F238E27FC236}">
                  <a16:creationId xmlns:a16="http://schemas.microsoft.com/office/drawing/2014/main" id="{9A5E80E2-35F9-41F3-A2B8-A2F17D956F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988BDEEE-0C30-49F3-8D05-B062EF890C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F21E0C27-19E6-45DC-B154-4934802074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17" name="Freeform: Shape 16">
              <a:extLst>
                <a:ext uri="{FF2B5EF4-FFF2-40B4-BE49-F238E27FC236}">
                  <a16:creationId xmlns:a16="http://schemas.microsoft.com/office/drawing/2014/main" id="{A3A55340-18E0-4A23-B406-BD1221643D8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9" name="Group 18">
            <a:extLst>
              <a:ext uri="{FF2B5EF4-FFF2-40B4-BE49-F238E27FC236}">
                <a16:creationId xmlns:a16="http://schemas.microsoft.com/office/drawing/2014/main" id="{08701F99-7E4C-4B92-A4B5-307CDFB7A4D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flipH="1">
            <a:off x="0" y="5047906"/>
            <a:ext cx="2412221" cy="1810094"/>
            <a:chOff x="-305" y="-1"/>
            <a:chExt cx="3832880" cy="2876136"/>
          </a:xfrm>
        </p:grpSpPr>
        <p:sp>
          <p:nvSpPr>
            <p:cNvPr id="20" name="Freeform: Shape 19">
              <a:extLst>
                <a:ext uri="{FF2B5EF4-FFF2-40B4-BE49-F238E27FC236}">
                  <a16:creationId xmlns:a16="http://schemas.microsoft.com/office/drawing/2014/main" id="{441E616B-C319-43C1-9A9C-A2074B2E8A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CC86BD2B-CA73-48DF-9CC8-0152EA6B1B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59C1AA9D-3FCF-4B84-94D1-51F0E15171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Shape 22">
              <a:extLst>
                <a:ext uri="{FF2B5EF4-FFF2-40B4-BE49-F238E27FC236}">
                  <a16:creationId xmlns:a16="http://schemas.microsoft.com/office/drawing/2014/main" id="{1D7CE92F-1DE7-4252-A62C-77ACF8CF26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aphicFrame>
        <p:nvGraphicFramePr>
          <p:cNvPr id="12" name="Tijdelijke aanduiding voor inhoud 2">
            <a:extLst>
              <a:ext uri="{FF2B5EF4-FFF2-40B4-BE49-F238E27FC236}">
                <a16:creationId xmlns:a16="http://schemas.microsoft.com/office/drawing/2014/main" id="{CEE657C0-EF06-06BA-528F-A8BE2ED50427}"/>
              </a:ext>
            </a:extLst>
          </p:cNvPr>
          <p:cNvGraphicFramePr>
            <a:graphicFrameLocks noGrp="1"/>
          </p:cNvGraphicFramePr>
          <p:nvPr>
            <p:ph idx="1"/>
            <p:extLst>
              <p:ext uri="{D42A27DB-BD31-4B8C-83A1-F6EECF244321}">
                <p14:modId xmlns:p14="http://schemas.microsoft.com/office/powerpoint/2010/main" val="1877776634"/>
              </p:ext>
            </p:extLst>
          </p:nvPr>
        </p:nvGraphicFramePr>
        <p:xfrm>
          <a:off x="1036320" y="2543633"/>
          <a:ext cx="10119360" cy="356616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2059276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3CC80B3-4A0E-8F0E-7DD8-10A8185CFA3C}"/>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el 1">
            <a:extLst>
              <a:ext uri="{FF2B5EF4-FFF2-40B4-BE49-F238E27FC236}">
                <a16:creationId xmlns:a16="http://schemas.microsoft.com/office/drawing/2014/main" id="{6D35DC5D-CE1C-C563-83AB-4802242ECACC}"/>
              </a:ext>
            </a:extLst>
          </p:cNvPr>
          <p:cNvSpPr>
            <a:spLocks noGrp="1"/>
          </p:cNvSpPr>
          <p:nvPr>
            <p:ph type="title"/>
          </p:nvPr>
        </p:nvSpPr>
        <p:spPr>
          <a:xfrm>
            <a:off x="640080" y="1243013"/>
            <a:ext cx="3855720" cy="4371974"/>
          </a:xfrm>
        </p:spPr>
        <p:txBody>
          <a:bodyPr>
            <a:normAutofit/>
          </a:bodyPr>
          <a:lstStyle/>
          <a:p>
            <a:r>
              <a:rPr lang="nl-NL" sz="3600">
                <a:solidFill>
                  <a:schemeClr val="tx2"/>
                </a:solidFill>
              </a:rPr>
              <a:t>Product Owner</a:t>
            </a:r>
          </a:p>
        </p:txBody>
      </p:sp>
      <p:sp>
        <p:nvSpPr>
          <p:cNvPr id="3" name="Tijdelijke aanduiding voor inhoud 2">
            <a:extLst>
              <a:ext uri="{FF2B5EF4-FFF2-40B4-BE49-F238E27FC236}">
                <a16:creationId xmlns:a16="http://schemas.microsoft.com/office/drawing/2014/main" id="{14B7F0D0-7BB2-9EA9-FAB8-E220B5246344}"/>
              </a:ext>
            </a:extLst>
          </p:cNvPr>
          <p:cNvSpPr>
            <a:spLocks noGrp="1"/>
          </p:cNvSpPr>
          <p:nvPr>
            <p:ph idx="1"/>
          </p:nvPr>
        </p:nvSpPr>
        <p:spPr>
          <a:xfrm>
            <a:off x="6172200" y="804672"/>
            <a:ext cx="5221224" cy="5230368"/>
          </a:xfrm>
        </p:spPr>
        <p:txBody>
          <a:bodyPr anchor="ctr">
            <a:normAutofit/>
          </a:bodyPr>
          <a:lstStyle/>
          <a:p>
            <a:r>
              <a:rPr lang="nl-NL" sz="1800">
                <a:solidFill>
                  <a:schemeClr val="tx2"/>
                </a:solidFill>
              </a:rPr>
              <a:t>Eindverantwoordelijk voor maximaliseren van de waarde van het product die het Scrum Team oplevert</a:t>
            </a:r>
          </a:p>
          <a:p>
            <a:r>
              <a:rPr lang="nl-NL" sz="1800">
                <a:solidFill>
                  <a:schemeClr val="tx2"/>
                </a:solidFill>
              </a:rPr>
              <a:t>Beheert de Product Backlog: ordent en prioriteert alle backlog items (enige bron van werk voor het team)</a:t>
            </a:r>
          </a:p>
          <a:p>
            <a:r>
              <a:rPr lang="nl-NL" sz="1800">
                <a:solidFill>
                  <a:schemeClr val="tx2"/>
                </a:solidFill>
              </a:rPr>
              <a:t>Verantwoordelijkheden Product Owner (Backlog management):</a:t>
            </a:r>
          </a:p>
          <a:p>
            <a:pPr lvl="1"/>
            <a:r>
              <a:rPr lang="nl-NL" sz="1800">
                <a:solidFill>
                  <a:schemeClr val="tx2"/>
                </a:solidFill>
              </a:rPr>
              <a:t>Formuleert en communiceert een duidelijk Product Doel (lange-termijn visie)</a:t>
            </a:r>
          </a:p>
          <a:p>
            <a:pPr lvl="1"/>
            <a:r>
              <a:rPr lang="nl-NL" sz="1800">
                <a:solidFill>
                  <a:schemeClr val="tx2"/>
                </a:solidFill>
              </a:rPr>
              <a:t>Creëert, beschrijft en prioriteert Product Backlog items (op waarde voor klant)</a:t>
            </a:r>
          </a:p>
          <a:p>
            <a:pPr lvl="1"/>
            <a:r>
              <a:rPr lang="nl-NL" sz="1800">
                <a:solidFill>
                  <a:schemeClr val="tx2"/>
                </a:solidFill>
              </a:rPr>
              <a:t>Zorgt dat de Product Backlog transparant is: zichtbaar en begrepen door iedereen</a:t>
            </a:r>
          </a:p>
          <a:p>
            <a:r>
              <a:rPr lang="nl-NL" sz="1800">
                <a:solidFill>
                  <a:schemeClr val="tx2"/>
                </a:solidFill>
              </a:rPr>
              <a:t>Één persoon, geen comité; beslissingen van de PO zijn leidend en moeten door de hele organisatie worden gerespecteerd</a:t>
            </a:r>
          </a:p>
          <a:p>
            <a:pPr lvl="1"/>
            <a:endParaRPr lang="nl-NL" sz="1800">
              <a:solidFill>
                <a:schemeClr val="tx2"/>
              </a:solidFill>
            </a:endParaRPr>
          </a:p>
          <a:p>
            <a:pPr lvl="1"/>
            <a:endParaRPr lang="nl-NL" sz="1800">
              <a:solidFill>
                <a:schemeClr val="tx2"/>
              </a:solidFill>
            </a:endParaRPr>
          </a:p>
        </p:txBody>
      </p:sp>
    </p:spTree>
    <p:extLst>
      <p:ext uri="{BB962C8B-B14F-4D97-AF65-F5344CB8AC3E}">
        <p14:creationId xmlns:p14="http://schemas.microsoft.com/office/powerpoint/2010/main" val="27812435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858C139-F77B-B6FA-D653-6C1746FDF573}"/>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7BF42CA-AD55-48B4-8949-C4DCA60A6A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66AE1D3D-3106-4CB2-AA7C-0C1642AC0F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0A31B6AF-B711-4CDB-8C2B-16E963DDC4C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137" y="0"/>
            <a:ext cx="5646974" cy="6483075"/>
            <a:chOff x="-19221" y="0"/>
            <a:chExt cx="5646974" cy="6483075"/>
          </a:xfrm>
        </p:grpSpPr>
        <p:sp>
          <p:nvSpPr>
            <p:cNvPr id="13" name="Freeform: Shape 12">
              <a:extLst>
                <a:ext uri="{FF2B5EF4-FFF2-40B4-BE49-F238E27FC236}">
                  <a16:creationId xmlns:a16="http://schemas.microsoft.com/office/drawing/2014/main" id="{CA818331-E13C-49C6-B98D-A60AD0E85A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116610"/>
              <a:ext cx="5535001" cy="6250127"/>
            </a:xfrm>
            <a:custGeom>
              <a:avLst/>
              <a:gdLst>
                <a:gd name="connsiteX0" fmla="*/ 2510242 w 5535001"/>
                <a:gd name="connsiteY0" fmla="*/ 174 h 6250127"/>
                <a:gd name="connsiteX1" fmla="*/ 2550551 w 5535001"/>
                <a:gd name="connsiteY1" fmla="*/ 510 h 6250127"/>
                <a:gd name="connsiteX2" fmla="*/ 2629490 w 5535001"/>
                <a:gd name="connsiteY2" fmla="*/ 3757 h 6250127"/>
                <a:gd name="connsiteX3" fmla="*/ 2708317 w 5535001"/>
                <a:gd name="connsiteY3" fmla="*/ 7229 h 6250127"/>
                <a:gd name="connsiteX4" fmla="*/ 2787256 w 5535001"/>
                <a:gd name="connsiteY4" fmla="*/ 14619 h 6250127"/>
                <a:gd name="connsiteX5" fmla="*/ 3408467 w 5535001"/>
                <a:gd name="connsiteY5" fmla="*/ 145064 h 6250127"/>
                <a:gd name="connsiteX6" fmla="*/ 3557723 w 5535001"/>
                <a:gd name="connsiteY6" fmla="*/ 199593 h 6250127"/>
                <a:gd name="connsiteX7" fmla="*/ 3594337 w 5535001"/>
                <a:gd name="connsiteY7" fmla="*/ 214597 h 6250127"/>
                <a:gd name="connsiteX8" fmla="*/ 3630616 w 5535001"/>
                <a:gd name="connsiteY8" fmla="*/ 230385 h 6250127"/>
                <a:gd name="connsiteX9" fmla="*/ 3703172 w 5535001"/>
                <a:gd name="connsiteY9" fmla="*/ 262073 h 6250127"/>
                <a:gd name="connsiteX10" fmla="*/ 3739003 w 5535001"/>
                <a:gd name="connsiteY10" fmla="*/ 278756 h 6250127"/>
                <a:gd name="connsiteX11" fmla="*/ 3756806 w 5535001"/>
                <a:gd name="connsiteY11" fmla="*/ 287266 h 6250127"/>
                <a:gd name="connsiteX12" fmla="*/ 3773714 w 5535001"/>
                <a:gd name="connsiteY12" fmla="*/ 297567 h 6250127"/>
                <a:gd name="connsiteX13" fmla="*/ 3840784 w 5535001"/>
                <a:gd name="connsiteY13" fmla="*/ 339332 h 6250127"/>
                <a:gd name="connsiteX14" fmla="*/ 3873927 w 5535001"/>
                <a:gd name="connsiteY14" fmla="*/ 360495 h 6250127"/>
                <a:gd name="connsiteX15" fmla="*/ 3906062 w 5535001"/>
                <a:gd name="connsiteY15" fmla="*/ 383001 h 6250127"/>
                <a:gd name="connsiteX16" fmla="*/ 3969662 w 5535001"/>
                <a:gd name="connsiteY16" fmla="*/ 428572 h 6250127"/>
                <a:gd name="connsiteX17" fmla="*/ 4423029 w 5535001"/>
                <a:gd name="connsiteY17" fmla="*/ 837600 h 6250127"/>
                <a:gd name="connsiteX18" fmla="*/ 4474647 w 5535001"/>
                <a:gd name="connsiteY18" fmla="*/ 891569 h 6250127"/>
                <a:gd name="connsiteX19" fmla="*/ 4524250 w 5535001"/>
                <a:gd name="connsiteY19" fmla="*/ 946883 h 6250127"/>
                <a:gd name="connsiteX20" fmla="*/ 4573965 w 5535001"/>
                <a:gd name="connsiteY20" fmla="*/ 1001748 h 6250127"/>
                <a:gd name="connsiteX21" fmla="*/ 4622224 w 5535001"/>
                <a:gd name="connsiteY21" fmla="*/ 1057509 h 6250127"/>
                <a:gd name="connsiteX22" fmla="*/ 4717510 w 5535001"/>
                <a:gd name="connsiteY22" fmla="*/ 1169143 h 6250127"/>
                <a:gd name="connsiteX23" fmla="*/ 4764986 w 5535001"/>
                <a:gd name="connsiteY23" fmla="*/ 1224681 h 6250127"/>
                <a:gd name="connsiteX24" fmla="*/ 4813021 w 5535001"/>
                <a:gd name="connsiteY24" fmla="*/ 1279994 h 6250127"/>
                <a:gd name="connsiteX25" fmla="*/ 5001915 w 5535001"/>
                <a:gd name="connsiteY25" fmla="*/ 1506846 h 6250127"/>
                <a:gd name="connsiteX26" fmla="*/ 5170542 w 5535001"/>
                <a:gd name="connsiteY26" fmla="*/ 1751165 h 6250127"/>
                <a:gd name="connsiteX27" fmla="*/ 5428969 w 5535001"/>
                <a:gd name="connsiteY27" fmla="*/ 2293660 h 6250127"/>
                <a:gd name="connsiteX28" fmla="*/ 5534893 w 5535001"/>
                <a:gd name="connsiteY28" fmla="*/ 2899307 h 6250127"/>
                <a:gd name="connsiteX29" fmla="*/ 5508804 w 5535001"/>
                <a:gd name="connsiteY29" fmla="*/ 3211144 h 6250127"/>
                <a:gd name="connsiteX30" fmla="*/ 5426282 w 5535001"/>
                <a:gd name="connsiteY30" fmla="*/ 3513352 h 6250127"/>
                <a:gd name="connsiteX31" fmla="*/ 5248250 w 5535001"/>
                <a:gd name="connsiteY31" fmla="*/ 4030542 h 6250127"/>
                <a:gd name="connsiteX32" fmla="*/ 5208612 w 5535001"/>
                <a:gd name="connsiteY32" fmla="*/ 4161771 h 6250127"/>
                <a:gd name="connsiteX33" fmla="*/ 5170318 w 5535001"/>
                <a:gd name="connsiteY33" fmla="*/ 4294680 h 6250127"/>
                <a:gd name="connsiteX34" fmla="*/ 5132248 w 5535001"/>
                <a:gd name="connsiteY34" fmla="*/ 4430164 h 6250127"/>
                <a:gd name="connsiteX35" fmla="*/ 5112765 w 5535001"/>
                <a:gd name="connsiteY35" fmla="*/ 4498914 h 6250127"/>
                <a:gd name="connsiteX36" fmla="*/ 5091715 w 5535001"/>
                <a:gd name="connsiteY36" fmla="*/ 4569119 h 6250127"/>
                <a:gd name="connsiteX37" fmla="*/ 5068985 w 5535001"/>
                <a:gd name="connsiteY37" fmla="*/ 4640220 h 6250127"/>
                <a:gd name="connsiteX38" fmla="*/ 5043904 w 5535001"/>
                <a:gd name="connsiteY38" fmla="*/ 4712105 h 6250127"/>
                <a:gd name="connsiteX39" fmla="*/ 5015799 w 5535001"/>
                <a:gd name="connsiteY39" fmla="*/ 4784438 h 6250127"/>
                <a:gd name="connsiteX40" fmla="*/ 4982880 w 5535001"/>
                <a:gd name="connsiteY40" fmla="*/ 4856435 h 6250127"/>
                <a:gd name="connsiteX41" fmla="*/ 4817276 w 5535001"/>
                <a:gd name="connsiteY41" fmla="*/ 5125275 h 6250127"/>
                <a:gd name="connsiteX42" fmla="*/ 4618753 w 5535001"/>
                <a:gd name="connsiteY42" fmla="*/ 5355374 h 6250127"/>
                <a:gd name="connsiteX43" fmla="*/ 4566575 w 5535001"/>
                <a:gd name="connsiteY43" fmla="*/ 5408560 h 6250127"/>
                <a:gd name="connsiteX44" fmla="*/ 4513837 w 5535001"/>
                <a:gd name="connsiteY44" fmla="*/ 5461186 h 6250127"/>
                <a:gd name="connsiteX45" fmla="*/ 4459531 w 5535001"/>
                <a:gd name="connsiteY45" fmla="*/ 5512580 h 6250127"/>
                <a:gd name="connsiteX46" fmla="*/ 4404554 w 5535001"/>
                <a:gd name="connsiteY46" fmla="*/ 5563526 h 6250127"/>
                <a:gd name="connsiteX47" fmla="*/ 4348009 w 5535001"/>
                <a:gd name="connsiteY47" fmla="*/ 5613017 h 6250127"/>
                <a:gd name="connsiteX48" fmla="*/ 4290568 w 5535001"/>
                <a:gd name="connsiteY48" fmla="*/ 5661948 h 6250127"/>
                <a:gd name="connsiteX49" fmla="*/ 4276124 w 5535001"/>
                <a:gd name="connsiteY49" fmla="*/ 5674153 h 6250127"/>
                <a:gd name="connsiteX50" fmla="*/ 4261120 w 5535001"/>
                <a:gd name="connsiteY50" fmla="*/ 5685798 h 6250127"/>
                <a:gd name="connsiteX51" fmla="*/ 4231112 w 5535001"/>
                <a:gd name="connsiteY51" fmla="*/ 5708976 h 6250127"/>
                <a:gd name="connsiteX52" fmla="*/ 4170984 w 5535001"/>
                <a:gd name="connsiteY52" fmla="*/ 5755443 h 6250127"/>
                <a:gd name="connsiteX53" fmla="*/ 4046025 w 5535001"/>
                <a:gd name="connsiteY53" fmla="*/ 5843228 h 6250127"/>
                <a:gd name="connsiteX54" fmla="*/ 3915356 w 5535001"/>
                <a:gd name="connsiteY54" fmla="*/ 5923735 h 6250127"/>
                <a:gd name="connsiteX55" fmla="*/ 3346323 w 5535001"/>
                <a:gd name="connsiteY55" fmla="*/ 6158872 h 6250127"/>
                <a:gd name="connsiteX56" fmla="*/ 2743476 w 5535001"/>
                <a:gd name="connsiteY56" fmla="*/ 6247328 h 6250127"/>
                <a:gd name="connsiteX57" fmla="*/ 2668120 w 5535001"/>
                <a:gd name="connsiteY57" fmla="*/ 6249344 h 6250127"/>
                <a:gd name="connsiteX58" fmla="*/ 2630498 w 5535001"/>
                <a:gd name="connsiteY58" fmla="*/ 6250127 h 6250127"/>
                <a:gd name="connsiteX59" fmla="*/ 2592988 w 5535001"/>
                <a:gd name="connsiteY59" fmla="*/ 6249568 h 6250127"/>
                <a:gd name="connsiteX60" fmla="*/ 2518080 w 5535001"/>
                <a:gd name="connsiteY60" fmla="*/ 6247777 h 6250127"/>
                <a:gd name="connsiteX61" fmla="*/ 2442948 w 5535001"/>
                <a:gd name="connsiteY61" fmla="*/ 6244529 h 6250127"/>
                <a:gd name="connsiteX62" fmla="*/ 2291676 w 5535001"/>
                <a:gd name="connsiteY62" fmla="*/ 6232213 h 6250127"/>
                <a:gd name="connsiteX63" fmla="*/ 2141412 w 5535001"/>
                <a:gd name="connsiteY63" fmla="*/ 6212394 h 6250127"/>
                <a:gd name="connsiteX64" fmla="*/ 1992715 w 5535001"/>
                <a:gd name="connsiteY64" fmla="*/ 6184961 h 6250127"/>
                <a:gd name="connsiteX65" fmla="*/ 1845811 w 5535001"/>
                <a:gd name="connsiteY65" fmla="*/ 6151034 h 6250127"/>
                <a:gd name="connsiteX66" fmla="*/ 1701033 w 5535001"/>
                <a:gd name="connsiteY66" fmla="*/ 6110724 h 6250127"/>
                <a:gd name="connsiteX67" fmla="*/ 1629484 w 5535001"/>
                <a:gd name="connsiteY67" fmla="*/ 6088219 h 6250127"/>
                <a:gd name="connsiteX68" fmla="*/ 1558383 w 5535001"/>
                <a:gd name="connsiteY68" fmla="*/ 6064929 h 6250127"/>
                <a:gd name="connsiteX69" fmla="*/ 1011968 w 5535001"/>
                <a:gd name="connsiteY69" fmla="*/ 5828896 h 6250127"/>
                <a:gd name="connsiteX70" fmla="*/ 511237 w 5535001"/>
                <a:gd name="connsiteY70" fmla="*/ 5512356 h 6250127"/>
                <a:gd name="connsiteX71" fmla="*/ 395572 w 5535001"/>
                <a:gd name="connsiteY71" fmla="*/ 5419757 h 6250127"/>
                <a:gd name="connsiteX72" fmla="*/ 284722 w 5535001"/>
                <a:gd name="connsiteY72" fmla="*/ 5321559 h 6250127"/>
                <a:gd name="connsiteX73" fmla="*/ 257513 w 5535001"/>
                <a:gd name="connsiteY73" fmla="*/ 5296477 h 6250127"/>
                <a:gd name="connsiteX74" fmla="*/ 243853 w 5535001"/>
                <a:gd name="connsiteY74" fmla="*/ 5283937 h 6250127"/>
                <a:gd name="connsiteX75" fmla="*/ 230752 w 5535001"/>
                <a:gd name="connsiteY75" fmla="*/ 5270836 h 6250127"/>
                <a:gd name="connsiteX76" fmla="*/ 178574 w 5535001"/>
                <a:gd name="connsiteY76" fmla="*/ 5218322 h 6250127"/>
                <a:gd name="connsiteX77" fmla="*/ 126508 w 5535001"/>
                <a:gd name="connsiteY77" fmla="*/ 5165584 h 6250127"/>
                <a:gd name="connsiteX78" fmla="*/ 76345 w 5535001"/>
                <a:gd name="connsiteY78" fmla="*/ 5111167 h 6250127"/>
                <a:gd name="connsiteX79" fmla="*/ 26407 w 5535001"/>
                <a:gd name="connsiteY79" fmla="*/ 5056413 h 6250127"/>
                <a:gd name="connsiteX80" fmla="*/ 0 w 5535001"/>
                <a:gd name="connsiteY80" fmla="*/ 5024776 h 6250127"/>
                <a:gd name="connsiteX81" fmla="*/ 0 w 5535001"/>
                <a:gd name="connsiteY81" fmla="*/ 4492798 h 6250127"/>
                <a:gd name="connsiteX82" fmla="*/ 28534 w 5535001"/>
                <a:gd name="connsiteY82" fmla="*/ 4537879 h 6250127"/>
                <a:gd name="connsiteX83" fmla="*/ 66604 w 5535001"/>
                <a:gd name="connsiteY83" fmla="*/ 4592745 h 6250127"/>
                <a:gd name="connsiteX84" fmla="*/ 104114 w 5535001"/>
                <a:gd name="connsiteY84" fmla="*/ 4647834 h 6250127"/>
                <a:gd name="connsiteX85" fmla="*/ 143751 w 5535001"/>
                <a:gd name="connsiteY85" fmla="*/ 4701580 h 6250127"/>
                <a:gd name="connsiteX86" fmla="*/ 182717 w 5535001"/>
                <a:gd name="connsiteY86" fmla="*/ 4755773 h 6250127"/>
                <a:gd name="connsiteX87" fmla="*/ 223810 w 5535001"/>
                <a:gd name="connsiteY87" fmla="*/ 4808399 h 6250127"/>
                <a:gd name="connsiteX88" fmla="*/ 264679 w 5535001"/>
                <a:gd name="connsiteY88" fmla="*/ 4861249 h 6250127"/>
                <a:gd name="connsiteX89" fmla="*/ 307788 w 5535001"/>
                <a:gd name="connsiteY89" fmla="*/ 4912420 h 6250127"/>
                <a:gd name="connsiteX90" fmla="*/ 351232 w 5535001"/>
                <a:gd name="connsiteY90" fmla="*/ 4963254 h 6250127"/>
                <a:gd name="connsiteX91" fmla="*/ 397028 w 5535001"/>
                <a:gd name="connsiteY91" fmla="*/ 5012185 h 6250127"/>
                <a:gd name="connsiteX92" fmla="*/ 443496 w 5535001"/>
                <a:gd name="connsiteY92" fmla="*/ 5060444 h 6250127"/>
                <a:gd name="connsiteX93" fmla="*/ 455140 w 5535001"/>
                <a:gd name="connsiteY93" fmla="*/ 5072537 h 6250127"/>
                <a:gd name="connsiteX94" fmla="*/ 467345 w 5535001"/>
                <a:gd name="connsiteY94" fmla="*/ 5083958 h 6250127"/>
                <a:gd name="connsiteX95" fmla="*/ 491755 w 5535001"/>
                <a:gd name="connsiteY95" fmla="*/ 5106912 h 6250127"/>
                <a:gd name="connsiteX96" fmla="*/ 540686 w 5535001"/>
                <a:gd name="connsiteY96" fmla="*/ 5152819 h 6250127"/>
                <a:gd name="connsiteX97" fmla="*/ 552890 w 5535001"/>
                <a:gd name="connsiteY97" fmla="*/ 5164353 h 6250127"/>
                <a:gd name="connsiteX98" fmla="*/ 565655 w 5535001"/>
                <a:gd name="connsiteY98" fmla="*/ 5175214 h 6250127"/>
                <a:gd name="connsiteX99" fmla="*/ 591072 w 5535001"/>
                <a:gd name="connsiteY99" fmla="*/ 5197048 h 6250127"/>
                <a:gd name="connsiteX100" fmla="*/ 694197 w 5535001"/>
                <a:gd name="connsiteY100" fmla="*/ 5283041 h 6250127"/>
                <a:gd name="connsiteX101" fmla="*/ 1146221 w 5535001"/>
                <a:gd name="connsiteY101" fmla="*/ 5573716 h 6250127"/>
                <a:gd name="connsiteX102" fmla="*/ 1650982 w 5535001"/>
                <a:gd name="connsiteY102" fmla="*/ 5758130 h 6250127"/>
                <a:gd name="connsiteX103" fmla="*/ 1716485 w 5535001"/>
                <a:gd name="connsiteY103" fmla="*/ 5772798 h 6250127"/>
                <a:gd name="connsiteX104" fmla="*/ 1782211 w 5535001"/>
                <a:gd name="connsiteY104" fmla="*/ 5786235 h 6250127"/>
                <a:gd name="connsiteX105" fmla="*/ 1848386 w 5535001"/>
                <a:gd name="connsiteY105" fmla="*/ 5796984 h 6250127"/>
                <a:gd name="connsiteX106" fmla="*/ 1881417 w 5535001"/>
                <a:gd name="connsiteY106" fmla="*/ 5802359 h 6250127"/>
                <a:gd name="connsiteX107" fmla="*/ 1914560 w 5535001"/>
                <a:gd name="connsiteY107" fmla="*/ 5807061 h 6250127"/>
                <a:gd name="connsiteX108" fmla="*/ 2047469 w 5535001"/>
                <a:gd name="connsiteY108" fmla="*/ 5821282 h 6250127"/>
                <a:gd name="connsiteX109" fmla="*/ 2180601 w 5535001"/>
                <a:gd name="connsiteY109" fmla="*/ 5828896 h 6250127"/>
                <a:gd name="connsiteX110" fmla="*/ 2313622 w 5535001"/>
                <a:gd name="connsiteY110" fmla="*/ 5830463 h 6250127"/>
                <a:gd name="connsiteX111" fmla="*/ 2380021 w 5535001"/>
                <a:gd name="connsiteY111" fmla="*/ 5828448 h 6250127"/>
                <a:gd name="connsiteX112" fmla="*/ 2446195 w 5535001"/>
                <a:gd name="connsiteY112" fmla="*/ 5826433 h 6250127"/>
                <a:gd name="connsiteX113" fmla="*/ 2513041 w 5535001"/>
                <a:gd name="connsiteY113" fmla="*/ 5822737 h 6250127"/>
                <a:gd name="connsiteX114" fmla="*/ 2580111 w 5535001"/>
                <a:gd name="connsiteY114" fmla="*/ 5818258 h 6250127"/>
                <a:gd name="connsiteX115" fmla="*/ 2613590 w 5535001"/>
                <a:gd name="connsiteY115" fmla="*/ 5816355 h 6250127"/>
                <a:gd name="connsiteX116" fmla="*/ 2646845 w 5535001"/>
                <a:gd name="connsiteY116" fmla="*/ 5813108 h 6250127"/>
                <a:gd name="connsiteX117" fmla="*/ 2713244 w 5535001"/>
                <a:gd name="connsiteY117" fmla="*/ 5806838 h 6250127"/>
                <a:gd name="connsiteX118" fmla="*/ 3230882 w 5535001"/>
                <a:gd name="connsiteY118" fmla="*/ 5721292 h 6250127"/>
                <a:gd name="connsiteX119" fmla="*/ 3720416 w 5535001"/>
                <a:gd name="connsiteY119" fmla="*/ 5556472 h 6250127"/>
                <a:gd name="connsiteX120" fmla="*/ 3837425 w 5535001"/>
                <a:gd name="connsiteY120" fmla="*/ 5499927 h 6250127"/>
                <a:gd name="connsiteX121" fmla="*/ 3951634 w 5535001"/>
                <a:gd name="connsiteY121" fmla="*/ 5436552 h 6250127"/>
                <a:gd name="connsiteX122" fmla="*/ 4007284 w 5535001"/>
                <a:gd name="connsiteY122" fmla="*/ 5401841 h 6250127"/>
                <a:gd name="connsiteX123" fmla="*/ 4035164 w 5535001"/>
                <a:gd name="connsiteY123" fmla="*/ 5384374 h 6250127"/>
                <a:gd name="connsiteX124" fmla="*/ 4049049 w 5535001"/>
                <a:gd name="connsiteY124" fmla="*/ 5375640 h 6250127"/>
                <a:gd name="connsiteX125" fmla="*/ 4062485 w 5535001"/>
                <a:gd name="connsiteY125" fmla="*/ 5366123 h 6250127"/>
                <a:gd name="connsiteX126" fmla="*/ 4116567 w 5535001"/>
                <a:gd name="connsiteY126" fmla="*/ 5328277 h 6250127"/>
                <a:gd name="connsiteX127" fmla="*/ 4169976 w 5535001"/>
                <a:gd name="connsiteY127" fmla="*/ 5289199 h 6250127"/>
                <a:gd name="connsiteX128" fmla="*/ 4222042 w 5535001"/>
                <a:gd name="connsiteY128" fmla="*/ 5247994 h 6250127"/>
                <a:gd name="connsiteX129" fmla="*/ 4273213 w 5535001"/>
                <a:gd name="connsiteY129" fmla="*/ 5205558 h 6250127"/>
                <a:gd name="connsiteX130" fmla="*/ 4323151 w 5535001"/>
                <a:gd name="connsiteY130" fmla="*/ 5161329 h 6250127"/>
                <a:gd name="connsiteX131" fmla="*/ 4371971 w 5535001"/>
                <a:gd name="connsiteY131" fmla="*/ 5116093 h 6250127"/>
                <a:gd name="connsiteX132" fmla="*/ 4546868 w 5535001"/>
                <a:gd name="connsiteY132" fmla="*/ 4924400 h 6250127"/>
                <a:gd name="connsiteX133" fmla="*/ 4675634 w 5535001"/>
                <a:gd name="connsiteY133" fmla="*/ 4715352 h 6250127"/>
                <a:gd name="connsiteX134" fmla="*/ 4700155 w 5535001"/>
                <a:gd name="connsiteY134" fmla="*/ 4659255 h 6250127"/>
                <a:gd name="connsiteX135" fmla="*/ 4721206 w 5535001"/>
                <a:gd name="connsiteY135" fmla="*/ 4600135 h 6250127"/>
                <a:gd name="connsiteX136" fmla="*/ 4740465 w 5535001"/>
                <a:gd name="connsiteY136" fmla="*/ 4538887 h 6250127"/>
                <a:gd name="connsiteX137" fmla="*/ 4758492 w 5535001"/>
                <a:gd name="connsiteY137" fmla="*/ 4475848 h 6250127"/>
                <a:gd name="connsiteX138" fmla="*/ 4891288 w 5535001"/>
                <a:gd name="connsiteY138" fmla="*/ 3930329 h 6250127"/>
                <a:gd name="connsiteX139" fmla="*/ 5066298 w 5535001"/>
                <a:gd name="connsiteY139" fmla="*/ 3382235 h 6250127"/>
                <a:gd name="connsiteX140" fmla="*/ 5156994 w 5535001"/>
                <a:gd name="connsiteY140" fmla="*/ 2898635 h 6250127"/>
                <a:gd name="connsiteX141" fmla="*/ 5083317 w 5535001"/>
                <a:gd name="connsiteY141" fmla="*/ 2402047 h 6250127"/>
                <a:gd name="connsiteX142" fmla="*/ 4871022 w 5535001"/>
                <a:gd name="connsiteY142" fmla="*/ 1926958 h 6250127"/>
                <a:gd name="connsiteX143" fmla="*/ 4727028 w 5535001"/>
                <a:gd name="connsiteY143" fmla="*/ 1703577 h 6250127"/>
                <a:gd name="connsiteX144" fmla="*/ 4563776 w 5535001"/>
                <a:gd name="connsiteY144" fmla="*/ 1490834 h 6250127"/>
                <a:gd name="connsiteX145" fmla="*/ 4370291 w 5535001"/>
                <a:gd name="connsiteY145" fmla="*/ 1300596 h 6250127"/>
                <a:gd name="connsiteX146" fmla="*/ 4266046 w 5535001"/>
                <a:gd name="connsiteY146" fmla="*/ 1214491 h 6250127"/>
                <a:gd name="connsiteX147" fmla="*/ 4212973 w 5535001"/>
                <a:gd name="connsiteY147" fmla="*/ 1173062 h 6250127"/>
                <a:gd name="connsiteX148" fmla="*/ 4157995 w 5535001"/>
                <a:gd name="connsiteY148" fmla="*/ 1134545 h 6250127"/>
                <a:gd name="connsiteX149" fmla="*/ 3697126 w 5535001"/>
                <a:gd name="connsiteY149" fmla="*/ 881044 h 6250127"/>
                <a:gd name="connsiteX150" fmla="*/ 3637670 w 5535001"/>
                <a:gd name="connsiteY150" fmla="*/ 856747 h 6250127"/>
                <a:gd name="connsiteX151" fmla="*/ 3608222 w 5535001"/>
                <a:gd name="connsiteY151" fmla="*/ 844318 h 6250127"/>
                <a:gd name="connsiteX152" fmla="*/ 3578214 w 5535001"/>
                <a:gd name="connsiteY152" fmla="*/ 833457 h 6250127"/>
                <a:gd name="connsiteX153" fmla="*/ 3518309 w 5535001"/>
                <a:gd name="connsiteY153" fmla="*/ 812294 h 6250127"/>
                <a:gd name="connsiteX154" fmla="*/ 3503417 w 5535001"/>
                <a:gd name="connsiteY154" fmla="*/ 806920 h 6250127"/>
                <a:gd name="connsiteX155" fmla="*/ 3489533 w 5535001"/>
                <a:gd name="connsiteY155" fmla="*/ 799642 h 6250127"/>
                <a:gd name="connsiteX156" fmla="*/ 3460869 w 5535001"/>
                <a:gd name="connsiteY156" fmla="*/ 787101 h 6250127"/>
                <a:gd name="connsiteX157" fmla="*/ 3402980 w 5535001"/>
                <a:gd name="connsiteY157" fmla="*/ 763475 h 6250127"/>
                <a:gd name="connsiteX158" fmla="*/ 3374092 w 5535001"/>
                <a:gd name="connsiteY158" fmla="*/ 751606 h 6250127"/>
                <a:gd name="connsiteX159" fmla="*/ 3344980 w 5535001"/>
                <a:gd name="connsiteY159" fmla="*/ 740409 h 6250127"/>
                <a:gd name="connsiteX160" fmla="*/ 3226627 w 5535001"/>
                <a:gd name="connsiteY160" fmla="*/ 700772 h 6250127"/>
                <a:gd name="connsiteX161" fmla="*/ 2735750 w 5535001"/>
                <a:gd name="connsiteY161" fmla="*/ 614667 h 6250127"/>
                <a:gd name="connsiteX162" fmla="*/ 2673158 w 5535001"/>
                <a:gd name="connsiteY162" fmla="*/ 610412 h 6250127"/>
                <a:gd name="connsiteX163" fmla="*/ 2610119 w 5535001"/>
                <a:gd name="connsiteY163" fmla="*/ 609628 h 6250127"/>
                <a:gd name="connsiteX164" fmla="*/ 2547080 w 5535001"/>
                <a:gd name="connsiteY164" fmla="*/ 608620 h 6250127"/>
                <a:gd name="connsiteX165" fmla="*/ 2516400 w 5535001"/>
                <a:gd name="connsiteY165" fmla="*/ 608844 h 6250127"/>
                <a:gd name="connsiteX166" fmla="*/ 2486280 w 5535001"/>
                <a:gd name="connsiteY166" fmla="*/ 609740 h 6250127"/>
                <a:gd name="connsiteX167" fmla="*/ 2426376 w 5535001"/>
                <a:gd name="connsiteY167" fmla="*/ 613099 h 6250127"/>
                <a:gd name="connsiteX168" fmla="*/ 2366920 w 5535001"/>
                <a:gd name="connsiteY168" fmla="*/ 618474 h 6250127"/>
                <a:gd name="connsiteX169" fmla="*/ 2337248 w 5535001"/>
                <a:gd name="connsiteY169" fmla="*/ 621497 h 6250127"/>
                <a:gd name="connsiteX170" fmla="*/ 2307800 w 5535001"/>
                <a:gd name="connsiteY170" fmla="*/ 625528 h 6250127"/>
                <a:gd name="connsiteX171" fmla="*/ 2278351 w 5535001"/>
                <a:gd name="connsiteY171" fmla="*/ 629559 h 6250127"/>
                <a:gd name="connsiteX172" fmla="*/ 2249127 w 5535001"/>
                <a:gd name="connsiteY172" fmla="*/ 634710 h 6250127"/>
                <a:gd name="connsiteX173" fmla="*/ 1796096 w 5535001"/>
                <a:gd name="connsiteY173" fmla="*/ 781726 h 6250127"/>
                <a:gd name="connsiteX174" fmla="*/ 1370833 w 5535001"/>
                <a:gd name="connsiteY174" fmla="*/ 1048663 h 6250127"/>
                <a:gd name="connsiteX175" fmla="*/ 959790 w 5535001"/>
                <a:gd name="connsiteY175" fmla="*/ 1390844 h 6250127"/>
                <a:gd name="connsiteX176" fmla="*/ 749062 w 5535001"/>
                <a:gd name="connsiteY176" fmla="*/ 1577611 h 6250127"/>
                <a:gd name="connsiteX177" fmla="*/ 524786 w 5535001"/>
                <a:gd name="connsiteY177" fmla="*/ 1763145 h 6250127"/>
                <a:gd name="connsiteX178" fmla="*/ 84071 w 5535001"/>
                <a:gd name="connsiteY178" fmla="*/ 2098496 h 6250127"/>
                <a:gd name="connsiteX179" fmla="*/ 0 w 5535001"/>
                <a:gd name="connsiteY179" fmla="*/ 2168094 h 6250127"/>
                <a:gd name="connsiteX180" fmla="*/ 0 w 5535001"/>
                <a:gd name="connsiteY180" fmla="*/ 1576676 h 6250127"/>
                <a:gd name="connsiteX181" fmla="*/ 174655 w 5535001"/>
                <a:gd name="connsiteY181" fmla="*/ 1387597 h 6250127"/>
                <a:gd name="connsiteX182" fmla="*/ 363661 w 5535001"/>
                <a:gd name="connsiteY182" fmla="*/ 1188626 h 6250127"/>
                <a:gd name="connsiteX183" fmla="*/ 458052 w 5535001"/>
                <a:gd name="connsiteY183" fmla="*/ 1086397 h 6250127"/>
                <a:gd name="connsiteX184" fmla="*/ 557257 w 5535001"/>
                <a:gd name="connsiteY184" fmla="*/ 981593 h 6250127"/>
                <a:gd name="connsiteX185" fmla="*/ 994165 w 5535001"/>
                <a:gd name="connsiteY185" fmla="*/ 578389 h 6250127"/>
                <a:gd name="connsiteX186" fmla="*/ 1520873 w 5535001"/>
                <a:gd name="connsiteY186" fmla="*/ 237215 h 6250127"/>
                <a:gd name="connsiteX187" fmla="*/ 2141748 w 5535001"/>
                <a:gd name="connsiteY187" fmla="*/ 31190 h 6250127"/>
                <a:gd name="connsiteX188" fmla="*/ 2182505 w 5535001"/>
                <a:gd name="connsiteY188" fmla="*/ 24360 h 6250127"/>
                <a:gd name="connsiteX189" fmla="*/ 2223374 w 5535001"/>
                <a:gd name="connsiteY189" fmla="*/ 18873 h 6250127"/>
                <a:gd name="connsiteX190" fmla="*/ 2264355 w 5535001"/>
                <a:gd name="connsiteY190" fmla="*/ 13611 h 6250127"/>
                <a:gd name="connsiteX191" fmla="*/ 2305336 w 5535001"/>
                <a:gd name="connsiteY191" fmla="*/ 9580 h 6250127"/>
                <a:gd name="connsiteX192" fmla="*/ 2387410 w 5535001"/>
                <a:gd name="connsiteY192" fmla="*/ 3645 h 6250127"/>
                <a:gd name="connsiteX193" fmla="*/ 2469373 w 5535001"/>
                <a:gd name="connsiteY193" fmla="*/ 622 h 62501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Lst>
              <a:rect l="l" t="t" r="r" b="b"/>
              <a:pathLst>
                <a:path w="5535001" h="6250127">
                  <a:moveTo>
                    <a:pt x="2510242" y="174"/>
                  </a:moveTo>
                  <a:cubicBezTo>
                    <a:pt x="2523902" y="-50"/>
                    <a:pt x="2537562" y="-162"/>
                    <a:pt x="2550551" y="510"/>
                  </a:cubicBezTo>
                  <a:lnTo>
                    <a:pt x="2629490" y="3757"/>
                  </a:lnTo>
                  <a:lnTo>
                    <a:pt x="2708317" y="7229"/>
                  </a:lnTo>
                  <a:cubicBezTo>
                    <a:pt x="2734630" y="8572"/>
                    <a:pt x="2760943" y="12155"/>
                    <a:pt x="2787256" y="14619"/>
                  </a:cubicBezTo>
                  <a:cubicBezTo>
                    <a:pt x="2997536" y="34885"/>
                    <a:pt x="3207144" y="77994"/>
                    <a:pt x="3408467" y="145064"/>
                  </a:cubicBezTo>
                  <a:lnTo>
                    <a:pt x="3557723" y="199593"/>
                  </a:lnTo>
                  <a:cubicBezTo>
                    <a:pt x="3570264" y="203848"/>
                    <a:pt x="3582245" y="209447"/>
                    <a:pt x="3594337" y="214597"/>
                  </a:cubicBezTo>
                  <a:lnTo>
                    <a:pt x="3630616" y="230385"/>
                  </a:lnTo>
                  <a:lnTo>
                    <a:pt x="3703172" y="262073"/>
                  </a:lnTo>
                  <a:cubicBezTo>
                    <a:pt x="3715265" y="267335"/>
                    <a:pt x="3727358" y="272598"/>
                    <a:pt x="3739003" y="278756"/>
                  </a:cubicBezTo>
                  <a:cubicBezTo>
                    <a:pt x="3744937" y="281667"/>
                    <a:pt x="3750984" y="284131"/>
                    <a:pt x="3756806" y="287266"/>
                  </a:cubicBezTo>
                  <a:cubicBezTo>
                    <a:pt x="3762517" y="290513"/>
                    <a:pt x="3768115" y="294208"/>
                    <a:pt x="3773714" y="297567"/>
                  </a:cubicBezTo>
                  <a:lnTo>
                    <a:pt x="3840784" y="339332"/>
                  </a:lnTo>
                  <a:cubicBezTo>
                    <a:pt x="3851869" y="346386"/>
                    <a:pt x="3863290" y="352881"/>
                    <a:pt x="3873927" y="360495"/>
                  </a:cubicBezTo>
                  <a:lnTo>
                    <a:pt x="3906062" y="383001"/>
                  </a:lnTo>
                  <a:lnTo>
                    <a:pt x="3969662" y="428572"/>
                  </a:lnTo>
                  <a:cubicBezTo>
                    <a:pt x="4137281" y="552188"/>
                    <a:pt x="4285417" y="693270"/>
                    <a:pt x="4423029" y="837600"/>
                  </a:cubicBezTo>
                  <a:cubicBezTo>
                    <a:pt x="4440160" y="855739"/>
                    <a:pt x="4457404" y="873766"/>
                    <a:pt x="4474647" y="891569"/>
                  </a:cubicBezTo>
                  <a:lnTo>
                    <a:pt x="4524250" y="946883"/>
                  </a:lnTo>
                  <a:lnTo>
                    <a:pt x="4573965" y="1001748"/>
                  </a:lnTo>
                  <a:cubicBezTo>
                    <a:pt x="4590760" y="1019887"/>
                    <a:pt x="4605988" y="1039146"/>
                    <a:pt x="4622224" y="1057509"/>
                  </a:cubicBezTo>
                  <a:cubicBezTo>
                    <a:pt x="4653911" y="1094907"/>
                    <a:pt x="4686831" y="1131409"/>
                    <a:pt x="4717510" y="1169143"/>
                  </a:cubicBezTo>
                  <a:cubicBezTo>
                    <a:pt x="4733186" y="1187730"/>
                    <a:pt x="4748862" y="1206430"/>
                    <a:pt x="4764986" y="1224681"/>
                  </a:cubicBezTo>
                  <a:cubicBezTo>
                    <a:pt x="4780886" y="1243044"/>
                    <a:pt x="4797233" y="1261071"/>
                    <a:pt x="4813021" y="1279994"/>
                  </a:cubicBezTo>
                  <a:cubicBezTo>
                    <a:pt x="4877292" y="1354230"/>
                    <a:pt x="4941339" y="1428914"/>
                    <a:pt x="5001915" y="1506846"/>
                  </a:cubicBezTo>
                  <a:cubicBezTo>
                    <a:pt x="5062603" y="1584665"/>
                    <a:pt x="5118252" y="1666739"/>
                    <a:pt x="5170542" y="1751165"/>
                  </a:cubicBezTo>
                  <a:cubicBezTo>
                    <a:pt x="5274898" y="1920240"/>
                    <a:pt x="5363579" y="2101295"/>
                    <a:pt x="5428969" y="2293660"/>
                  </a:cubicBezTo>
                  <a:cubicBezTo>
                    <a:pt x="5494136" y="2485801"/>
                    <a:pt x="5533102" y="2690819"/>
                    <a:pt x="5534893" y="2899307"/>
                  </a:cubicBezTo>
                  <a:cubicBezTo>
                    <a:pt x="5536124" y="3003439"/>
                    <a:pt x="5526831" y="3108132"/>
                    <a:pt x="5508804" y="3211144"/>
                  </a:cubicBezTo>
                  <a:cubicBezTo>
                    <a:pt x="5490441" y="3314157"/>
                    <a:pt x="5462336" y="3415490"/>
                    <a:pt x="5426282" y="3513352"/>
                  </a:cubicBezTo>
                  <a:cubicBezTo>
                    <a:pt x="5363355" y="3684890"/>
                    <a:pt x="5302219" y="3856428"/>
                    <a:pt x="5248250" y="4030542"/>
                  </a:cubicBezTo>
                  <a:lnTo>
                    <a:pt x="5208612" y="4161771"/>
                  </a:lnTo>
                  <a:lnTo>
                    <a:pt x="5170318" y="4294680"/>
                  </a:lnTo>
                  <a:lnTo>
                    <a:pt x="5132248" y="4430164"/>
                  </a:lnTo>
                  <a:lnTo>
                    <a:pt x="5112765" y="4498914"/>
                  </a:lnTo>
                  <a:lnTo>
                    <a:pt x="5091715" y="4569119"/>
                  </a:lnTo>
                  <a:cubicBezTo>
                    <a:pt x="5085221" y="4592297"/>
                    <a:pt x="5076823" y="4616482"/>
                    <a:pt x="5068985" y="4640220"/>
                  </a:cubicBezTo>
                  <a:cubicBezTo>
                    <a:pt x="5060699" y="4664182"/>
                    <a:pt x="5053981" y="4687807"/>
                    <a:pt x="5043904" y="4712105"/>
                  </a:cubicBezTo>
                  <a:lnTo>
                    <a:pt x="5015799" y="4784438"/>
                  </a:lnTo>
                  <a:cubicBezTo>
                    <a:pt x="5005274" y="4808511"/>
                    <a:pt x="4993965" y="4832473"/>
                    <a:pt x="4982880" y="4856435"/>
                  </a:cubicBezTo>
                  <a:cubicBezTo>
                    <a:pt x="4936524" y="4951273"/>
                    <a:pt x="4881099" y="5044096"/>
                    <a:pt x="4817276" y="5125275"/>
                  </a:cubicBezTo>
                  <a:cubicBezTo>
                    <a:pt x="4755244" y="5208805"/>
                    <a:pt x="4686943" y="5282817"/>
                    <a:pt x="4618753" y="5355374"/>
                  </a:cubicBezTo>
                  <a:cubicBezTo>
                    <a:pt x="4602069" y="5374073"/>
                    <a:pt x="4584154" y="5391092"/>
                    <a:pt x="4566575" y="5408560"/>
                  </a:cubicBezTo>
                  <a:lnTo>
                    <a:pt x="4513837" y="5461186"/>
                  </a:lnTo>
                  <a:cubicBezTo>
                    <a:pt x="4496593" y="5479101"/>
                    <a:pt x="4477894" y="5495560"/>
                    <a:pt x="4459531" y="5512580"/>
                  </a:cubicBezTo>
                  <a:lnTo>
                    <a:pt x="4404554" y="5563526"/>
                  </a:lnTo>
                  <a:cubicBezTo>
                    <a:pt x="4386527" y="5580770"/>
                    <a:pt x="4366932" y="5596670"/>
                    <a:pt x="4348009" y="5613017"/>
                  </a:cubicBezTo>
                  <a:lnTo>
                    <a:pt x="4290568" y="5661948"/>
                  </a:lnTo>
                  <a:lnTo>
                    <a:pt x="4276124" y="5674153"/>
                  </a:lnTo>
                  <a:lnTo>
                    <a:pt x="4261120" y="5685798"/>
                  </a:lnTo>
                  <a:lnTo>
                    <a:pt x="4231112" y="5708976"/>
                  </a:lnTo>
                  <a:lnTo>
                    <a:pt x="4170984" y="5755443"/>
                  </a:lnTo>
                  <a:cubicBezTo>
                    <a:pt x="4130227" y="5785563"/>
                    <a:pt x="4087790" y="5813892"/>
                    <a:pt x="4046025" y="5843228"/>
                  </a:cubicBezTo>
                  <a:cubicBezTo>
                    <a:pt x="4002917" y="5870437"/>
                    <a:pt x="3959248" y="5897309"/>
                    <a:pt x="3915356" y="5923735"/>
                  </a:cubicBezTo>
                  <a:cubicBezTo>
                    <a:pt x="3737659" y="6026299"/>
                    <a:pt x="3544847" y="6106022"/>
                    <a:pt x="3346323" y="6158872"/>
                  </a:cubicBezTo>
                  <a:cubicBezTo>
                    <a:pt x="3147800" y="6211946"/>
                    <a:pt x="2944462" y="6239714"/>
                    <a:pt x="2743476" y="6247328"/>
                  </a:cubicBezTo>
                  <a:lnTo>
                    <a:pt x="2668120" y="6249344"/>
                  </a:lnTo>
                  <a:lnTo>
                    <a:pt x="2630498" y="6250127"/>
                  </a:lnTo>
                  <a:lnTo>
                    <a:pt x="2592988" y="6249568"/>
                  </a:lnTo>
                  <a:lnTo>
                    <a:pt x="2518080" y="6247777"/>
                  </a:lnTo>
                  <a:cubicBezTo>
                    <a:pt x="2493110" y="6247105"/>
                    <a:pt x="2468365" y="6246881"/>
                    <a:pt x="2442948" y="6244529"/>
                  </a:cubicBezTo>
                  <a:cubicBezTo>
                    <a:pt x="2392337" y="6240722"/>
                    <a:pt x="2341950" y="6237699"/>
                    <a:pt x="2291676" y="6232213"/>
                  </a:cubicBezTo>
                  <a:lnTo>
                    <a:pt x="2141412" y="6212394"/>
                  </a:lnTo>
                  <a:lnTo>
                    <a:pt x="1992715" y="6184961"/>
                  </a:lnTo>
                  <a:cubicBezTo>
                    <a:pt x="1943561" y="6173988"/>
                    <a:pt x="1894630" y="6162231"/>
                    <a:pt x="1845811" y="6151034"/>
                  </a:cubicBezTo>
                  <a:cubicBezTo>
                    <a:pt x="1797215" y="6138829"/>
                    <a:pt x="1749180" y="6123938"/>
                    <a:pt x="1701033" y="6110724"/>
                  </a:cubicBezTo>
                  <a:cubicBezTo>
                    <a:pt x="1676847" y="6104566"/>
                    <a:pt x="1653334" y="6095833"/>
                    <a:pt x="1629484" y="6088219"/>
                  </a:cubicBezTo>
                  <a:lnTo>
                    <a:pt x="1558383" y="6064929"/>
                  </a:lnTo>
                  <a:cubicBezTo>
                    <a:pt x="1369713" y="6000210"/>
                    <a:pt x="1186978" y="5921271"/>
                    <a:pt x="1011968" y="5828896"/>
                  </a:cubicBezTo>
                  <a:cubicBezTo>
                    <a:pt x="837071" y="5736408"/>
                    <a:pt x="668556" y="5631940"/>
                    <a:pt x="511237" y="5512356"/>
                  </a:cubicBezTo>
                  <a:cubicBezTo>
                    <a:pt x="471152" y="5483468"/>
                    <a:pt x="433642" y="5451220"/>
                    <a:pt x="395572" y="5419757"/>
                  </a:cubicBezTo>
                  <a:cubicBezTo>
                    <a:pt x="356831" y="5388965"/>
                    <a:pt x="321112" y="5354926"/>
                    <a:pt x="284722" y="5321559"/>
                  </a:cubicBezTo>
                  <a:lnTo>
                    <a:pt x="257513" y="5296477"/>
                  </a:lnTo>
                  <a:lnTo>
                    <a:pt x="243853" y="5283937"/>
                  </a:lnTo>
                  <a:lnTo>
                    <a:pt x="230752" y="5270836"/>
                  </a:lnTo>
                  <a:lnTo>
                    <a:pt x="178574" y="5218322"/>
                  </a:lnTo>
                  <a:cubicBezTo>
                    <a:pt x="161331" y="5200631"/>
                    <a:pt x="143191" y="5183948"/>
                    <a:pt x="126508" y="5165584"/>
                  </a:cubicBezTo>
                  <a:lnTo>
                    <a:pt x="76345" y="5111167"/>
                  </a:lnTo>
                  <a:cubicBezTo>
                    <a:pt x="59774" y="5092916"/>
                    <a:pt x="42530" y="5075112"/>
                    <a:pt x="26407" y="5056413"/>
                  </a:cubicBezTo>
                  <a:lnTo>
                    <a:pt x="0" y="5024776"/>
                  </a:lnTo>
                  <a:lnTo>
                    <a:pt x="0" y="4492798"/>
                  </a:lnTo>
                  <a:lnTo>
                    <a:pt x="28534" y="4537879"/>
                  </a:lnTo>
                  <a:cubicBezTo>
                    <a:pt x="41299" y="4556130"/>
                    <a:pt x="54175" y="4574382"/>
                    <a:pt x="66604" y="4592745"/>
                  </a:cubicBezTo>
                  <a:lnTo>
                    <a:pt x="104114" y="4647834"/>
                  </a:lnTo>
                  <a:lnTo>
                    <a:pt x="143751" y="4701580"/>
                  </a:lnTo>
                  <a:cubicBezTo>
                    <a:pt x="156964" y="4719495"/>
                    <a:pt x="169728" y="4737746"/>
                    <a:pt x="182717" y="4755773"/>
                  </a:cubicBezTo>
                  <a:lnTo>
                    <a:pt x="223810" y="4808399"/>
                  </a:lnTo>
                  <a:lnTo>
                    <a:pt x="264679" y="4861249"/>
                  </a:lnTo>
                  <a:cubicBezTo>
                    <a:pt x="278563" y="4878717"/>
                    <a:pt x="293455" y="4895288"/>
                    <a:pt x="307788" y="4912420"/>
                  </a:cubicBezTo>
                  <a:lnTo>
                    <a:pt x="351232" y="4963254"/>
                  </a:lnTo>
                  <a:cubicBezTo>
                    <a:pt x="365788" y="4980162"/>
                    <a:pt x="381688" y="4995837"/>
                    <a:pt x="397028" y="5012185"/>
                  </a:cubicBezTo>
                  <a:lnTo>
                    <a:pt x="443496" y="5060444"/>
                  </a:lnTo>
                  <a:lnTo>
                    <a:pt x="455140" y="5072537"/>
                  </a:lnTo>
                  <a:lnTo>
                    <a:pt x="467345" y="5083958"/>
                  </a:lnTo>
                  <a:lnTo>
                    <a:pt x="491755" y="5106912"/>
                  </a:lnTo>
                  <a:lnTo>
                    <a:pt x="540686" y="5152819"/>
                  </a:lnTo>
                  <a:lnTo>
                    <a:pt x="552890" y="5164353"/>
                  </a:lnTo>
                  <a:lnTo>
                    <a:pt x="565655" y="5175214"/>
                  </a:lnTo>
                  <a:lnTo>
                    <a:pt x="591072" y="5197048"/>
                  </a:lnTo>
                  <a:cubicBezTo>
                    <a:pt x="624999" y="5226160"/>
                    <a:pt x="658366" y="5256056"/>
                    <a:pt x="694197" y="5283041"/>
                  </a:cubicBezTo>
                  <a:cubicBezTo>
                    <a:pt x="834272" y="5394675"/>
                    <a:pt x="985207" y="5493881"/>
                    <a:pt x="1146221" y="5573716"/>
                  </a:cubicBezTo>
                  <a:cubicBezTo>
                    <a:pt x="1307122" y="5653774"/>
                    <a:pt x="1476869" y="5715918"/>
                    <a:pt x="1650982" y="5758130"/>
                  </a:cubicBezTo>
                  <a:lnTo>
                    <a:pt x="1716485" y="5772798"/>
                  </a:lnTo>
                  <a:cubicBezTo>
                    <a:pt x="1738431" y="5777390"/>
                    <a:pt x="1759929" y="5783100"/>
                    <a:pt x="1782211" y="5786235"/>
                  </a:cubicBezTo>
                  <a:lnTo>
                    <a:pt x="1848386" y="5796984"/>
                  </a:lnTo>
                  <a:lnTo>
                    <a:pt x="1881417" y="5802359"/>
                  </a:lnTo>
                  <a:cubicBezTo>
                    <a:pt x="1892390" y="5804151"/>
                    <a:pt x="1903363" y="5806054"/>
                    <a:pt x="1914560" y="5807061"/>
                  </a:cubicBezTo>
                  <a:cubicBezTo>
                    <a:pt x="1959012" y="5811765"/>
                    <a:pt x="2003241" y="5817251"/>
                    <a:pt x="2047469" y="5821282"/>
                  </a:cubicBezTo>
                  <a:lnTo>
                    <a:pt x="2180601" y="5828896"/>
                  </a:lnTo>
                  <a:lnTo>
                    <a:pt x="2313622" y="5830463"/>
                  </a:lnTo>
                  <a:cubicBezTo>
                    <a:pt x="2335680" y="5830799"/>
                    <a:pt x="2357962" y="5829008"/>
                    <a:pt x="2380021" y="5828448"/>
                  </a:cubicBezTo>
                  <a:lnTo>
                    <a:pt x="2446195" y="5826433"/>
                  </a:lnTo>
                  <a:cubicBezTo>
                    <a:pt x="2468029" y="5826208"/>
                    <a:pt x="2490647" y="5824193"/>
                    <a:pt x="2513041" y="5822737"/>
                  </a:cubicBezTo>
                  <a:lnTo>
                    <a:pt x="2580111" y="5818258"/>
                  </a:lnTo>
                  <a:lnTo>
                    <a:pt x="2613590" y="5816355"/>
                  </a:lnTo>
                  <a:lnTo>
                    <a:pt x="2646845" y="5813108"/>
                  </a:lnTo>
                  <a:cubicBezTo>
                    <a:pt x="2669016" y="5810869"/>
                    <a:pt x="2691074" y="5808741"/>
                    <a:pt x="2713244" y="5806838"/>
                  </a:cubicBezTo>
                  <a:cubicBezTo>
                    <a:pt x="2889933" y="5789371"/>
                    <a:pt x="3062815" y="5762050"/>
                    <a:pt x="3230882" y="5721292"/>
                  </a:cubicBezTo>
                  <a:cubicBezTo>
                    <a:pt x="3398837" y="5680423"/>
                    <a:pt x="3562426" y="5626902"/>
                    <a:pt x="3720416" y="5556472"/>
                  </a:cubicBezTo>
                  <a:cubicBezTo>
                    <a:pt x="3759381" y="5537997"/>
                    <a:pt x="3798347" y="5518962"/>
                    <a:pt x="3837425" y="5499927"/>
                  </a:cubicBezTo>
                  <a:cubicBezTo>
                    <a:pt x="3875271" y="5478765"/>
                    <a:pt x="3913900" y="5458610"/>
                    <a:pt x="3951634" y="5436552"/>
                  </a:cubicBezTo>
                  <a:lnTo>
                    <a:pt x="4007284" y="5401841"/>
                  </a:lnTo>
                  <a:lnTo>
                    <a:pt x="4035164" y="5384374"/>
                  </a:lnTo>
                  <a:lnTo>
                    <a:pt x="4049049" y="5375640"/>
                  </a:lnTo>
                  <a:lnTo>
                    <a:pt x="4062485" y="5366123"/>
                  </a:lnTo>
                  <a:lnTo>
                    <a:pt x="4116567" y="5328277"/>
                  </a:lnTo>
                  <a:cubicBezTo>
                    <a:pt x="4134594" y="5315624"/>
                    <a:pt x="4152957" y="5303420"/>
                    <a:pt x="4169976" y="5289199"/>
                  </a:cubicBezTo>
                  <a:lnTo>
                    <a:pt x="4222042" y="5247994"/>
                  </a:lnTo>
                  <a:cubicBezTo>
                    <a:pt x="4239398" y="5234222"/>
                    <a:pt x="4256865" y="5220562"/>
                    <a:pt x="4273213" y="5205558"/>
                  </a:cubicBezTo>
                  <a:lnTo>
                    <a:pt x="4323151" y="5161329"/>
                  </a:lnTo>
                  <a:cubicBezTo>
                    <a:pt x="4339611" y="5146437"/>
                    <a:pt x="4356631" y="5131881"/>
                    <a:pt x="4371971" y="5116093"/>
                  </a:cubicBezTo>
                  <a:cubicBezTo>
                    <a:pt x="4435457" y="5054398"/>
                    <a:pt x="4496258" y="4991135"/>
                    <a:pt x="4546868" y="4924400"/>
                  </a:cubicBezTo>
                  <a:cubicBezTo>
                    <a:pt x="4600054" y="4858450"/>
                    <a:pt x="4640699" y="4788916"/>
                    <a:pt x="4675634" y="4715352"/>
                  </a:cubicBezTo>
                  <a:lnTo>
                    <a:pt x="4700155" y="4659255"/>
                  </a:lnTo>
                  <a:lnTo>
                    <a:pt x="4721206" y="4600135"/>
                  </a:lnTo>
                  <a:cubicBezTo>
                    <a:pt x="4728707" y="4580988"/>
                    <a:pt x="4733970" y="4559266"/>
                    <a:pt x="4740465" y="4538887"/>
                  </a:cubicBezTo>
                  <a:cubicBezTo>
                    <a:pt x="4746623" y="4518061"/>
                    <a:pt x="4753005" y="4497906"/>
                    <a:pt x="4758492" y="4475848"/>
                  </a:cubicBezTo>
                  <a:cubicBezTo>
                    <a:pt x="4803168" y="4303637"/>
                    <a:pt x="4840902" y="4115080"/>
                    <a:pt x="4891288" y="3930329"/>
                  </a:cubicBezTo>
                  <a:cubicBezTo>
                    <a:pt x="4940891" y="3744906"/>
                    <a:pt x="5000235" y="3562059"/>
                    <a:pt x="5066298" y="3382235"/>
                  </a:cubicBezTo>
                  <a:cubicBezTo>
                    <a:pt x="5124186" y="3226932"/>
                    <a:pt x="5154530" y="3064015"/>
                    <a:pt x="5156994" y="2898635"/>
                  </a:cubicBezTo>
                  <a:cubicBezTo>
                    <a:pt x="5159681" y="2733255"/>
                    <a:pt x="5132920" y="2565636"/>
                    <a:pt x="5083317" y="2402047"/>
                  </a:cubicBezTo>
                  <a:cubicBezTo>
                    <a:pt x="5033938" y="2238123"/>
                    <a:pt x="4960150" y="2079013"/>
                    <a:pt x="4871022" y="1926958"/>
                  </a:cubicBezTo>
                  <a:cubicBezTo>
                    <a:pt x="4826570" y="1850818"/>
                    <a:pt x="4777415" y="1776918"/>
                    <a:pt x="4727028" y="1703577"/>
                  </a:cubicBezTo>
                  <a:cubicBezTo>
                    <a:pt x="4676418" y="1630349"/>
                    <a:pt x="4622784" y="1558464"/>
                    <a:pt x="4563776" y="1490834"/>
                  </a:cubicBezTo>
                  <a:cubicBezTo>
                    <a:pt x="4503647" y="1423764"/>
                    <a:pt x="4439041" y="1359157"/>
                    <a:pt x="4370291" y="1300596"/>
                  </a:cubicBezTo>
                  <a:cubicBezTo>
                    <a:pt x="4336812" y="1270141"/>
                    <a:pt x="4301541" y="1242148"/>
                    <a:pt x="4266046" y="1214491"/>
                  </a:cubicBezTo>
                  <a:cubicBezTo>
                    <a:pt x="4248355" y="1200607"/>
                    <a:pt x="4230776" y="1186611"/>
                    <a:pt x="4212973" y="1173062"/>
                  </a:cubicBezTo>
                  <a:cubicBezTo>
                    <a:pt x="4194722" y="1160074"/>
                    <a:pt x="4176359" y="1147197"/>
                    <a:pt x="4157995" y="1134545"/>
                  </a:cubicBezTo>
                  <a:cubicBezTo>
                    <a:pt x="4011426" y="1031980"/>
                    <a:pt x="3855004" y="948562"/>
                    <a:pt x="3697126" y="881044"/>
                  </a:cubicBezTo>
                  <a:lnTo>
                    <a:pt x="3637670" y="856747"/>
                  </a:lnTo>
                  <a:lnTo>
                    <a:pt x="3608222" y="844318"/>
                  </a:lnTo>
                  <a:cubicBezTo>
                    <a:pt x="3598480" y="840063"/>
                    <a:pt x="3588179" y="837040"/>
                    <a:pt x="3578214" y="833457"/>
                  </a:cubicBezTo>
                  <a:lnTo>
                    <a:pt x="3518309" y="812294"/>
                  </a:lnTo>
                  <a:cubicBezTo>
                    <a:pt x="3513383" y="810503"/>
                    <a:pt x="3508344" y="808823"/>
                    <a:pt x="3503417" y="806920"/>
                  </a:cubicBezTo>
                  <a:cubicBezTo>
                    <a:pt x="3498603" y="804792"/>
                    <a:pt x="3494236" y="801993"/>
                    <a:pt x="3489533" y="799642"/>
                  </a:cubicBezTo>
                  <a:cubicBezTo>
                    <a:pt x="3480240" y="794827"/>
                    <a:pt x="3470498" y="791020"/>
                    <a:pt x="3460869" y="787101"/>
                  </a:cubicBezTo>
                  <a:lnTo>
                    <a:pt x="3402980" y="763475"/>
                  </a:lnTo>
                  <a:lnTo>
                    <a:pt x="3374092" y="751606"/>
                  </a:lnTo>
                  <a:cubicBezTo>
                    <a:pt x="3364462" y="747688"/>
                    <a:pt x="3354945" y="743433"/>
                    <a:pt x="3344980" y="740409"/>
                  </a:cubicBezTo>
                  <a:lnTo>
                    <a:pt x="3226627" y="700772"/>
                  </a:lnTo>
                  <a:cubicBezTo>
                    <a:pt x="3067405" y="652849"/>
                    <a:pt x="2902697" y="625192"/>
                    <a:pt x="2735750" y="614667"/>
                  </a:cubicBezTo>
                  <a:cubicBezTo>
                    <a:pt x="2714811" y="613435"/>
                    <a:pt x="2694209" y="610860"/>
                    <a:pt x="2673158" y="610412"/>
                  </a:cubicBezTo>
                  <a:lnTo>
                    <a:pt x="2610119" y="609628"/>
                  </a:lnTo>
                  <a:lnTo>
                    <a:pt x="2547080" y="608620"/>
                  </a:lnTo>
                  <a:cubicBezTo>
                    <a:pt x="2536443" y="608173"/>
                    <a:pt x="2526365" y="608397"/>
                    <a:pt x="2516400" y="608844"/>
                  </a:cubicBezTo>
                  <a:lnTo>
                    <a:pt x="2486280" y="609740"/>
                  </a:lnTo>
                  <a:cubicBezTo>
                    <a:pt x="2466125" y="609852"/>
                    <a:pt x="2446307" y="611868"/>
                    <a:pt x="2426376" y="613099"/>
                  </a:cubicBezTo>
                  <a:cubicBezTo>
                    <a:pt x="2406333" y="613995"/>
                    <a:pt x="2386627" y="616458"/>
                    <a:pt x="2366920" y="618474"/>
                  </a:cubicBezTo>
                  <a:cubicBezTo>
                    <a:pt x="2357066" y="619482"/>
                    <a:pt x="2347101" y="620153"/>
                    <a:pt x="2337248" y="621497"/>
                  </a:cubicBezTo>
                  <a:lnTo>
                    <a:pt x="2307800" y="625528"/>
                  </a:lnTo>
                  <a:lnTo>
                    <a:pt x="2278351" y="629559"/>
                  </a:lnTo>
                  <a:lnTo>
                    <a:pt x="2249127" y="634710"/>
                  </a:lnTo>
                  <a:cubicBezTo>
                    <a:pt x="2093377" y="661918"/>
                    <a:pt x="1942329" y="710849"/>
                    <a:pt x="1796096" y="781726"/>
                  </a:cubicBezTo>
                  <a:cubicBezTo>
                    <a:pt x="1649751" y="852268"/>
                    <a:pt x="1508892" y="944307"/>
                    <a:pt x="1370833" y="1048663"/>
                  </a:cubicBezTo>
                  <a:cubicBezTo>
                    <a:pt x="1232774" y="1153244"/>
                    <a:pt x="1097290" y="1269917"/>
                    <a:pt x="959790" y="1390844"/>
                  </a:cubicBezTo>
                  <a:lnTo>
                    <a:pt x="749062" y="1577611"/>
                  </a:lnTo>
                  <a:cubicBezTo>
                    <a:pt x="674602" y="1642329"/>
                    <a:pt x="599806" y="1704137"/>
                    <a:pt x="524786" y="1763145"/>
                  </a:cubicBezTo>
                  <a:cubicBezTo>
                    <a:pt x="374858" y="1881498"/>
                    <a:pt x="223810" y="1987422"/>
                    <a:pt x="84071" y="2098496"/>
                  </a:cubicBezTo>
                  <a:lnTo>
                    <a:pt x="0" y="2168094"/>
                  </a:lnTo>
                  <a:lnTo>
                    <a:pt x="0" y="1576676"/>
                  </a:lnTo>
                  <a:lnTo>
                    <a:pt x="174655" y="1387597"/>
                  </a:lnTo>
                  <a:cubicBezTo>
                    <a:pt x="238926" y="1320079"/>
                    <a:pt x="302749" y="1254577"/>
                    <a:pt x="363661" y="1188626"/>
                  </a:cubicBezTo>
                  <a:lnTo>
                    <a:pt x="458052" y="1086397"/>
                  </a:lnTo>
                  <a:cubicBezTo>
                    <a:pt x="490635" y="1051351"/>
                    <a:pt x="523666" y="1016416"/>
                    <a:pt x="557257" y="981593"/>
                  </a:cubicBezTo>
                  <a:cubicBezTo>
                    <a:pt x="691510" y="842414"/>
                    <a:pt x="835055" y="705699"/>
                    <a:pt x="994165" y="578389"/>
                  </a:cubicBezTo>
                  <a:cubicBezTo>
                    <a:pt x="1152939" y="451190"/>
                    <a:pt x="1328060" y="333398"/>
                    <a:pt x="1520873" y="237215"/>
                  </a:cubicBezTo>
                  <a:cubicBezTo>
                    <a:pt x="1713238" y="141033"/>
                    <a:pt x="1924302" y="68028"/>
                    <a:pt x="2141748" y="31190"/>
                  </a:cubicBezTo>
                  <a:lnTo>
                    <a:pt x="2182505" y="24360"/>
                  </a:lnTo>
                  <a:cubicBezTo>
                    <a:pt x="2196165" y="22344"/>
                    <a:pt x="2209826" y="20665"/>
                    <a:pt x="2223374" y="18873"/>
                  </a:cubicBezTo>
                  <a:lnTo>
                    <a:pt x="2264355" y="13611"/>
                  </a:lnTo>
                  <a:cubicBezTo>
                    <a:pt x="2278015" y="11931"/>
                    <a:pt x="2291676" y="10924"/>
                    <a:pt x="2305336" y="9580"/>
                  </a:cubicBezTo>
                  <a:cubicBezTo>
                    <a:pt x="2332657" y="7229"/>
                    <a:pt x="2360090" y="4653"/>
                    <a:pt x="2387410" y="3645"/>
                  </a:cubicBezTo>
                  <a:cubicBezTo>
                    <a:pt x="2414731" y="2414"/>
                    <a:pt x="2442164" y="510"/>
                    <a:pt x="2469373" y="622"/>
                  </a:cubicBezTo>
                  <a:close/>
                </a:path>
              </a:pathLst>
            </a:custGeom>
            <a:gradFill>
              <a:gsLst>
                <a:gs pos="37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67C4629D-4AB7-48D4-A61B-1AE1837A78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176241"/>
              <a:ext cx="5646908" cy="6130481"/>
            </a:xfrm>
            <a:custGeom>
              <a:avLst/>
              <a:gdLst>
                <a:gd name="connsiteX0" fmla="*/ 2616837 w 5646908"/>
                <a:gd name="connsiteY0" fmla="*/ 0 h 6130481"/>
                <a:gd name="connsiteX1" fmla="*/ 4918721 w 5646908"/>
                <a:gd name="connsiteY1" fmla="*/ 1134258 h 6130481"/>
                <a:gd name="connsiteX2" fmla="*/ 5539036 w 5646908"/>
                <a:gd name="connsiteY2" fmla="*/ 3362353 h 6130481"/>
                <a:gd name="connsiteX3" fmla="*/ 4712024 w 5646908"/>
                <a:gd name="connsiteY3" fmla="*/ 5293280 h 6130481"/>
                <a:gd name="connsiteX4" fmla="*/ 2547864 w 5646908"/>
                <a:gd name="connsiteY4" fmla="*/ 6130481 h 6130481"/>
                <a:gd name="connsiteX5" fmla="*/ 263223 w 5646908"/>
                <a:gd name="connsiteY5" fmla="*/ 5212325 h 6130481"/>
                <a:gd name="connsiteX6" fmla="*/ 49974 w 5646908"/>
                <a:gd name="connsiteY6" fmla="*/ 4985345 h 6130481"/>
                <a:gd name="connsiteX7" fmla="*/ 0 w 5646908"/>
                <a:gd name="connsiteY7" fmla="*/ 4920618 h 6130481"/>
                <a:gd name="connsiteX8" fmla="*/ 0 w 5646908"/>
                <a:gd name="connsiteY8" fmla="*/ 3760303 h 6130481"/>
                <a:gd name="connsiteX9" fmla="*/ 80488 w 5646908"/>
                <a:gd name="connsiteY9" fmla="*/ 3974159 h 6130481"/>
                <a:gd name="connsiteX10" fmla="*/ 664748 w 5646908"/>
                <a:gd name="connsiteY10" fmla="*/ 4813600 h 6130481"/>
                <a:gd name="connsiteX11" fmla="*/ 2548087 w 5646908"/>
                <a:gd name="connsiteY11" fmla="*/ 5570406 h 6130481"/>
                <a:gd name="connsiteX12" fmla="*/ 3536561 w 5646908"/>
                <a:gd name="connsiteY12" fmla="*/ 5407153 h 6130481"/>
                <a:gd name="connsiteX13" fmla="*/ 4308035 w 5646908"/>
                <a:gd name="connsiteY13" fmla="*/ 4897241 h 6130481"/>
                <a:gd name="connsiteX14" fmla="*/ 4569038 w 5646908"/>
                <a:gd name="connsiteY14" fmla="*/ 4564802 h 6130481"/>
                <a:gd name="connsiteX15" fmla="*/ 4699147 w 5646908"/>
                <a:gd name="connsiteY15" fmla="*/ 4149952 h 6130481"/>
                <a:gd name="connsiteX16" fmla="*/ 5003034 w 5646908"/>
                <a:gd name="connsiteY16" fmla="*/ 3168421 h 6130481"/>
                <a:gd name="connsiteX17" fmla="*/ 4994189 w 5646908"/>
                <a:gd name="connsiteY17" fmla="*/ 2321590 h 6130481"/>
                <a:gd name="connsiteX18" fmla="*/ 4487860 w 5646908"/>
                <a:gd name="connsiteY18" fmla="*/ 1501856 h 6130481"/>
                <a:gd name="connsiteX19" fmla="*/ 3640469 w 5646908"/>
                <a:gd name="connsiteY19" fmla="*/ 808425 h 6130481"/>
                <a:gd name="connsiteX20" fmla="*/ 2616837 w 5646908"/>
                <a:gd name="connsiteY20" fmla="*/ 559851 h 6130481"/>
                <a:gd name="connsiteX21" fmla="*/ 1762952 w 5646908"/>
                <a:gd name="connsiteY21" fmla="*/ 812008 h 6130481"/>
                <a:gd name="connsiteX22" fmla="*/ 939635 w 5646908"/>
                <a:gd name="connsiteY22" fmla="*/ 1502976 h 6130481"/>
                <a:gd name="connsiteX23" fmla="*/ 585250 w 5646908"/>
                <a:gd name="connsiteY23" fmla="*/ 1831049 h 6130481"/>
                <a:gd name="connsiteX24" fmla="*/ 40403 w 5646908"/>
                <a:gd name="connsiteY24" fmla="*/ 2389556 h 6130481"/>
                <a:gd name="connsiteX25" fmla="*/ 0 w 5646908"/>
                <a:gd name="connsiteY25" fmla="*/ 2456747 h 6130481"/>
                <a:gd name="connsiteX26" fmla="*/ 0 w 5646908"/>
                <a:gd name="connsiteY26" fmla="*/ 1601114 h 6130481"/>
                <a:gd name="connsiteX27" fmla="*/ 93200 w 5646908"/>
                <a:gd name="connsiteY27" fmla="*/ 1513741 h 6130481"/>
                <a:gd name="connsiteX28" fmla="*/ 535423 w 5646908"/>
                <a:gd name="connsiteY28" fmla="*/ 1107273 h 6130481"/>
                <a:gd name="connsiteX29" fmla="*/ 2616837 w 5646908"/>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646908" h="6130481">
                  <a:moveTo>
                    <a:pt x="2616837" y="0"/>
                  </a:moveTo>
                  <a:cubicBezTo>
                    <a:pt x="3596241" y="0"/>
                    <a:pt x="4322479" y="463445"/>
                    <a:pt x="4918721" y="1134258"/>
                  </a:cubicBezTo>
                  <a:cubicBezTo>
                    <a:pt x="5416317" y="1694109"/>
                    <a:pt x="5857703" y="2516643"/>
                    <a:pt x="5539036" y="3362353"/>
                  </a:cubicBezTo>
                  <a:cubicBezTo>
                    <a:pt x="5111758" y="4496612"/>
                    <a:pt x="5300763" y="4716633"/>
                    <a:pt x="4712024" y="5293280"/>
                  </a:cubicBezTo>
                  <a:cubicBezTo>
                    <a:pt x="4123284" y="5869926"/>
                    <a:pt x="3446201" y="6130481"/>
                    <a:pt x="2547864" y="6130481"/>
                  </a:cubicBezTo>
                  <a:cubicBezTo>
                    <a:pt x="1657476" y="6130481"/>
                    <a:pt x="850619" y="5780127"/>
                    <a:pt x="263223" y="5212325"/>
                  </a:cubicBezTo>
                  <a:cubicBezTo>
                    <a:pt x="188497" y="5140091"/>
                    <a:pt x="117321" y="5064339"/>
                    <a:pt x="49974" y="4985345"/>
                  </a:cubicBezTo>
                  <a:lnTo>
                    <a:pt x="0" y="4920618"/>
                  </a:lnTo>
                  <a:lnTo>
                    <a:pt x="0" y="3760303"/>
                  </a:lnTo>
                  <a:lnTo>
                    <a:pt x="80488" y="3974159"/>
                  </a:lnTo>
                  <a:cubicBezTo>
                    <a:pt x="217875" y="4289243"/>
                    <a:pt x="414383" y="4571632"/>
                    <a:pt x="664748" y="4813600"/>
                  </a:cubicBezTo>
                  <a:cubicBezTo>
                    <a:pt x="1169734" y="5301566"/>
                    <a:pt x="1838644" y="5570406"/>
                    <a:pt x="2548087" y="5570406"/>
                  </a:cubicBezTo>
                  <a:cubicBezTo>
                    <a:pt x="2928786" y="5570406"/>
                    <a:pt x="3252156" y="5516996"/>
                    <a:pt x="3536561" y="5407153"/>
                  </a:cubicBezTo>
                  <a:cubicBezTo>
                    <a:pt x="3815366" y="5299438"/>
                    <a:pt x="4067747" y="5132603"/>
                    <a:pt x="4308035" y="4897241"/>
                  </a:cubicBezTo>
                  <a:cubicBezTo>
                    <a:pt x="4475095" y="4733653"/>
                    <a:pt x="4533767" y="4637358"/>
                    <a:pt x="4569038" y="4564802"/>
                  </a:cubicBezTo>
                  <a:cubicBezTo>
                    <a:pt x="4619313" y="4461453"/>
                    <a:pt x="4652792" y="4330784"/>
                    <a:pt x="4699147" y="4149952"/>
                  </a:cubicBezTo>
                  <a:cubicBezTo>
                    <a:pt x="4758491" y="3918846"/>
                    <a:pt x="4839558" y="3602194"/>
                    <a:pt x="5003034" y="3168421"/>
                  </a:cubicBezTo>
                  <a:cubicBezTo>
                    <a:pt x="5103024" y="2902940"/>
                    <a:pt x="5100112" y="2626037"/>
                    <a:pt x="4994189" y="2321590"/>
                  </a:cubicBezTo>
                  <a:cubicBezTo>
                    <a:pt x="4900470" y="2052526"/>
                    <a:pt x="4725460" y="1769129"/>
                    <a:pt x="4487860" y="1501856"/>
                  </a:cubicBezTo>
                  <a:cubicBezTo>
                    <a:pt x="4210285" y="1189683"/>
                    <a:pt x="3933047" y="962832"/>
                    <a:pt x="3640469" y="808425"/>
                  </a:cubicBezTo>
                  <a:cubicBezTo>
                    <a:pt x="3323369" y="641141"/>
                    <a:pt x="2988578" y="559851"/>
                    <a:pt x="2616837" y="559851"/>
                  </a:cubicBezTo>
                  <a:cubicBezTo>
                    <a:pt x="2315413" y="559851"/>
                    <a:pt x="2044110" y="640134"/>
                    <a:pt x="1762952" y="812008"/>
                  </a:cubicBezTo>
                  <a:cubicBezTo>
                    <a:pt x="1472838" y="989593"/>
                    <a:pt x="1197167" y="1250707"/>
                    <a:pt x="939635" y="1502976"/>
                  </a:cubicBezTo>
                  <a:cubicBezTo>
                    <a:pt x="819379" y="1620769"/>
                    <a:pt x="700355" y="1727700"/>
                    <a:pt x="585250" y="1831049"/>
                  </a:cubicBezTo>
                  <a:cubicBezTo>
                    <a:pt x="362317" y="2031140"/>
                    <a:pt x="169840" y="2204022"/>
                    <a:pt x="40403" y="2389556"/>
                  </a:cubicBezTo>
                  <a:lnTo>
                    <a:pt x="0" y="2456747"/>
                  </a:lnTo>
                  <a:lnTo>
                    <a:pt x="0" y="1601114"/>
                  </a:lnTo>
                  <a:lnTo>
                    <a:pt x="93200" y="1513741"/>
                  </a:lnTo>
                  <a:cubicBezTo>
                    <a:pt x="237107" y="1383294"/>
                    <a:pt x="388238" y="1251435"/>
                    <a:pt x="535423" y="1107273"/>
                  </a:cubicBezTo>
                  <a:cubicBezTo>
                    <a:pt x="1124050" y="530627"/>
                    <a:pt x="1718500" y="0"/>
                    <a:pt x="2616837" y="0"/>
                  </a:cubicBezTo>
                  <a:close/>
                </a:path>
              </a:pathLst>
            </a:custGeom>
            <a:gradFill>
              <a:gsLst>
                <a:gs pos="2000">
                  <a:schemeClr val="bg1">
                    <a:alpha val="10000"/>
                  </a:schemeClr>
                </a:gs>
                <a:gs pos="54000">
                  <a:schemeClr val="accent6">
                    <a:alpha val="10000"/>
                  </a:schemeClr>
                </a:gs>
                <a:gs pos="100000">
                  <a:schemeClr val="bg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D1E30050-9FC4-4CC7-8C0B-BF5EFD106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176241"/>
              <a:ext cx="5517522" cy="6130481"/>
            </a:xfrm>
            <a:custGeom>
              <a:avLst/>
              <a:gdLst>
                <a:gd name="connsiteX0" fmla="*/ 2549095 w 5517522"/>
                <a:gd name="connsiteY0" fmla="*/ 0 h 6130481"/>
                <a:gd name="connsiteX1" fmla="*/ 4804175 w 5517522"/>
                <a:gd name="connsiteY1" fmla="*/ 1134258 h 6130481"/>
                <a:gd name="connsiteX2" fmla="*/ 5411838 w 5517522"/>
                <a:gd name="connsiteY2" fmla="*/ 3362353 h 6130481"/>
                <a:gd name="connsiteX3" fmla="*/ 4601621 w 5517522"/>
                <a:gd name="connsiteY3" fmla="*/ 5293280 h 6130481"/>
                <a:gd name="connsiteX4" fmla="*/ 2481577 w 5517522"/>
                <a:gd name="connsiteY4" fmla="*/ 6130481 h 6130481"/>
                <a:gd name="connsiteX5" fmla="*/ 243517 w 5517522"/>
                <a:gd name="connsiteY5" fmla="*/ 5212325 h 6130481"/>
                <a:gd name="connsiteX6" fmla="*/ 34587 w 5517522"/>
                <a:gd name="connsiteY6" fmla="*/ 4985345 h 6130481"/>
                <a:gd name="connsiteX7" fmla="*/ 0 w 5517522"/>
                <a:gd name="connsiteY7" fmla="*/ 4939620 h 6130481"/>
                <a:gd name="connsiteX8" fmla="*/ 0 w 5517522"/>
                <a:gd name="connsiteY8" fmla="*/ 3335329 h 6130481"/>
                <a:gd name="connsiteX9" fmla="*/ 17141 w 5517522"/>
                <a:gd name="connsiteY9" fmla="*/ 3448738 h 6130481"/>
                <a:gd name="connsiteX10" fmla="*/ 167489 w 5517522"/>
                <a:gd name="connsiteY10" fmla="*/ 3930490 h 6130481"/>
                <a:gd name="connsiteX11" fmla="*/ 715471 w 5517522"/>
                <a:gd name="connsiteY11" fmla="*/ 4734212 h 6130481"/>
                <a:gd name="connsiteX12" fmla="*/ 2481689 w 5517522"/>
                <a:gd name="connsiteY12" fmla="*/ 5458772 h 6130481"/>
                <a:gd name="connsiteX13" fmla="*/ 4126644 w 5517522"/>
                <a:gd name="connsiteY13" fmla="*/ 4818302 h 6130481"/>
                <a:gd name="connsiteX14" fmla="*/ 4360437 w 5517522"/>
                <a:gd name="connsiteY14" fmla="*/ 4516766 h 6130481"/>
                <a:gd name="connsiteX15" fmla="*/ 4480357 w 5517522"/>
                <a:gd name="connsiteY15" fmla="*/ 4122855 h 6130481"/>
                <a:gd name="connsiteX16" fmla="*/ 4781557 w 5517522"/>
                <a:gd name="connsiteY16" fmla="*/ 3129791 h 6130481"/>
                <a:gd name="connsiteX17" fmla="*/ 4771928 w 5517522"/>
                <a:gd name="connsiteY17" fmla="*/ 2357869 h 6130481"/>
                <a:gd name="connsiteX18" fmla="*/ 4297510 w 5517522"/>
                <a:gd name="connsiteY18" fmla="*/ 1575533 h 6130481"/>
                <a:gd name="connsiteX19" fmla="*/ 3498715 w 5517522"/>
                <a:gd name="connsiteY19" fmla="*/ 907071 h 6130481"/>
                <a:gd name="connsiteX20" fmla="*/ 2549095 w 5517522"/>
                <a:gd name="connsiteY20" fmla="*/ 671821 h 6130481"/>
                <a:gd name="connsiteX21" fmla="*/ 985319 w 5517522"/>
                <a:gd name="connsiteY21" fmla="*/ 1582475 h 6130481"/>
                <a:gd name="connsiteX22" fmla="*/ 634628 w 5517522"/>
                <a:gd name="connsiteY22" fmla="*/ 1913907 h 6130481"/>
                <a:gd name="connsiteX23" fmla="*/ 117662 w 5517522"/>
                <a:gd name="connsiteY23" fmla="*/ 2453044 h 6130481"/>
                <a:gd name="connsiteX24" fmla="*/ 2515 w 5517522"/>
                <a:gd name="connsiteY24" fmla="*/ 2685494 h 6130481"/>
                <a:gd name="connsiteX25" fmla="*/ 0 w 5517522"/>
                <a:gd name="connsiteY25" fmla="*/ 2696965 h 6130481"/>
                <a:gd name="connsiteX26" fmla="*/ 0 w 5517522"/>
                <a:gd name="connsiteY26" fmla="*/ 1587383 h 6130481"/>
                <a:gd name="connsiteX27" fmla="*/ 76951 w 5517522"/>
                <a:gd name="connsiteY27" fmla="*/ 1513741 h 6130481"/>
                <a:gd name="connsiteX28" fmla="*/ 510118 w 5517522"/>
                <a:gd name="connsiteY28" fmla="*/ 1107273 h 6130481"/>
                <a:gd name="connsiteX29" fmla="*/ 2549095 w 5517522"/>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517522" h="6130481">
                  <a:moveTo>
                    <a:pt x="2549095" y="0"/>
                  </a:moveTo>
                  <a:cubicBezTo>
                    <a:pt x="3508568" y="0"/>
                    <a:pt x="4219915" y="463445"/>
                    <a:pt x="4804175" y="1134258"/>
                  </a:cubicBezTo>
                  <a:cubicBezTo>
                    <a:pt x="5291694" y="1694109"/>
                    <a:pt x="5724011" y="2516643"/>
                    <a:pt x="5411838" y="3362353"/>
                  </a:cubicBezTo>
                  <a:cubicBezTo>
                    <a:pt x="4993181" y="4496612"/>
                    <a:pt x="5178268" y="4716633"/>
                    <a:pt x="4601621" y="5293280"/>
                  </a:cubicBezTo>
                  <a:cubicBezTo>
                    <a:pt x="4024863" y="5869926"/>
                    <a:pt x="3361551" y="6130481"/>
                    <a:pt x="2481577" y="6130481"/>
                  </a:cubicBezTo>
                  <a:cubicBezTo>
                    <a:pt x="1609329" y="6130481"/>
                    <a:pt x="818932" y="5780127"/>
                    <a:pt x="243517" y="5212325"/>
                  </a:cubicBezTo>
                  <a:cubicBezTo>
                    <a:pt x="170302" y="5140091"/>
                    <a:pt x="100568" y="5064339"/>
                    <a:pt x="34587" y="4985345"/>
                  </a:cubicBezTo>
                  <a:lnTo>
                    <a:pt x="0" y="4939620"/>
                  </a:lnTo>
                  <a:lnTo>
                    <a:pt x="0" y="3335329"/>
                  </a:lnTo>
                  <a:lnTo>
                    <a:pt x="17141" y="3448738"/>
                  </a:lnTo>
                  <a:cubicBezTo>
                    <a:pt x="50676" y="3613558"/>
                    <a:pt x="100867" y="3774516"/>
                    <a:pt x="167489" y="3930490"/>
                  </a:cubicBezTo>
                  <a:cubicBezTo>
                    <a:pt x="296255" y="4232138"/>
                    <a:pt x="480670" y="4502546"/>
                    <a:pt x="715471" y="4734212"/>
                  </a:cubicBezTo>
                  <a:cubicBezTo>
                    <a:pt x="1188993" y="5201464"/>
                    <a:pt x="1816250" y="5458772"/>
                    <a:pt x="2481689" y="5458772"/>
                  </a:cubicBezTo>
                  <a:cubicBezTo>
                    <a:pt x="3185758" y="5458772"/>
                    <a:pt x="3677755" y="5267191"/>
                    <a:pt x="4126644" y="4818302"/>
                  </a:cubicBezTo>
                  <a:cubicBezTo>
                    <a:pt x="4278363" y="4666583"/>
                    <a:pt x="4329982" y="4580701"/>
                    <a:pt x="4360437" y="4516766"/>
                  </a:cubicBezTo>
                  <a:cubicBezTo>
                    <a:pt x="4404890" y="4423495"/>
                    <a:pt x="4436577" y="4297417"/>
                    <a:pt x="4480357" y="4122855"/>
                  </a:cubicBezTo>
                  <a:cubicBezTo>
                    <a:pt x="4539030" y="3889285"/>
                    <a:pt x="4619425" y="3569275"/>
                    <a:pt x="4781557" y="3129791"/>
                  </a:cubicBezTo>
                  <a:cubicBezTo>
                    <a:pt x="4870238" y="2889503"/>
                    <a:pt x="4867103" y="2637010"/>
                    <a:pt x="4771928" y="2357869"/>
                  </a:cubicBezTo>
                  <a:cubicBezTo>
                    <a:pt x="4684815" y="2102465"/>
                    <a:pt x="4520779" y="1831945"/>
                    <a:pt x="4297510" y="1575533"/>
                  </a:cubicBezTo>
                  <a:cubicBezTo>
                    <a:pt x="4034492" y="1273549"/>
                    <a:pt x="3773266" y="1054983"/>
                    <a:pt x="3498715" y="907071"/>
                  </a:cubicBezTo>
                  <a:cubicBezTo>
                    <a:pt x="3204905" y="748745"/>
                    <a:pt x="2894187" y="671821"/>
                    <a:pt x="2549095" y="671821"/>
                  </a:cubicBezTo>
                  <a:cubicBezTo>
                    <a:pt x="1942553" y="671821"/>
                    <a:pt x="1518298" y="1049273"/>
                    <a:pt x="985319" y="1582475"/>
                  </a:cubicBezTo>
                  <a:cubicBezTo>
                    <a:pt x="865735" y="1702059"/>
                    <a:pt x="748278" y="1809774"/>
                    <a:pt x="634628" y="1913907"/>
                  </a:cubicBezTo>
                  <a:cubicBezTo>
                    <a:pt x="421325" y="2109407"/>
                    <a:pt x="237134" y="2278146"/>
                    <a:pt x="117662" y="2453044"/>
                  </a:cubicBezTo>
                  <a:cubicBezTo>
                    <a:pt x="64756" y="2530415"/>
                    <a:pt x="27022" y="2605799"/>
                    <a:pt x="2515" y="2685494"/>
                  </a:cubicBezTo>
                  <a:lnTo>
                    <a:pt x="0" y="2696965"/>
                  </a:lnTo>
                  <a:lnTo>
                    <a:pt x="0" y="1587383"/>
                  </a:lnTo>
                  <a:lnTo>
                    <a:pt x="76951" y="1513741"/>
                  </a:lnTo>
                  <a:cubicBezTo>
                    <a:pt x="217918" y="1383294"/>
                    <a:pt x="365956" y="1251435"/>
                    <a:pt x="510118" y="1107273"/>
                  </a:cubicBezTo>
                  <a:cubicBezTo>
                    <a:pt x="1086764" y="530627"/>
                    <a:pt x="1669121" y="0"/>
                    <a:pt x="25490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E7E03733-50FD-49A6-B226-40F6A0AD45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176241"/>
              <a:ext cx="5517475" cy="6130481"/>
            </a:xfrm>
            <a:custGeom>
              <a:avLst/>
              <a:gdLst>
                <a:gd name="connsiteX0" fmla="*/ 2549095 w 5517475"/>
                <a:gd name="connsiteY0" fmla="*/ 0 h 6130481"/>
                <a:gd name="connsiteX1" fmla="*/ 4804175 w 5517475"/>
                <a:gd name="connsiteY1" fmla="*/ 1134258 h 6130481"/>
                <a:gd name="connsiteX2" fmla="*/ 5411838 w 5517475"/>
                <a:gd name="connsiteY2" fmla="*/ 3362353 h 6130481"/>
                <a:gd name="connsiteX3" fmla="*/ 4601621 w 5517475"/>
                <a:gd name="connsiteY3" fmla="*/ 5293280 h 6130481"/>
                <a:gd name="connsiteX4" fmla="*/ 2481577 w 5517475"/>
                <a:gd name="connsiteY4" fmla="*/ 6130481 h 6130481"/>
                <a:gd name="connsiteX5" fmla="*/ 243517 w 5517475"/>
                <a:gd name="connsiteY5" fmla="*/ 5212325 h 6130481"/>
                <a:gd name="connsiteX6" fmla="*/ 34587 w 5517475"/>
                <a:gd name="connsiteY6" fmla="*/ 4985345 h 6130481"/>
                <a:gd name="connsiteX7" fmla="*/ 0 w 5517475"/>
                <a:gd name="connsiteY7" fmla="*/ 4939620 h 6130481"/>
                <a:gd name="connsiteX8" fmla="*/ 0 w 5517475"/>
                <a:gd name="connsiteY8" fmla="*/ 3799573 h 6130481"/>
                <a:gd name="connsiteX9" fmla="*/ 64364 w 5517475"/>
                <a:gd name="connsiteY9" fmla="*/ 3974159 h 6130481"/>
                <a:gd name="connsiteX10" fmla="*/ 636644 w 5517475"/>
                <a:gd name="connsiteY10" fmla="*/ 4813600 h 6130481"/>
                <a:gd name="connsiteX11" fmla="*/ 2481577 w 5517475"/>
                <a:gd name="connsiteY11" fmla="*/ 5570406 h 6130481"/>
                <a:gd name="connsiteX12" fmla="*/ 3449896 w 5517475"/>
                <a:gd name="connsiteY12" fmla="*/ 5407153 h 6130481"/>
                <a:gd name="connsiteX13" fmla="*/ 4205695 w 5517475"/>
                <a:gd name="connsiteY13" fmla="*/ 4897241 h 6130481"/>
                <a:gd name="connsiteX14" fmla="*/ 4461434 w 5517475"/>
                <a:gd name="connsiteY14" fmla="*/ 4564802 h 6130481"/>
                <a:gd name="connsiteX15" fmla="*/ 4588969 w 5517475"/>
                <a:gd name="connsiteY15" fmla="*/ 4149952 h 6130481"/>
                <a:gd name="connsiteX16" fmla="*/ 4886585 w 5517475"/>
                <a:gd name="connsiteY16" fmla="*/ 3168421 h 6130481"/>
                <a:gd name="connsiteX17" fmla="*/ 4877964 w 5517475"/>
                <a:gd name="connsiteY17" fmla="*/ 2321590 h 6130481"/>
                <a:gd name="connsiteX18" fmla="*/ 4382048 w 5517475"/>
                <a:gd name="connsiteY18" fmla="*/ 1501856 h 6130481"/>
                <a:gd name="connsiteX19" fmla="*/ 3551900 w 5517475"/>
                <a:gd name="connsiteY19" fmla="*/ 808425 h 6130481"/>
                <a:gd name="connsiteX20" fmla="*/ 2549095 w 5517475"/>
                <a:gd name="connsiteY20" fmla="*/ 559851 h 6130481"/>
                <a:gd name="connsiteX21" fmla="*/ 1712566 w 5517475"/>
                <a:gd name="connsiteY21" fmla="*/ 812008 h 6130481"/>
                <a:gd name="connsiteX22" fmla="*/ 906044 w 5517475"/>
                <a:gd name="connsiteY22" fmla="*/ 1502976 h 6130481"/>
                <a:gd name="connsiteX23" fmla="*/ 558825 w 5517475"/>
                <a:gd name="connsiteY23" fmla="*/ 1831049 h 6130481"/>
                <a:gd name="connsiteX24" fmla="*/ 25063 w 5517475"/>
                <a:gd name="connsiteY24" fmla="*/ 2389556 h 6130481"/>
                <a:gd name="connsiteX25" fmla="*/ 0 w 5517475"/>
                <a:gd name="connsiteY25" fmla="*/ 2432109 h 6130481"/>
                <a:gd name="connsiteX26" fmla="*/ 0 w 5517475"/>
                <a:gd name="connsiteY26" fmla="*/ 1587383 h 6130481"/>
                <a:gd name="connsiteX27" fmla="*/ 76951 w 5517475"/>
                <a:gd name="connsiteY27" fmla="*/ 1513741 h 6130481"/>
                <a:gd name="connsiteX28" fmla="*/ 510118 w 5517475"/>
                <a:gd name="connsiteY28" fmla="*/ 1107273 h 6130481"/>
                <a:gd name="connsiteX29" fmla="*/ 2549095 w 5517475"/>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517475" h="6130481">
                  <a:moveTo>
                    <a:pt x="2549095" y="0"/>
                  </a:moveTo>
                  <a:cubicBezTo>
                    <a:pt x="3508568" y="0"/>
                    <a:pt x="4219915" y="463445"/>
                    <a:pt x="4804175" y="1134258"/>
                  </a:cubicBezTo>
                  <a:cubicBezTo>
                    <a:pt x="5291694" y="1694109"/>
                    <a:pt x="5723899" y="2516643"/>
                    <a:pt x="5411838" y="3362353"/>
                  </a:cubicBezTo>
                  <a:cubicBezTo>
                    <a:pt x="4993181" y="4496612"/>
                    <a:pt x="5178268" y="4716633"/>
                    <a:pt x="4601621" y="5293280"/>
                  </a:cubicBezTo>
                  <a:cubicBezTo>
                    <a:pt x="4024863" y="5869926"/>
                    <a:pt x="3361551" y="6130481"/>
                    <a:pt x="2481577" y="6130481"/>
                  </a:cubicBezTo>
                  <a:cubicBezTo>
                    <a:pt x="1609329" y="6130481"/>
                    <a:pt x="818932" y="5780127"/>
                    <a:pt x="243517" y="5212325"/>
                  </a:cubicBezTo>
                  <a:cubicBezTo>
                    <a:pt x="170302" y="5140091"/>
                    <a:pt x="100568" y="5064339"/>
                    <a:pt x="34587" y="4985345"/>
                  </a:cubicBezTo>
                  <a:lnTo>
                    <a:pt x="0" y="4939620"/>
                  </a:lnTo>
                  <a:lnTo>
                    <a:pt x="0" y="3799573"/>
                  </a:lnTo>
                  <a:lnTo>
                    <a:pt x="64364" y="3974159"/>
                  </a:lnTo>
                  <a:cubicBezTo>
                    <a:pt x="198841" y="4289243"/>
                    <a:pt x="391429" y="4571632"/>
                    <a:pt x="636644" y="4813600"/>
                  </a:cubicBezTo>
                  <a:cubicBezTo>
                    <a:pt x="1131328" y="5301566"/>
                    <a:pt x="1786578" y="5570406"/>
                    <a:pt x="2481577" y="5570406"/>
                  </a:cubicBezTo>
                  <a:cubicBezTo>
                    <a:pt x="2854550" y="5570406"/>
                    <a:pt x="3171314" y="5516996"/>
                    <a:pt x="3449896" y="5407153"/>
                  </a:cubicBezTo>
                  <a:cubicBezTo>
                    <a:pt x="3723103" y="5299438"/>
                    <a:pt x="3970333" y="5132603"/>
                    <a:pt x="4205695" y="4897241"/>
                  </a:cubicBezTo>
                  <a:cubicBezTo>
                    <a:pt x="4369395" y="4733653"/>
                    <a:pt x="4426836" y="4637358"/>
                    <a:pt x="4461434" y="4564802"/>
                  </a:cubicBezTo>
                  <a:cubicBezTo>
                    <a:pt x="4510701" y="4461453"/>
                    <a:pt x="4543509" y="4330784"/>
                    <a:pt x="4588969" y="4149952"/>
                  </a:cubicBezTo>
                  <a:cubicBezTo>
                    <a:pt x="4646969" y="3918846"/>
                    <a:pt x="4726468" y="3602194"/>
                    <a:pt x="4886585" y="3168421"/>
                  </a:cubicBezTo>
                  <a:cubicBezTo>
                    <a:pt x="4984560" y="2902940"/>
                    <a:pt x="4981760" y="2626037"/>
                    <a:pt x="4877964" y="2321590"/>
                  </a:cubicBezTo>
                  <a:cubicBezTo>
                    <a:pt x="4786260" y="2052526"/>
                    <a:pt x="4614834" y="1769129"/>
                    <a:pt x="4382048" y="1501856"/>
                  </a:cubicBezTo>
                  <a:cubicBezTo>
                    <a:pt x="4110072" y="1189683"/>
                    <a:pt x="3838544" y="962832"/>
                    <a:pt x="3551900" y="808425"/>
                  </a:cubicBezTo>
                  <a:cubicBezTo>
                    <a:pt x="3241183" y="641141"/>
                    <a:pt x="2913222" y="559851"/>
                    <a:pt x="2549095" y="559851"/>
                  </a:cubicBezTo>
                  <a:cubicBezTo>
                    <a:pt x="2253830" y="559851"/>
                    <a:pt x="1988013" y="640134"/>
                    <a:pt x="1712566" y="812008"/>
                  </a:cubicBezTo>
                  <a:cubicBezTo>
                    <a:pt x="1428385" y="989593"/>
                    <a:pt x="1158313" y="1250707"/>
                    <a:pt x="906044" y="1502976"/>
                  </a:cubicBezTo>
                  <a:cubicBezTo>
                    <a:pt x="788140" y="1620769"/>
                    <a:pt x="671579" y="1727700"/>
                    <a:pt x="558825" y="1831049"/>
                  </a:cubicBezTo>
                  <a:cubicBezTo>
                    <a:pt x="340371" y="2031140"/>
                    <a:pt x="151813" y="2204022"/>
                    <a:pt x="25063" y="2389556"/>
                  </a:cubicBezTo>
                  <a:lnTo>
                    <a:pt x="0" y="2432109"/>
                  </a:lnTo>
                  <a:lnTo>
                    <a:pt x="0" y="1587383"/>
                  </a:lnTo>
                  <a:lnTo>
                    <a:pt x="76951" y="1513741"/>
                  </a:lnTo>
                  <a:cubicBezTo>
                    <a:pt x="217918" y="1383294"/>
                    <a:pt x="365956" y="1251435"/>
                    <a:pt x="510118" y="1107273"/>
                  </a:cubicBezTo>
                  <a:cubicBezTo>
                    <a:pt x="1086764" y="530627"/>
                    <a:pt x="1669121" y="0"/>
                    <a:pt x="25490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 name="Freeform: Shape 16">
              <a:extLst>
                <a:ext uri="{FF2B5EF4-FFF2-40B4-BE49-F238E27FC236}">
                  <a16:creationId xmlns:a16="http://schemas.microsoft.com/office/drawing/2014/main" id="{8A614510-A9F4-41B6-B78E-F49E390C7E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0"/>
              <a:ext cx="5646974" cy="6483075"/>
            </a:xfrm>
            <a:custGeom>
              <a:avLst/>
              <a:gdLst>
                <a:gd name="connsiteX0" fmla="*/ 2405773 w 5646974"/>
                <a:gd name="connsiteY0" fmla="*/ 0 h 6483075"/>
                <a:gd name="connsiteX1" fmla="*/ 5646974 w 5646974"/>
                <a:gd name="connsiteY1" fmla="*/ 3241538 h 6483075"/>
                <a:gd name="connsiteX2" fmla="*/ 2405773 w 5646974"/>
                <a:gd name="connsiteY2" fmla="*/ 6483075 h 6483075"/>
                <a:gd name="connsiteX3" fmla="*/ 113897 w 5646974"/>
                <a:gd name="connsiteY3" fmla="*/ 5533666 h 6483075"/>
                <a:gd name="connsiteX4" fmla="*/ 0 w 5646974"/>
                <a:gd name="connsiteY4" fmla="*/ 5408336 h 6483075"/>
                <a:gd name="connsiteX5" fmla="*/ 0 w 5646974"/>
                <a:gd name="connsiteY5" fmla="*/ 4983659 h 6483075"/>
                <a:gd name="connsiteX6" fmla="*/ 155731 w 5646974"/>
                <a:gd name="connsiteY6" fmla="*/ 5176047 h 6483075"/>
                <a:gd name="connsiteX7" fmla="*/ 1093706 w 5646974"/>
                <a:gd name="connsiteY7" fmla="*/ 5866903 h 6483075"/>
                <a:gd name="connsiteX8" fmla="*/ 1639673 w 5646974"/>
                <a:gd name="connsiteY8" fmla="*/ 6059940 h 6483075"/>
                <a:gd name="connsiteX9" fmla="*/ 1709990 w 5646974"/>
                <a:gd name="connsiteY9" fmla="*/ 6076287 h 6483075"/>
                <a:gd name="connsiteX10" fmla="*/ 1780307 w 5646974"/>
                <a:gd name="connsiteY10" fmla="*/ 6091963 h 6483075"/>
                <a:gd name="connsiteX11" fmla="*/ 1851072 w 5646974"/>
                <a:gd name="connsiteY11" fmla="*/ 6105176 h 6483075"/>
                <a:gd name="connsiteX12" fmla="*/ 1886455 w 5646974"/>
                <a:gd name="connsiteY12" fmla="*/ 6111782 h 6483075"/>
                <a:gd name="connsiteX13" fmla="*/ 1921949 w 5646974"/>
                <a:gd name="connsiteY13" fmla="*/ 6117716 h 6483075"/>
                <a:gd name="connsiteX14" fmla="*/ 2064152 w 5646974"/>
                <a:gd name="connsiteY14" fmla="*/ 6137647 h 6483075"/>
                <a:gd name="connsiteX15" fmla="*/ 2206914 w 5646974"/>
                <a:gd name="connsiteY15" fmla="*/ 6151195 h 6483075"/>
                <a:gd name="connsiteX16" fmla="*/ 2350011 w 5646974"/>
                <a:gd name="connsiteY16" fmla="*/ 6158250 h 6483075"/>
                <a:gd name="connsiteX17" fmla="*/ 2493109 w 5646974"/>
                <a:gd name="connsiteY17" fmla="*/ 6159705 h 6483075"/>
                <a:gd name="connsiteX18" fmla="*/ 2781321 w 5646974"/>
                <a:gd name="connsiteY18" fmla="*/ 6147277 h 6483075"/>
                <a:gd name="connsiteX19" fmla="*/ 3345091 w 5646974"/>
                <a:gd name="connsiteY19" fmla="*/ 6060276 h 6483075"/>
                <a:gd name="connsiteX20" fmla="*/ 3878853 w 5646974"/>
                <a:gd name="connsiteY20" fmla="*/ 5871718 h 6483075"/>
                <a:gd name="connsiteX21" fmla="*/ 4367267 w 5646974"/>
                <a:gd name="connsiteY21" fmla="*/ 5573093 h 6483075"/>
                <a:gd name="connsiteX22" fmla="*/ 4424484 w 5646974"/>
                <a:gd name="connsiteY22" fmla="*/ 5528529 h 6483075"/>
                <a:gd name="connsiteX23" fmla="*/ 4481252 w 5646974"/>
                <a:gd name="connsiteY23" fmla="*/ 5483069 h 6483075"/>
                <a:gd name="connsiteX24" fmla="*/ 4536790 w 5646974"/>
                <a:gd name="connsiteY24" fmla="*/ 5435818 h 6483075"/>
                <a:gd name="connsiteX25" fmla="*/ 4591543 w 5646974"/>
                <a:gd name="connsiteY25" fmla="*/ 5387671 h 6483075"/>
                <a:gd name="connsiteX26" fmla="*/ 4794209 w 5646974"/>
                <a:gd name="connsiteY26" fmla="*/ 5181198 h 6483075"/>
                <a:gd name="connsiteX27" fmla="*/ 4956678 w 5646974"/>
                <a:gd name="connsiteY27" fmla="*/ 4945836 h 6483075"/>
                <a:gd name="connsiteX28" fmla="*/ 4989262 w 5646974"/>
                <a:gd name="connsiteY28" fmla="*/ 4881453 h 6483075"/>
                <a:gd name="connsiteX29" fmla="*/ 5017814 w 5646974"/>
                <a:gd name="connsiteY29" fmla="*/ 4814607 h 6483075"/>
                <a:gd name="connsiteX30" fmla="*/ 5044127 w 5646974"/>
                <a:gd name="connsiteY30" fmla="*/ 4746193 h 6483075"/>
                <a:gd name="connsiteX31" fmla="*/ 5068425 w 5646974"/>
                <a:gd name="connsiteY31" fmla="*/ 4676436 h 6483075"/>
                <a:gd name="connsiteX32" fmla="*/ 5154641 w 5646974"/>
                <a:gd name="connsiteY32" fmla="*/ 4390352 h 6483075"/>
                <a:gd name="connsiteX33" fmla="*/ 5196854 w 5646974"/>
                <a:gd name="connsiteY33" fmla="*/ 4246134 h 6483075"/>
                <a:gd name="connsiteX34" fmla="*/ 5240299 w 5646974"/>
                <a:gd name="connsiteY34" fmla="*/ 4102140 h 6483075"/>
                <a:gd name="connsiteX35" fmla="*/ 5432440 w 5646974"/>
                <a:gd name="connsiteY35" fmla="*/ 3532884 h 6483075"/>
                <a:gd name="connsiteX36" fmla="*/ 5528846 w 5646974"/>
                <a:gd name="connsiteY36" fmla="*/ 2951647 h 6483075"/>
                <a:gd name="connsiteX37" fmla="*/ 5495927 w 5646974"/>
                <a:gd name="connsiteY37" fmla="*/ 2658733 h 6483075"/>
                <a:gd name="connsiteX38" fmla="*/ 5480027 w 5646974"/>
                <a:gd name="connsiteY38" fmla="*/ 2586848 h 6483075"/>
                <a:gd name="connsiteX39" fmla="*/ 5461328 w 5646974"/>
                <a:gd name="connsiteY39" fmla="*/ 2515635 h 6483075"/>
                <a:gd name="connsiteX40" fmla="*/ 5439605 w 5646974"/>
                <a:gd name="connsiteY40" fmla="*/ 2445317 h 6483075"/>
                <a:gd name="connsiteX41" fmla="*/ 5415532 w 5646974"/>
                <a:gd name="connsiteY41" fmla="*/ 2375896 h 6483075"/>
                <a:gd name="connsiteX42" fmla="*/ 5144564 w 5646974"/>
                <a:gd name="connsiteY42" fmla="*/ 1857138 h 6483075"/>
                <a:gd name="connsiteX43" fmla="*/ 4774838 w 5646974"/>
                <a:gd name="connsiteY43" fmla="*/ 1405450 h 6483075"/>
                <a:gd name="connsiteX44" fmla="*/ 4345769 w 5646974"/>
                <a:gd name="connsiteY44" fmla="*/ 1012323 h 6483075"/>
                <a:gd name="connsiteX45" fmla="*/ 4115334 w 5646974"/>
                <a:gd name="connsiteY45" fmla="*/ 841344 h 6483075"/>
                <a:gd name="connsiteX46" fmla="*/ 3874038 w 5646974"/>
                <a:gd name="connsiteY46" fmla="*/ 691528 h 6483075"/>
                <a:gd name="connsiteX47" fmla="*/ 3359535 w 5646974"/>
                <a:gd name="connsiteY47" fmla="*/ 468819 h 6483075"/>
                <a:gd name="connsiteX48" fmla="*/ 2811105 w 5646974"/>
                <a:gd name="connsiteY48" fmla="*/ 366031 h 6483075"/>
                <a:gd name="connsiteX49" fmla="*/ 2741124 w 5646974"/>
                <a:gd name="connsiteY49" fmla="*/ 361440 h 6483075"/>
                <a:gd name="connsiteX50" fmla="*/ 2671030 w 5646974"/>
                <a:gd name="connsiteY50" fmla="*/ 358417 h 6483075"/>
                <a:gd name="connsiteX51" fmla="*/ 2600713 w 5646974"/>
                <a:gd name="connsiteY51" fmla="*/ 357521 h 6483075"/>
                <a:gd name="connsiteX52" fmla="*/ 2531739 w 5646974"/>
                <a:gd name="connsiteY52" fmla="*/ 358529 h 6483075"/>
                <a:gd name="connsiteX53" fmla="*/ 2259988 w 5646974"/>
                <a:gd name="connsiteY53" fmla="*/ 385289 h 6483075"/>
                <a:gd name="connsiteX54" fmla="*/ 1740670 w 5646974"/>
                <a:gd name="connsiteY54" fmla="*/ 553917 h 6483075"/>
                <a:gd name="connsiteX55" fmla="*/ 1264124 w 5646974"/>
                <a:gd name="connsiteY55" fmla="*/ 853549 h 6483075"/>
                <a:gd name="connsiteX56" fmla="*/ 823074 w 5646974"/>
                <a:gd name="connsiteY56" fmla="*/ 1234136 h 6483075"/>
                <a:gd name="connsiteX57" fmla="*/ 715694 w 5646974"/>
                <a:gd name="connsiteY57" fmla="*/ 1336252 h 6483075"/>
                <a:gd name="connsiteX58" fmla="*/ 606859 w 5646974"/>
                <a:gd name="connsiteY58" fmla="*/ 1440945 h 6483075"/>
                <a:gd name="connsiteX59" fmla="*/ 382023 w 5646974"/>
                <a:gd name="connsiteY59" fmla="*/ 1646074 h 6483075"/>
                <a:gd name="connsiteX60" fmla="*/ 158531 w 5646974"/>
                <a:gd name="connsiteY60" fmla="*/ 1843813 h 6483075"/>
                <a:gd name="connsiteX61" fmla="*/ 0 w 5646974"/>
                <a:gd name="connsiteY61" fmla="*/ 1991775 h 6483075"/>
                <a:gd name="connsiteX62" fmla="*/ 0 w 5646974"/>
                <a:gd name="connsiteY62" fmla="*/ 1074740 h 6483075"/>
                <a:gd name="connsiteX63" fmla="*/ 113897 w 5646974"/>
                <a:gd name="connsiteY63" fmla="*/ 949410 h 6483075"/>
                <a:gd name="connsiteX64" fmla="*/ 2405773 w 5646974"/>
                <a:gd name="connsiteY64" fmla="*/ 0 h 6483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5646974" h="6483075">
                  <a:moveTo>
                    <a:pt x="2405773" y="0"/>
                  </a:moveTo>
                  <a:cubicBezTo>
                    <a:pt x="4195841" y="0"/>
                    <a:pt x="5646974" y="1451246"/>
                    <a:pt x="5646974" y="3241538"/>
                  </a:cubicBezTo>
                  <a:cubicBezTo>
                    <a:pt x="5646974" y="5031830"/>
                    <a:pt x="4195841" y="6483075"/>
                    <a:pt x="2405773" y="6483075"/>
                  </a:cubicBezTo>
                  <a:cubicBezTo>
                    <a:pt x="1510739" y="6483075"/>
                    <a:pt x="700439" y="6120264"/>
                    <a:pt x="113897" y="5533666"/>
                  </a:cubicBezTo>
                  <a:lnTo>
                    <a:pt x="0" y="5408336"/>
                  </a:lnTo>
                  <a:lnTo>
                    <a:pt x="0" y="4983659"/>
                  </a:lnTo>
                  <a:lnTo>
                    <a:pt x="155731" y="5176047"/>
                  </a:lnTo>
                  <a:cubicBezTo>
                    <a:pt x="417742" y="5469073"/>
                    <a:pt x="741224" y="5704211"/>
                    <a:pt x="1093706" y="5866903"/>
                  </a:cubicBezTo>
                  <a:cubicBezTo>
                    <a:pt x="1269947" y="5948418"/>
                    <a:pt x="1453018" y="6013137"/>
                    <a:pt x="1639673" y="6059940"/>
                  </a:cubicBezTo>
                  <a:lnTo>
                    <a:pt x="1709990" y="6076287"/>
                  </a:lnTo>
                  <a:cubicBezTo>
                    <a:pt x="1733504" y="6081550"/>
                    <a:pt x="1756570" y="6088156"/>
                    <a:pt x="1780307" y="6091963"/>
                  </a:cubicBezTo>
                  <a:lnTo>
                    <a:pt x="1851072" y="6105176"/>
                  </a:lnTo>
                  <a:lnTo>
                    <a:pt x="1886455" y="6111782"/>
                  </a:lnTo>
                  <a:cubicBezTo>
                    <a:pt x="1898212" y="6114021"/>
                    <a:pt x="1909969" y="6116373"/>
                    <a:pt x="1921949" y="6117716"/>
                  </a:cubicBezTo>
                  <a:cubicBezTo>
                    <a:pt x="1969425" y="6124323"/>
                    <a:pt x="2016676" y="6131489"/>
                    <a:pt x="2064152" y="6137647"/>
                  </a:cubicBezTo>
                  <a:cubicBezTo>
                    <a:pt x="2111851" y="6141790"/>
                    <a:pt x="2159438" y="6146381"/>
                    <a:pt x="2206914" y="6151195"/>
                  </a:cubicBezTo>
                  <a:lnTo>
                    <a:pt x="2350011" y="6158250"/>
                  </a:lnTo>
                  <a:cubicBezTo>
                    <a:pt x="2397711" y="6159593"/>
                    <a:pt x="2445410" y="6159146"/>
                    <a:pt x="2493109" y="6159705"/>
                  </a:cubicBezTo>
                  <a:cubicBezTo>
                    <a:pt x="2589068" y="6158137"/>
                    <a:pt x="2685922" y="6154666"/>
                    <a:pt x="2781321" y="6147277"/>
                  </a:cubicBezTo>
                  <a:cubicBezTo>
                    <a:pt x="2972566" y="6132944"/>
                    <a:pt x="3161348" y="6105288"/>
                    <a:pt x="3345091" y="6060276"/>
                  </a:cubicBezTo>
                  <a:cubicBezTo>
                    <a:pt x="3528834" y="6015375"/>
                    <a:pt x="3707539" y="5952785"/>
                    <a:pt x="3878853" y="5871718"/>
                  </a:cubicBezTo>
                  <a:cubicBezTo>
                    <a:pt x="4050167" y="5790428"/>
                    <a:pt x="4213084" y="5689318"/>
                    <a:pt x="4367267" y="5573093"/>
                  </a:cubicBezTo>
                  <a:lnTo>
                    <a:pt x="4424484" y="5528529"/>
                  </a:lnTo>
                  <a:cubicBezTo>
                    <a:pt x="4443631" y="5513637"/>
                    <a:pt x="4463113" y="5499193"/>
                    <a:pt x="4481252" y="5483069"/>
                  </a:cubicBezTo>
                  <a:lnTo>
                    <a:pt x="4536790" y="5435818"/>
                  </a:lnTo>
                  <a:cubicBezTo>
                    <a:pt x="4555265" y="5419918"/>
                    <a:pt x="4574188" y="5404466"/>
                    <a:pt x="4591543" y="5387671"/>
                  </a:cubicBezTo>
                  <a:cubicBezTo>
                    <a:pt x="4662980" y="5321944"/>
                    <a:pt x="4733074" y="5254650"/>
                    <a:pt x="4794209" y="5181198"/>
                  </a:cubicBezTo>
                  <a:cubicBezTo>
                    <a:pt x="4857808" y="5109089"/>
                    <a:pt x="4910434" y="5029926"/>
                    <a:pt x="4956678" y="4945836"/>
                  </a:cubicBezTo>
                  <a:cubicBezTo>
                    <a:pt x="4967651" y="4924450"/>
                    <a:pt x="4978624" y="4903064"/>
                    <a:pt x="4989262" y="4881453"/>
                  </a:cubicBezTo>
                  <a:lnTo>
                    <a:pt x="5017814" y="4814607"/>
                  </a:lnTo>
                  <a:cubicBezTo>
                    <a:pt x="5027891" y="4792549"/>
                    <a:pt x="5035393" y="4769035"/>
                    <a:pt x="5044127" y="4746193"/>
                  </a:cubicBezTo>
                  <a:cubicBezTo>
                    <a:pt x="5052636" y="4723128"/>
                    <a:pt x="5061146" y="4700174"/>
                    <a:pt x="5068425" y="4676436"/>
                  </a:cubicBezTo>
                  <a:cubicBezTo>
                    <a:pt x="5099552" y="4582717"/>
                    <a:pt x="5126985" y="4486422"/>
                    <a:pt x="5154641" y="4390352"/>
                  </a:cubicBezTo>
                  <a:lnTo>
                    <a:pt x="5196854" y="4246134"/>
                  </a:lnTo>
                  <a:lnTo>
                    <a:pt x="5240299" y="4102140"/>
                  </a:lnTo>
                  <a:cubicBezTo>
                    <a:pt x="5299195" y="3910560"/>
                    <a:pt x="5364697" y="3721330"/>
                    <a:pt x="5432440" y="3532884"/>
                  </a:cubicBezTo>
                  <a:cubicBezTo>
                    <a:pt x="5500294" y="3346902"/>
                    <a:pt x="5533549" y="3148714"/>
                    <a:pt x="5528846" y="2951647"/>
                  </a:cubicBezTo>
                  <a:cubicBezTo>
                    <a:pt x="5526831" y="2853113"/>
                    <a:pt x="5515409" y="2755027"/>
                    <a:pt x="5495927" y="2658733"/>
                  </a:cubicBezTo>
                  <a:cubicBezTo>
                    <a:pt x="5491112" y="2634659"/>
                    <a:pt x="5486297" y="2610585"/>
                    <a:pt x="5480027" y="2586848"/>
                  </a:cubicBezTo>
                  <a:cubicBezTo>
                    <a:pt x="5474205" y="2562998"/>
                    <a:pt x="5468718" y="2539036"/>
                    <a:pt x="5461328" y="2515635"/>
                  </a:cubicBezTo>
                  <a:cubicBezTo>
                    <a:pt x="5454386" y="2492009"/>
                    <a:pt x="5447668" y="2468495"/>
                    <a:pt x="5439605" y="2445317"/>
                  </a:cubicBezTo>
                  <a:cubicBezTo>
                    <a:pt x="5431879" y="2422028"/>
                    <a:pt x="5424378" y="2398738"/>
                    <a:pt x="5415532" y="2375896"/>
                  </a:cubicBezTo>
                  <a:cubicBezTo>
                    <a:pt x="5347790" y="2191817"/>
                    <a:pt x="5254071" y="2018599"/>
                    <a:pt x="5144564" y="1857138"/>
                  </a:cubicBezTo>
                  <a:cubicBezTo>
                    <a:pt x="5034946" y="1695565"/>
                    <a:pt x="4909762" y="1545301"/>
                    <a:pt x="4774838" y="1405450"/>
                  </a:cubicBezTo>
                  <a:cubicBezTo>
                    <a:pt x="4638907" y="1265040"/>
                    <a:pt x="4496145" y="1132131"/>
                    <a:pt x="4345769" y="1012323"/>
                  </a:cubicBezTo>
                  <a:cubicBezTo>
                    <a:pt x="4270749" y="952195"/>
                    <a:pt x="4194273" y="894642"/>
                    <a:pt x="4115334" y="841344"/>
                  </a:cubicBezTo>
                  <a:cubicBezTo>
                    <a:pt x="4037067" y="787263"/>
                    <a:pt x="3956336" y="737548"/>
                    <a:pt x="3874038" y="691528"/>
                  </a:cubicBezTo>
                  <a:cubicBezTo>
                    <a:pt x="3709554" y="599712"/>
                    <a:pt x="3537792" y="523349"/>
                    <a:pt x="3359535" y="468819"/>
                  </a:cubicBezTo>
                  <a:cubicBezTo>
                    <a:pt x="3181278" y="414514"/>
                    <a:pt x="2997311" y="380699"/>
                    <a:pt x="2811105" y="366031"/>
                  </a:cubicBezTo>
                  <a:cubicBezTo>
                    <a:pt x="2787703" y="364575"/>
                    <a:pt x="2764525" y="362448"/>
                    <a:pt x="2741124" y="361440"/>
                  </a:cubicBezTo>
                  <a:lnTo>
                    <a:pt x="2671030" y="358417"/>
                  </a:lnTo>
                  <a:lnTo>
                    <a:pt x="2600713" y="357521"/>
                  </a:lnTo>
                  <a:cubicBezTo>
                    <a:pt x="2577087" y="356961"/>
                    <a:pt x="2554805" y="358305"/>
                    <a:pt x="2531739" y="358529"/>
                  </a:cubicBezTo>
                  <a:cubicBezTo>
                    <a:pt x="2440259" y="360992"/>
                    <a:pt x="2349564" y="370285"/>
                    <a:pt x="2259988" y="385289"/>
                  </a:cubicBezTo>
                  <a:cubicBezTo>
                    <a:pt x="2080723" y="415521"/>
                    <a:pt x="1906945" y="473634"/>
                    <a:pt x="1740670" y="553917"/>
                  </a:cubicBezTo>
                  <a:cubicBezTo>
                    <a:pt x="1574506" y="634647"/>
                    <a:pt x="1415844" y="737100"/>
                    <a:pt x="1264124" y="853549"/>
                  </a:cubicBezTo>
                  <a:cubicBezTo>
                    <a:pt x="1112181" y="969886"/>
                    <a:pt x="966508" y="1099212"/>
                    <a:pt x="823074" y="1234136"/>
                  </a:cubicBezTo>
                  <a:cubicBezTo>
                    <a:pt x="787131" y="1267951"/>
                    <a:pt x="751413" y="1301990"/>
                    <a:pt x="715694" y="1336252"/>
                  </a:cubicBezTo>
                  <a:lnTo>
                    <a:pt x="606859" y="1440945"/>
                  </a:lnTo>
                  <a:cubicBezTo>
                    <a:pt x="532623" y="1511374"/>
                    <a:pt x="457267" y="1579452"/>
                    <a:pt x="382023" y="1646074"/>
                  </a:cubicBezTo>
                  <a:lnTo>
                    <a:pt x="158531" y="1843813"/>
                  </a:lnTo>
                  <a:lnTo>
                    <a:pt x="0" y="1991775"/>
                  </a:lnTo>
                  <a:lnTo>
                    <a:pt x="0" y="1074740"/>
                  </a:lnTo>
                  <a:lnTo>
                    <a:pt x="113897" y="949410"/>
                  </a:lnTo>
                  <a:cubicBezTo>
                    <a:pt x="700439" y="362812"/>
                    <a:pt x="1510739" y="0"/>
                    <a:pt x="2405773" y="0"/>
                  </a:cubicBezTo>
                  <a:close/>
                </a:path>
              </a:pathLst>
            </a:custGeom>
            <a:gradFill>
              <a:gsLst>
                <a:gs pos="2000">
                  <a:schemeClr val="bg1">
                    <a:alpha val="10000"/>
                  </a:schemeClr>
                </a:gs>
                <a:gs pos="16000">
                  <a:schemeClr val="accent6">
                    <a:alpha val="10000"/>
                  </a:schemeClr>
                </a:gs>
                <a:gs pos="100000">
                  <a:schemeClr val="bg1">
                    <a:alpha val="10000"/>
                  </a:schemeClr>
                </a:gs>
                <a:gs pos="74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el 1">
            <a:extLst>
              <a:ext uri="{FF2B5EF4-FFF2-40B4-BE49-F238E27FC236}">
                <a16:creationId xmlns:a16="http://schemas.microsoft.com/office/drawing/2014/main" id="{1E565348-9C50-4630-6BFC-2C2701760407}"/>
              </a:ext>
            </a:extLst>
          </p:cNvPr>
          <p:cNvSpPr>
            <a:spLocks noGrp="1"/>
          </p:cNvSpPr>
          <p:nvPr>
            <p:ph type="title"/>
          </p:nvPr>
        </p:nvSpPr>
        <p:spPr>
          <a:xfrm>
            <a:off x="804672" y="2053641"/>
            <a:ext cx="3669161" cy="2760098"/>
          </a:xfrm>
        </p:spPr>
        <p:txBody>
          <a:bodyPr>
            <a:normAutofit/>
          </a:bodyPr>
          <a:lstStyle/>
          <a:p>
            <a:r>
              <a:rPr lang="nl-NL" sz="4000">
                <a:solidFill>
                  <a:schemeClr val="tx2"/>
                </a:solidFill>
              </a:rPr>
              <a:t>Scrum Master</a:t>
            </a:r>
          </a:p>
        </p:txBody>
      </p:sp>
      <p:graphicFrame>
        <p:nvGraphicFramePr>
          <p:cNvPr id="19" name="Tijdelijke aanduiding voor inhoud 2">
            <a:extLst>
              <a:ext uri="{FF2B5EF4-FFF2-40B4-BE49-F238E27FC236}">
                <a16:creationId xmlns:a16="http://schemas.microsoft.com/office/drawing/2014/main" id="{19FCB4FB-3285-E1E9-3BC8-046378174729}"/>
              </a:ext>
            </a:extLst>
          </p:cNvPr>
          <p:cNvGraphicFramePr>
            <a:graphicFrameLocks noGrp="1"/>
          </p:cNvGraphicFramePr>
          <p:nvPr>
            <p:ph idx="1"/>
            <p:extLst>
              <p:ext uri="{D42A27DB-BD31-4B8C-83A1-F6EECF244321}">
                <p14:modId xmlns:p14="http://schemas.microsoft.com/office/powerpoint/2010/main" val="1123877210"/>
              </p:ext>
            </p:extLst>
          </p:nvPr>
        </p:nvGraphicFramePr>
        <p:xfrm>
          <a:off x="6090574" y="801866"/>
          <a:ext cx="5306084" cy="523063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1550763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9">
            <a:extLst>
              <a:ext uri="{FF2B5EF4-FFF2-40B4-BE49-F238E27FC236}">
                <a16:creationId xmlns:a16="http://schemas.microsoft.com/office/drawing/2014/main" id="{245A9F99-D9B1-4094-A2E2-B90AC1DB7B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11">
            <a:extLst>
              <a:ext uri="{FF2B5EF4-FFF2-40B4-BE49-F238E27FC236}">
                <a16:creationId xmlns:a16="http://schemas.microsoft.com/office/drawing/2014/main" id="{B7FAF607-473A-4A43-A23D-BBFF5C4117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491BD881-11C2-EB81-DB18-415DE78124D1}"/>
              </a:ext>
            </a:extLst>
          </p:cNvPr>
          <p:cNvSpPr>
            <a:spLocks noGrp="1"/>
          </p:cNvSpPr>
          <p:nvPr>
            <p:ph type="title"/>
          </p:nvPr>
        </p:nvSpPr>
        <p:spPr>
          <a:xfrm>
            <a:off x="6094105" y="802955"/>
            <a:ext cx="4977976" cy="1454051"/>
          </a:xfrm>
        </p:spPr>
        <p:txBody>
          <a:bodyPr>
            <a:normAutofit/>
          </a:bodyPr>
          <a:lstStyle/>
          <a:p>
            <a:r>
              <a:rPr lang="nl-NL" sz="3600">
                <a:solidFill>
                  <a:schemeClr val="tx2"/>
                </a:solidFill>
              </a:rPr>
              <a:t>Scrum Gebeurtenissen</a:t>
            </a:r>
          </a:p>
        </p:txBody>
      </p:sp>
      <p:pic>
        <p:nvPicPr>
          <p:cNvPr id="27" name="Graphic 26" descr="Gebruikers">
            <a:extLst>
              <a:ext uri="{FF2B5EF4-FFF2-40B4-BE49-F238E27FC236}">
                <a16:creationId xmlns:a16="http://schemas.microsoft.com/office/drawing/2014/main" id="{52A21615-BE1D-726F-EBD5-0248E400F29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86951" y="1793846"/>
            <a:ext cx="3620021" cy="3620021"/>
          </a:xfrm>
          <a:prstGeom prst="rect">
            <a:avLst/>
          </a:prstGeom>
        </p:spPr>
      </p:pic>
      <p:sp>
        <p:nvSpPr>
          <p:cNvPr id="3" name="Tijdelijke aanduiding voor inhoud 2">
            <a:extLst>
              <a:ext uri="{FF2B5EF4-FFF2-40B4-BE49-F238E27FC236}">
                <a16:creationId xmlns:a16="http://schemas.microsoft.com/office/drawing/2014/main" id="{7149636B-9504-0ECE-03A7-83317AEAB769}"/>
              </a:ext>
            </a:extLst>
          </p:cNvPr>
          <p:cNvSpPr>
            <a:spLocks noGrp="1"/>
          </p:cNvSpPr>
          <p:nvPr>
            <p:ph idx="1"/>
          </p:nvPr>
        </p:nvSpPr>
        <p:spPr>
          <a:xfrm>
            <a:off x="6090574" y="2421682"/>
            <a:ext cx="4977578" cy="3639289"/>
          </a:xfrm>
        </p:spPr>
        <p:txBody>
          <a:bodyPr anchor="ctr">
            <a:normAutofit/>
          </a:bodyPr>
          <a:lstStyle/>
          <a:p>
            <a:r>
              <a:rPr lang="nl-NL" sz="1800">
                <a:solidFill>
                  <a:schemeClr val="tx2"/>
                </a:solidFill>
              </a:rPr>
              <a:t>Scrum kent 5 gebeurtenissen: De Sprint, Sprint Planning, Daily Scrum, Sprint Review, Sprint Retrospective</a:t>
            </a:r>
          </a:p>
          <a:p>
            <a:r>
              <a:rPr lang="nl-NL" sz="1800">
                <a:solidFill>
                  <a:schemeClr val="tx2"/>
                </a:solidFill>
              </a:rPr>
              <a:t>Elke gebeurtenis is een formele gelegenheid voor inspectie en adaptatie van de artefacten</a:t>
            </a:r>
          </a:p>
          <a:p>
            <a:r>
              <a:rPr lang="nl-NL" sz="1800">
                <a:solidFill>
                  <a:schemeClr val="tx2"/>
                </a:solidFill>
              </a:rPr>
              <a:t>Gebeurtenissen zorgen voor regelmaat en transparantie; ze minimaliseren de behoefte aan andere vergaderingen</a:t>
            </a:r>
          </a:p>
          <a:p>
            <a:r>
              <a:rPr lang="nl-NL" sz="1800">
                <a:solidFill>
                  <a:schemeClr val="tx2"/>
                </a:solidFill>
              </a:rPr>
              <a:t>De Sprint is de overkoepelende gebeurtenis (de hartslag van Scrum) die alle andere events bevat</a:t>
            </a:r>
          </a:p>
        </p:txBody>
      </p:sp>
      <p:grpSp>
        <p:nvGrpSpPr>
          <p:cNvPr id="28" name="Group 13">
            <a:extLst>
              <a:ext uri="{FF2B5EF4-FFF2-40B4-BE49-F238E27FC236}">
                <a16:creationId xmlns:a16="http://schemas.microsoft.com/office/drawing/2014/main" id="{C5F6476F-D303-44D3-B30F-1BA348F0F64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2635" y="52996"/>
            <a:ext cx="5928607" cy="6805005"/>
            <a:chOff x="6095999" y="52996"/>
            <a:chExt cx="6093363" cy="6805005"/>
          </a:xfrm>
          <a:solidFill>
            <a:schemeClr val="accent5">
              <a:alpha val="10000"/>
            </a:schemeClr>
          </a:solidFill>
        </p:grpSpPr>
        <p:sp>
          <p:nvSpPr>
            <p:cNvPr id="29" name="Freeform: Shape 14">
              <a:extLst>
                <a:ext uri="{FF2B5EF4-FFF2-40B4-BE49-F238E27FC236}">
                  <a16:creationId xmlns:a16="http://schemas.microsoft.com/office/drawing/2014/main" id="{C972EB4B-0539-4430-9340-8117B9D7C3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96001" y="52996"/>
              <a:ext cx="6093361" cy="6805003"/>
            </a:xfrm>
            <a:custGeom>
              <a:avLst/>
              <a:gdLst>
                <a:gd name="connsiteX0" fmla="*/ 3391253 w 5890489"/>
                <a:gd name="connsiteY0" fmla="*/ 0 h 6578438"/>
                <a:gd name="connsiteX1" fmla="*/ 3434974 w 5890489"/>
                <a:gd name="connsiteY1" fmla="*/ 646 h 6578438"/>
                <a:gd name="connsiteX2" fmla="*/ 3522419 w 5890489"/>
                <a:gd name="connsiteY2" fmla="*/ 2712 h 6578438"/>
                <a:gd name="connsiteX3" fmla="*/ 3610261 w 5890489"/>
                <a:gd name="connsiteY3" fmla="*/ 6458 h 6578438"/>
                <a:gd name="connsiteX4" fmla="*/ 3786872 w 5890489"/>
                <a:gd name="connsiteY4" fmla="*/ 20667 h 6578438"/>
                <a:gd name="connsiteX5" fmla="*/ 3962291 w 5890489"/>
                <a:gd name="connsiteY5" fmla="*/ 43530 h 6578438"/>
                <a:gd name="connsiteX6" fmla="*/ 4135855 w 5890489"/>
                <a:gd name="connsiteY6" fmla="*/ 75176 h 6578438"/>
                <a:gd name="connsiteX7" fmla="*/ 4307299 w 5890489"/>
                <a:gd name="connsiteY7" fmla="*/ 114315 h 6578438"/>
                <a:gd name="connsiteX8" fmla="*/ 4476358 w 5890489"/>
                <a:gd name="connsiteY8" fmla="*/ 160816 h 6578438"/>
                <a:gd name="connsiteX9" fmla="*/ 4559829 w 5890489"/>
                <a:gd name="connsiteY9" fmla="*/ 186779 h 6578438"/>
                <a:gd name="connsiteX10" fmla="*/ 4642901 w 5890489"/>
                <a:gd name="connsiteY10" fmla="*/ 213648 h 6578438"/>
                <a:gd name="connsiteX11" fmla="*/ 5280847 w 5890489"/>
                <a:gd name="connsiteY11" fmla="*/ 485936 h 6578438"/>
                <a:gd name="connsiteX12" fmla="*/ 5865400 w 5890489"/>
                <a:gd name="connsiteY12" fmla="*/ 851099 h 6578438"/>
                <a:gd name="connsiteX13" fmla="*/ 5890489 w 5890489"/>
                <a:gd name="connsiteY13" fmla="*/ 870950 h 6578438"/>
                <a:gd name="connsiteX14" fmla="*/ 5890489 w 5890489"/>
                <a:gd name="connsiteY14" fmla="*/ 1321814 h 6578438"/>
                <a:gd name="connsiteX15" fmla="*/ 5887395 w 5890489"/>
                <a:gd name="connsiteY15" fmla="*/ 1318952 h 6578438"/>
                <a:gd name="connsiteX16" fmla="*/ 5830291 w 5890489"/>
                <a:gd name="connsiteY16" fmla="*/ 1265992 h 6578438"/>
                <a:gd name="connsiteX17" fmla="*/ 5815981 w 5890489"/>
                <a:gd name="connsiteY17" fmla="*/ 1252687 h 6578438"/>
                <a:gd name="connsiteX18" fmla="*/ 5801142 w 5890489"/>
                <a:gd name="connsiteY18" fmla="*/ 1240158 h 6578438"/>
                <a:gd name="connsiteX19" fmla="*/ 5771464 w 5890489"/>
                <a:gd name="connsiteY19" fmla="*/ 1214969 h 6578438"/>
                <a:gd name="connsiteX20" fmla="*/ 5651030 w 5890489"/>
                <a:gd name="connsiteY20" fmla="*/ 1115767 h 6578438"/>
                <a:gd name="connsiteX21" fmla="*/ 5123183 w 5890489"/>
                <a:gd name="connsiteY21" fmla="*/ 780443 h 6578438"/>
                <a:gd name="connsiteX22" fmla="*/ 4533860 w 5890489"/>
                <a:gd name="connsiteY22" fmla="*/ 567701 h 6578438"/>
                <a:gd name="connsiteX23" fmla="*/ 4457281 w 5890489"/>
                <a:gd name="connsiteY23" fmla="*/ 550780 h 6578438"/>
                <a:gd name="connsiteX24" fmla="*/ 4380568 w 5890489"/>
                <a:gd name="connsiteY24" fmla="*/ 535279 h 6578438"/>
                <a:gd name="connsiteX25" fmla="*/ 4303325 w 5890489"/>
                <a:gd name="connsiteY25" fmla="*/ 522879 h 6578438"/>
                <a:gd name="connsiteX26" fmla="*/ 4264769 w 5890489"/>
                <a:gd name="connsiteY26" fmla="*/ 516679 h 6578438"/>
                <a:gd name="connsiteX27" fmla="*/ 4226082 w 5890489"/>
                <a:gd name="connsiteY27" fmla="*/ 511253 h 6578438"/>
                <a:gd name="connsiteX28" fmla="*/ 4070934 w 5890489"/>
                <a:gd name="connsiteY28" fmla="*/ 494848 h 6578438"/>
                <a:gd name="connsiteX29" fmla="*/ 3915521 w 5890489"/>
                <a:gd name="connsiteY29" fmla="*/ 486065 h 6578438"/>
                <a:gd name="connsiteX30" fmla="*/ 3760241 w 5890489"/>
                <a:gd name="connsiteY30" fmla="*/ 484257 h 6578438"/>
                <a:gd name="connsiteX31" fmla="*/ 3682734 w 5890489"/>
                <a:gd name="connsiteY31" fmla="*/ 486581 h 6578438"/>
                <a:gd name="connsiteX32" fmla="*/ 3605491 w 5890489"/>
                <a:gd name="connsiteY32" fmla="*/ 488907 h 6578438"/>
                <a:gd name="connsiteX33" fmla="*/ 3527454 w 5890489"/>
                <a:gd name="connsiteY33" fmla="*/ 493169 h 6578438"/>
                <a:gd name="connsiteX34" fmla="*/ 3449151 w 5890489"/>
                <a:gd name="connsiteY34" fmla="*/ 498336 h 6578438"/>
                <a:gd name="connsiteX35" fmla="*/ 3410067 w 5890489"/>
                <a:gd name="connsiteY35" fmla="*/ 500532 h 6578438"/>
                <a:gd name="connsiteX36" fmla="*/ 3371246 w 5890489"/>
                <a:gd name="connsiteY36" fmla="*/ 504279 h 6578438"/>
                <a:gd name="connsiteX37" fmla="*/ 3293739 w 5890489"/>
                <a:gd name="connsiteY37" fmla="*/ 511512 h 6578438"/>
                <a:gd name="connsiteX38" fmla="*/ 2689445 w 5890489"/>
                <a:gd name="connsiteY38" fmla="*/ 610198 h 6578438"/>
                <a:gd name="connsiteX39" fmla="*/ 2117875 w 5890489"/>
                <a:gd name="connsiteY39" fmla="*/ 800335 h 6578438"/>
                <a:gd name="connsiteX40" fmla="*/ 1981276 w 5890489"/>
                <a:gd name="connsiteY40" fmla="*/ 865566 h 6578438"/>
                <a:gd name="connsiteX41" fmla="*/ 1847991 w 5890489"/>
                <a:gd name="connsiteY41" fmla="*/ 938676 h 6578438"/>
                <a:gd name="connsiteX42" fmla="*/ 1783069 w 5890489"/>
                <a:gd name="connsiteY42" fmla="*/ 978718 h 6578438"/>
                <a:gd name="connsiteX43" fmla="*/ 1750609 w 5890489"/>
                <a:gd name="connsiteY43" fmla="*/ 998869 h 6578438"/>
                <a:gd name="connsiteX44" fmla="*/ 1734312 w 5890489"/>
                <a:gd name="connsiteY44" fmla="*/ 1008945 h 6578438"/>
                <a:gd name="connsiteX45" fmla="*/ 1718547 w 5890489"/>
                <a:gd name="connsiteY45" fmla="*/ 1019924 h 6578438"/>
                <a:gd name="connsiteX46" fmla="*/ 1655481 w 5890489"/>
                <a:gd name="connsiteY46" fmla="*/ 1063582 h 6578438"/>
                <a:gd name="connsiteX47" fmla="*/ 1593077 w 5890489"/>
                <a:gd name="connsiteY47" fmla="*/ 1108664 h 6578438"/>
                <a:gd name="connsiteX48" fmla="*/ 1532263 w 5890489"/>
                <a:gd name="connsiteY48" fmla="*/ 1156197 h 6578438"/>
                <a:gd name="connsiteX49" fmla="*/ 1472509 w 5890489"/>
                <a:gd name="connsiteY49" fmla="*/ 1205152 h 6578438"/>
                <a:gd name="connsiteX50" fmla="*/ 1414212 w 5890489"/>
                <a:gd name="connsiteY50" fmla="*/ 1256175 h 6578438"/>
                <a:gd name="connsiteX51" fmla="*/ 1357242 w 5890489"/>
                <a:gd name="connsiteY51" fmla="*/ 1308359 h 6578438"/>
                <a:gd name="connsiteX52" fmla="*/ 1153072 w 5890489"/>
                <a:gd name="connsiteY52" fmla="*/ 1529498 h 6578438"/>
                <a:gd name="connsiteX53" fmla="*/ 1002694 w 5890489"/>
                <a:gd name="connsiteY53" fmla="*/ 1770658 h 6578438"/>
                <a:gd name="connsiteX54" fmla="*/ 974076 w 5890489"/>
                <a:gd name="connsiteY54" fmla="*/ 1835371 h 6578438"/>
                <a:gd name="connsiteX55" fmla="*/ 949564 w 5890489"/>
                <a:gd name="connsiteY55" fmla="*/ 1903573 h 6578438"/>
                <a:gd name="connsiteX56" fmla="*/ 927173 w 5890489"/>
                <a:gd name="connsiteY56" fmla="*/ 1974229 h 6578438"/>
                <a:gd name="connsiteX57" fmla="*/ 906107 w 5890489"/>
                <a:gd name="connsiteY57" fmla="*/ 2046952 h 6578438"/>
                <a:gd name="connsiteX58" fmla="*/ 751092 w 5890489"/>
                <a:gd name="connsiteY58" fmla="*/ 2676266 h 6578438"/>
                <a:gd name="connsiteX59" fmla="*/ 547189 w 5890489"/>
                <a:gd name="connsiteY59" fmla="*/ 3308422 h 6578438"/>
                <a:gd name="connsiteX60" fmla="*/ 441195 w 5890489"/>
                <a:gd name="connsiteY60" fmla="*/ 3866306 h 6578438"/>
                <a:gd name="connsiteX61" fmla="*/ 527182 w 5890489"/>
                <a:gd name="connsiteY61" fmla="*/ 4439174 h 6578438"/>
                <a:gd name="connsiteX62" fmla="*/ 775073 w 5890489"/>
                <a:gd name="connsiteY62" fmla="*/ 4987240 h 6578438"/>
                <a:gd name="connsiteX63" fmla="*/ 943206 w 5890489"/>
                <a:gd name="connsiteY63" fmla="*/ 5244933 h 6578438"/>
                <a:gd name="connsiteX64" fmla="*/ 1133728 w 5890489"/>
                <a:gd name="connsiteY64" fmla="*/ 5490356 h 6578438"/>
                <a:gd name="connsiteX65" fmla="*/ 1359626 w 5890489"/>
                <a:gd name="connsiteY65" fmla="*/ 5709815 h 6578438"/>
                <a:gd name="connsiteX66" fmla="*/ 1481254 w 5890489"/>
                <a:gd name="connsiteY66" fmla="*/ 5809146 h 6578438"/>
                <a:gd name="connsiteX67" fmla="*/ 1543260 w 5890489"/>
                <a:gd name="connsiteY67" fmla="*/ 5856940 h 6578438"/>
                <a:gd name="connsiteX68" fmla="*/ 1607518 w 5890489"/>
                <a:gd name="connsiteY68" fmla="*/ 5901374 h 6578438"/>
                <a:gd name="connsiteX69" fmla="*/ 2145566 w 5890489"/>
                <a:gd name="connsiteY69" fmla="*/ 6193814 h 6578438"/>
                <a:gd name="connsiteX70" fmla="*/ 2214991 w 5890489"/>
                <a:gd name="connsiteY70" fmla="*/ 6221844 h 6578438"/>
                <a:gd name="connsiteX71" fmla="*/ 2249307 w 5890489"/>
                <a:gd name="connsiteY71" fmla="*/ 6236182 h 6578438"/>
                <a:gd name="connsiteX72" fmla="*/ 2284285 w 5890489"/>
                <a:gd name="connsiteY72" fmla="*/ 6248711 h 6578438"/>
                <a:gd name="connsiteX73" fmla="*/ 2354241 w 5890489"/>
                <a:gd name="connsiteY73" fmla="*/ 6273124 h 6578438"/>
                <a:gd name="connsiteX74" fmla="*/ 2371597 w 5890489"/>
                <a:gd name="connsiteY74" fmla="*/ 6279324 h 6578438"/>
                <a:gd name="connsiteX75" fmla="*/ 2387894 w 5890489"/>
                <a:gd name="connsiteY75" fmla="*/ 6287719 h 6578438"/>
                <a:gd name="connsiteX76" fmla="*/ 2421414 w 5890489"/>
                <a:gd name="connsiteY76" fmla="*/ 6302186 h 6578438"/>
                <a:gd name="connsiteX77" fmla="*/ 2489117 w 5890489"/>
                <a:gd name="connsiteY77" fmla="*/ 6329441 h 6578438"/>
                <a:gd name="connsiteX78" fmla="*/ 2522902 w 5890489"/>
                <a:gd name="connsiteY78" fmla="*/ 6343134 h 6578438"/>
                <a:gd name="connsiteX79" fmla="*/ 2556953 w 5890489"/>
                <a:gd name="connsiteY79" fmla="*/ 6356051 h 6578438"/>
                <a:gd name="connsiteX80" fmla="*/ 2695009 w 5890489"/>
                <a:gd name="connsiteY80" fmla="*/ 6401905 h 6578438"/>
                <a:gd name="connsiteX81" fmla="*/ 3268035 w 5890489"/>
                <a:gd name="connsiteY81" fmla="*/ 6501238 h 6578438"/>
                <a:gd name="connsiteX82" fmla="*/ 3341038 w 5890489"/>
                <a:gd name="connsiteY82" fmla="*/ 6506145 h 6578438"/>
                <a:gd name="connsiteX83" fmla="*/ 3414703 w 5890489"/>
                <a:gd name="connsiteY83" fmla="*/ 6507050 h 6578438"/>
                <a:gd name="connsiteX84" fmla="*/ 3488237 w 5890489"/>
                <a:gd name="connsiteY84" fmla="*/ 6508212 h 6578438"/>
                <a:gd name="connsiteX85" fmla="*/ 3524142 w 5890489"/>
                <a:gd name="connsiteY85" fmla="*/ 6507955 h 6578438"/>
                <a:gd name="connsiteX86" fmla="*/ 3559252 w 5890489"/>
                <a:gd name="connsiteY86" fmla="*/ 6506921 h 6578438"/>
                <a:gd name="connsiteX87" fmla="*/ 3629207 w 5890489"/>
                <a:gd name="connsiteY87" fmla="*/ 6503045 h 6578438"/>
                <a:gd name="connsiteX88" fmla="*/ 3698633 w 5890489"/>
                <a:gd name="connsiteY88" fmla="*/ 6496845 h 6578438"/>
                <a:gd name="connsiteX89" fmla="*/ 3733213 w 5890489"/>
                <a:gd name="connsiteY89" fmla="*/ 6493357 h 6578438"/>
                <a:gd name="connsiteX90" fmla="*/ 3767529 w 5890489"/>
                <a:gd name="connsiteY90" fmla="*/ 6488707 h 6578438"/>
                <a:gd name="connsiteX91" fmla="*/ 3801845 w 5890489"/>
                <a:gd name="connsiteY91" fmla="*/ 6484057 h 6578438"/>
                <a:gd name="connsiteX92" fmla="*/ 3835895 w 5890489"/>
                <a:gd name="connsiteY92" fmla="*/ 6478116 h 6578438"/>
                <a:gd name="connsiteX93" fmla="*/ 4364801 w 5890489"/>
                <a:gd name="connsiteY93" fmla="*/ 6308517 h 6578438"/>
                <a:gd name="connsiteX94" fmla="*/ 4861379 w 5890489"/>
                <a:gd name="connsiteY94" fmla="*/ 6000576 h 6578438"/>
                <a:gd name="connsiteX95" fmla="*/ 5341263 w 5890489"/>
                <a:gd name="connsiteY95" fmla="*/ 5605834 h 6578438"/>
                <a:gd name="connsiteX96" fmla="*/ 5587301 w 5890489"/>
                <a:gd name="connsiteY96" fmla="*/ 5390379 h 6578438"/>
                <a:gd name="connsiteX97" fmla="*/ 5849105 w 5890489"/>
                <a:gd name="connsiteY97" fmla="*/ 5176344 h 6578438"/>
                <a:gd name="connsiteX98" fmla="*/ 5890489 w 5890489"/>
                <a:gd name="connsiteY98" fmla="*/ 5145260 h 6578438"/>
                <a:gd name="connsiteX99" fmla="*/ 5890489 w 5890489"/>
                <a:gd name="connsiteY99" fmla="*/ 5995323 h 6578438"/>
                <a:gd name="connsiteX100" fmla="*/ 5811477 w 5890489"/>
                <a:gd name="connsiteY100" fmla="*/ 6077819 h 6578438"/>
                <a:gd name="connsiteX101" fmla="*/ 5301384 w 5890489"/>
                <a:gd name="connsiteY101" fmla="*/ 6542958 h 6578438"/>
                <a:gd name="connsiteX102" fmla="*/ 5252008 w 5890489"/>
                <a:gd name="connsiteY102" fmla="*/ 6578438 h 6578438"/>
                <a:gd name="connsiteX103" fmla="*/ 1653730 w 5890489"/>
                <a:gd name="connsiteY103" fmla="*/ 6578438 h 6578438"/>
                <a:gd name="connsiteX104" fmla="*/ 1549768 w 5890489"/>
                <a:gd name="connsiteY104" fmla="*/ 6488821 h 6578438"/>
                <a:gd name="connsiteX105" fmla="*/ 1298282 w 5890489"/>
                <a:gd name="connsiteY105" fmla="*/ 6243932 h 6578438"/>
                <a:gd name="connsiteX106" fmla="*/ 1237999 w 5890489"/>
                <a:gd name="connsiteY106" fmla="*/ 6181671 h 6578438"/>
                <a:gd name="connsiteX107" fmla="*/ 1179967 w 5890489"/>
                <a:gd name="connsiteY107" fmla="*/ 6117862 h 6578438"/>
                <a:gd name="connsiteX108" fmla="*/ 1121936 w 5890489"/>
                <a:gd name="connsiteY108" fmla="*/ 6054569 h 6578438"/>
                <a:gd name="connsiteX109" fmla="*/ 1065628 w 5890489"/>
                <a:gd name="connsiteY109" fmla="*/ 5990243 h 6578438"/>
                <a:gd name="connsiteX110" fmla="*/ 954335 w 5890489"/>
                <a:gd name="connsiteY110" fmla="*/ 5861460 h 6578438"/>
                <a:gd name="connsiteX111" fmla="*/ 898953 w 5890489"/>
                <a:gd name="connsiteY111" fmla="*/ 5797393 h 6578438"/>
                <a:gd name="connsiteX112" fmla="*/ 842908 w 5890489"/>
                <a:gd name="connsiteY112" fmla="*/ 5733582 h 6578438"/>
                <a:gd name="connsiteX113" fmla="*/ 622442 w 5890489"/>
                <a:gd name="connsiteY113" fmla="*/ 5471884 h 6578438"/>
                <a:gd name="connsiteX114" fmla="*/ 425559 w 5890489"/>
                <a:gd name="connsiteY114" fmla="*/ 5190036 h 6578438"/>
                <a:gd name="connsiteX115" fmla="*/ 123877 w 5890489"/>
                <a:gd name="connsiteY115" fmla="*/ 4564210 h 6578438"/>
                <a:gd name="connsiteX116" fmla="*/ 130 w 5890489"/>
                <a:gd name="connsiteY116" fmla="*/ 3865530 h 6578438"/>
                <a:gd name="connsiteX117" fmla="*/ 30602 w 5890489"/>
                <a:gd name="connsiteY117" fmla="*/ 3505793 h 6578438"/>
                <a:gd name="connsiteX118" fmla="*/ 126924 w 5890489"/>
                <a:gd name="connsiteY118" fmla="*/ 3157164 h 6578438"/>
                <a:gd name="connsiteX119" fmla="*/ 334803 w 5890489"/>
                <a:gd name="connsiteY119" fmla="*/ 2560530 h 6578438"/>
                <a:gd name="connsiteX120" fmla="*/ 381176 w 5890489"/>
                <a:gd name="connsiteY120" fmla="*/ 2409144 h 6578438"/>
                <a:gd name="connsiteX121" fmla="*/ 425825 w 5890489"/>
                <a:gd name="connsiteY121" fmla="*/ 2255819 h 6578438"/>
                <a:gd name="connsiteX122" fmla="*/ 470210 w 5890489"/>
                <a:gd name="connsiteY122" fmla="*/ 2099523 h 6578438"/>
                <a:gd name="connsiteX123" fmla="*/ 492998 w 5890489"/>
                <a:gd name="connsiteY123" fmla="*/ 2020213 h 6578438"/>
                <a:gd name="connsiteX124" fmla="*/ 517509 w 5890489"/>
                <a:gd name="connsiteY124" fmla="*/ 1939224 h 6578438"/>
                <a:gd name="connsiteX125" fmla="*/ 544007 w 5890489"/>
                <a:gd name="connsiteY125" fmla="*/ 1857201 h 6578438"/>
                <a:gd name="connsiteX126" fmla="*/ 573288 w 5890489"/>
                <a:gd name="connsiteY126" fmla="*/ 1774274 h 6578438"/>
                <a:gd name="connsiteX127" fmla="*/ 606146 w 5890489"/>
                <a:gd name="connsiteY127" fmla="*/ 1690832 h 6578438"/>
                <a:gd name="connsiteX128" fmla="*/ 644569 w 5890489"/>
                <a:gd name="connsiteY128" fmla="*/ 1607775 h 6578438"/>
                <a:gd name="connsiteX129" fmla="*/ 837874 w 5890489"/>
                <a:gd name="connsiteY129" fmla="*/ 1297638 h 6578438"/>
                <a:gd name="connsiteX130" fmla="*/ 1069602 w 5890489"/>
                <a:gd name="connsiteY130" fmla="*/ 1032194 h 6578438"/>
                <a:gd name="connsiteX131" fmla="*/ 1130548 w 5890489"/>
                <a:gd name="connsiteY131" fmla="*/ 970839 h 6578438"/>
                <a:gd name="connsiteX132" fmla="*/ 1192024 w 5890489"/>
                <a:gd name="connsiteY132" fmla="*/ 910129 h 6578438"/>
                <a:gd name="connsiteX133" fmla="*/ 1255356 w 5890489"/>
                <a:gd name="connsiteY133" fmla="*/ 850841 h 6578438"/>
                <a:gd name="connsiteX134" fmla="*/ 1319614 w 5890489"/>
                <a:gd name="connsiteY134" fmla="*/ 792068 h 6578438"/>
                <a:gd name="connsiteX135" fmla="*/ 1385728 w 5890489"/>
                <a:gd name="connsiteY135" fmla="*/ 734975 h 6578438"/>
                <a:gd name="connsiteX136" fmla="*/ 1452768 w 5890489"/>
                <a:gd name="connsiteY136" fmla="*/ 678528 h 6578438"/>
                <a:gd name="connsiteX137" fmla="*/ 1469594 w 5890489"/>
                <a:gd name="connsiteY137" fmla="*/ 664449 h 6578438"/>
                <a:gd name="connsiteX138" fmla="*/ 1487083 w 5890489"/>
                <a:gd name="connsiteY138" fmla="*/ 651015 h 6578438"/>
                <a:gd name="connsiteX139" fmla="*/ 1522193 w 5890489"/>
                <a:gd name="connsiteY139" fmla="*/ 624277 h 6578438"/>
                <a:gd name="connsiteX140" fmla="*/ 1592415 w 5890489"/>
                <a:gd name="connsiteY140" fmla="*/ 570671 h 6578438"/>
                <a:gd name="connsiteX141" fmla="*/ 1738287 w 5890489"/>
                <a:gd name="connsiteY141" fmla="*/ 469402 h 6578438"/>
                <a:gd name="connsiteX142" fmla="*/ 1890918 w 5890489"/>
                <a:gd name="connsiteY142" fmla="*/ 376530 h 6578438"/>
                <a:gd name="connsiteX143" fmla="*/ 2555363 w 5890489"/>
                <a:gd name="connsiteY143" fmla="*/ 105274 h 6578438"/>
                <a:gd name="connsiteX144" fmla="*/ 3259291 w 5890489"/>
                <a:gd name="connsiteY144" fmla="*/ 3229 h 6578438"/>
                <a:gd name="connsiteX145" fmla="*/ 3347265 w 5890489"/>
                <a:gd name="connsiteY145" fmla="*/ 903 h 65784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Lst>
              <a:rect l="l" t="t" r="r" b="b"/>
              <a:pathLst>
                <a:path w="5890489" h="6578438">
                  <a:moveTo>
                    <a:pt x="3391253" y="0"/>
                  </a:moveTo>
                  <a:lnTo>
                    <a:pt x="3434974" y="646"/>
                  </a:lnTo>
                  <a:lnTo>
                    <a:pt x="3522419" y="2712"/>
                  </a:lnTo>
                  <a:cubicBezTo>
                    <a:pt x="3551567" y="3488"/>
                    <a:pt x="3580451" y="3746"/>
                    <a:pt x="3610261" y="6458"/>
                  </a:cubicBezTo>
                  <a:cubicBezTo>
                    <a:pt x="3669353" y="10850"/>
                    <a:pt x="3728179" y="14337"/>
                    <a:pt x="3786872" y="20667"/>
                  </a:cubicBezTo>
                  <a:lnTo>
                    <a:pt x="3962291" y="43530"/>
                  </a:lnTo>
                  <a:lnTo>
                    <a:pt x="4135855" y="75176"/>
                  </a:lnTo>
                  <a:cubicBezTo>
                    <a:pt x="4193224" y="87836"/>
                    <a:pt x="4250328" y="101398"/>
                    <a:pt x="4307299" y="114315"/>
                  </a:cubicBezTo>
                  <a:cubicBezTo>
                    <a:pt x="4364139" y="128394"/>
                    <a:pt x="4420050" y="145575"/>
                    <a:pt x="4476358" y="160816"/>
                  </a:cubicBezTo>
                  <a:cubicBezTo>
                    <a:pt x="4504580" y="167921"/>
                    <a:pt x="4532138" y="177995"/>
                    <a:pt x="4559829" y="186779"/>
                  </a:cubicBezTo>
                  <a:lnTo>
                    <a:pt x="4642901" y="213648"/>
                  </a:lnTo>
                  <a:cubicBezTo>
                    <a:pt x="4863234" y="288307"/>
                    <a:pt x="5076414" y="379371"/>
                    <a:pt x="5280847" y="485936"/>
                  </a:cubicBezTo>
                  <a:cubicBezTo>
                    <a:pt x="5485018" y="592631"/>
                    <a:pt x="5681768" y="713145"/>
                    <a:pt x="5865400" y="851099"/>
                  </a:cubicBezTo>
                  <a:lnTo>
                    <a:pt x="5890489" y="870950"/>
                  </a:lnTo>
                  <a:lnTo>
                    <a:pt x="5890489" y="1321814"/>
                  </a:lnTo>
                  <a:lnTo>
                    <a:pt x="5887395" y="1318952"/>
                  </a:lnTo>
                  <a:lnTo>
                    <a:pt x="5830291" y="1265992"/>
                  </a:lnTo>
                  <a:lnTo>
                    <a:pt x="5815981" y="1252687"/>
                  </a:lnTo>
                  <a:lnTo>
                    <a:pt x="5801142" y="1240158"/>
                  </a:lnTo>
                  <a:lnTo>
                    <a:pt x="5771464" y="1214969"/>
                  </a:lnTo>
                  <a:cubicBezTo>
                    <a:pt x="5731849" y="1181385"/>
                    <a:pt x="5692897" y="1146896"/>
                    <a:pt x="5651030" y="1115767"/>
                  </a:cubicBezTo>
                  <a:cubicBezTo>
                    <a:pt x="5487534" y="986985"/>
                    <a:pt x="5311321" y="872542"/>
                    <a:pt x="5123183" y="780443"/>
                  </a:cubicBezTo>
                  <a:cubicBezTo>
                    <a:pt x="4935309" y="688087"/>
                    <a:pt x="4737102" y="616398"/>
                    <a:pt x="4533860" y="567701"/>
                  </a:cubicBezTo>
                  <a:lnTo>
                    <a:pt x="4457281" y="550780"/>
                  </a:lnTo>
                  <a:cubicBezTo>
                    <a:pt x="4431709" y="545484"/>
                    <a:pt x="4406536" y="538896"/>
                    <a:pt x="4380568" y="535279"/>
                  </a:cubicBezTo>
                  <a:lnTo>
                    <a:pt x="4303325" y="522879"/>
                  </a:lnTo>
                  <a:lnTo>
                    <a:pt x="4264769" y="516679"/>
                  </a:lnTo>
                  <a:cubicBezTo>
                    <a:pt x="4251918" y="514612"/>
                    <a:pt x="4239067" y="512415"/>
                    <a:pt x="4226082" y="511253"/>
                  </a:cubicBezTo>
                  <a:cubicBezTo>
                    <a:pt x="4174145" y="505829"/>
                    <a:pt x="4122606" y="499498"/>
                    <a:pt x="4070934" y="494848"/>
                  </a:cubicBezTo>
                  <a:lnTo>
                    <a:pt x="3915521" y="486065"/>
                  </a:lnTo>
                  <a:lnTo>
                    <a:pt x="3760241" y="484257"/>
                  </a:lnTo>
                  <a:cubicBezTo>
                    <a:pt x="3734405" y="483869"/>
                    <a:pt x="3708571" y="485936"/>
                    <a:pt x="3682734" y="486581"/>
                  </a:cubicBezTo>
                  <a:lnTo>
                    <a:pt x="3605491" y="488907"/>
                  </a:lnTo>
                  <a:cubicBezTo>
                    <a:pt x="3579921" y="489165"/>
                    <a:pt x="3553555" y="491490"/>
                    <a:pt x="3527454" y="493169"/>
                  </a:cubicBezTo>
                  <a:lnTo>
                    <a:pt x="3449151" y="498336"/>
                  </a:lnTo>
                  <a:lnTo>
                    <a:pt x="3410067" y="500532"/>
                  </a:lnTo>
                  <a:lnTo>
                    <a:pt x="3371246" y="504279"/>
                  </a:lnTo>
                  <a:cubicBezTo>
                    <a:pt x="3345410" y="506862"/>
                    <a:pt x="3319575" y="509315"/>
                    <a:pt x="3293739" y="511512"/>
                  </a:cubicBezTo>
                  <a:cubicBezTo>
                    <a:pt x="3087450" y="531662"/>
                    <a:pt x="2885531" y="563180"/>
                    <a:pt x="2689445" y="610198"/>
                  </a:cubicBezTo>
                  <a:cubicBezTo>
                    <a:pt x="2493357" y="657344"/>
                    <a:pt x="2302303" y="719088"/>
                    <a:pt x="2117875" y="800335"/>
                  </a:cubicBezTo>
                  <a:cubicBezTo>
                    <a:pt x="2072298" y="821648"/>
                    <a:pt x="2026854" y="843606"/>
                    <a:pt x="1981276" y="865566"/>
                  </a:cubicBezTo>
                  <a:cubicBezTo>
                    <a:pt x="1937025" y="889978"/>
                    <a:pt x="1891978" y="913229"/>
                    <a:pt x="1847991" y="938676"/>
                  </a:cubicBezTo>
                  <a:lnTo>
                    <a:pt x="1783069" y="978718"/>
                  </a:lnTo>
                  <a:lnTo>
                    <a:pt x="1750609" y="998869"/>
                  </a:lnTo>
                  <a:lnTo>
                    <a:pt x="1734312" y="1008945"/>
                  </a:lnTo>
                  <a:lnTo>
                    <a:pt x="1718547" y="1019924"/>
                  </a:lnTo>
                  <a:lnTo>
                    <a:pt x="1655481" y="1063582"/>
                  </a:lnTo>
                  <a:cubicBezTo>
                    <a:pt x="1634414" y="1078178"/>
                    <a:pt x="1612950" y="1092259"/>
                    <a:pt x="1593077" y="1108664"/>
                  </a:cubicBezTo>
                  <a:lnTo>
                    <a:pt x="1532263" y="1156197"/>
                  </a:lnTo>
                  <a:cubicBezTo>
                    <a:pt x="1511992" y="1172085"/>
                    <a:pt x="1491587" y="1187844"/>
                    <a:pt x="1472509" y="1205152"/>
                  </a:cubicBezTo>
                  <a:lnTo>
                    <a:pt x="1414212" y="1256175"/>
                  </a:lnTo>
                  <a:cubicBezTo>
                    <a:pt x="1395001" y="1273354"/>
                    <a:pt x="1375127" y="1290147"/>
                    <a:pt x="1357242" y="1308359"/>
                  </a:cubicBezTo>
                  <a:cubicBezTo>
                    <a:pt x="1283178" y="1379532"/>
                    <a:pt x="1212163" y="1452513"/>
                    <a:pt x="1153072" y="1529498"/>
                  </a:cubicBezTo>
                  <a:cubicBezTo>
                    <a:pt x="1090933" y="1605578"/>
                    <a:pt x="1043501" y="1685794"/>
                    <a:pt x="1002694" y="1770658"/>
                  </a:cubicBezTo>
                  <a:lnTo>
                    <a:pt x="974076" y="1835371"/>
                  </a:lnTo>
                  <a:lnTo>
                    <a:pt x="949564" y="1903573"/>
                  </a:lnTo>
                  <a:cubicBezTo>
                    <a:pt x="940820" y="1925661"/>
                    <a:pt x="934593" y="1950719"/>
                    <a:pt x="927173" y="1974229"/>
                  </a:cubicBezTo>
                  <a:cubicBezTo>
                    <a:pt x="920019" y="1998254"/>
                    <a:pt x="912468" y="2021504"/>
                    <a:pt x="906107" y="2046952"/>
                  </a:cubicBezTo>
                  <a:cubicBezTo>
                    <a:pt x="853906" y="2245614"/>
                    <a:pt x="809918" y="2463136"/>
                    <a:pt x="751092" y="2676266"/>
                  </a:cubicBezTo>
                  <a:cubicBezTo>
                    <a:pt x="693458" y="2889912"/>
                    <a:pt x="624166" y="3100976"/>
                    <a:pt x="547189" y="3308422"/>
                  </a:cubicBezTo>
                  <a:cubicBezTo>
                    <a:pt x="479617" y="3487580"/>
                    <a:pt x="444109" y="3675523"/>
                    <a:pt x="441195" y="3866306"/>
                  </a:cubicBezTo>
                  <a:cubicBezTo>
                    <a:pt x="438014" y="4057089"/>
                    <a:pt x="469282" y="4250456"/>
                    <a:pt x="527182" y="4439174"/>
                  </a:cubicBezTo>
                  <a:cubicBezTo>
                    <a:pt x="584815" y="4628278"/>
                    <a:pt x="671067" y="4811828"/>
                    <a:pt x="775073" y="4987240"/>
                  </a:cubicBezTo>
                  <a:cubicBezTo>
                    <a:pt x="827009" y="5075075"/>
                    <a:pt x="884246" y="5160327"/>
                    <a:pt x="943206" y="5244933"/>
                  </a:cubicBezTo>
                  <a:cubicBezTo>
                    <a:pt x="1002296" y="5329411"/>
                    <a:pt x="1064964" y="5412337"/>
                    <a:pt x="1133728" y="5490356"/>
                  </a:cubicBezTo>
                  <a:cubicBezTo>
                    <a:pt x="1203949" y="5567728"/>
                    <a:pt x="1279337" y="5642259"/>
                    <a:pt x="1359626" y="5709815"/>
                  </a:cubicBezTo>
                  <a:cubicBezTo>
                    <a:pt x="1398711" y="5744949"/>
                    <a:pt x="1439916" y="5777241"/>
                    <a:pt x="1481254" y="5809146"/>
                  </a:cubicBezTo>
                  <a:cubicBezTo>
                    <a:pt x="1501922" y="5825163"/>
                    <a:pt x="1522325" y="5841309"/>
                    <a:pt x="1543260" y="5856940"/>
                  </a:cubicBezTo>
                  <a:cubicBezTo>
                    <a:pt x="1564591" y="5871923"/>
                    <a:pt x="1585921" y="5886777"/>
                    <a:pt x="1607518" y="5901374"/>
                  </a:cubicBezTo>
                  <a:cubicBezTo>
                    <a:pt x="1778565" y="6019693"/>
                    <a:pt x="1961271" y="6115924"/>
                    <a:pt x="2145566" y="6193814"/>
                  </a:cubicBezTo>
                  <a:lnTo>
                    <a:pt x="2214991" y="6221844"/>
                  </a:lnTo>
                  <a:lnTo>
                    <a:pt x="2249307" y="6236182"/>
                  </a:lnTo>
                  <a:cubicBezTo>
                    <a:pt x="2260702" y="6241089"/>
                    <a:pt x="2272625" y="6244577"/>
                    <a:pt x="2284285" y="6248711"/>
                  </a:cubicBezTo>
                  <a:lnTo>
                    <a:pt x="2354241" y="6273124"/>
                  </a:lnTo>
                  <a:cubicBezTo>
                    <a:pt x="2360070" y="6275190"/>
                    <a:pt x="2365899" y="6277128"/>
                    <a:pt x="2371597" y="6279324"/>
                  </a:cubicBezTo>
                  <a:cubicBezTo>
                    <a:pt x="2377161" y="6281778"/>
                    <a:pt x="2382329" y="6285007"/>
                    <a:pt x="2387894" y="6287719"/>
                  </a:cubicBezTo>
                  <a:cubicBezTo>
                    <a:pt x="2398757" y="6293274"/>
                    <a:pt x="2410153" y="6297666"/>
                    <a:pt x="2421414" y="6302186"/>
                  </a:cubicBezTo>
                  <a:lnTo>
                    <a:pt x="2489117" y="6329441"/>
                  </a:lnTo>
                  <a:lnTo>
                    <a:pt x="2522902" y="6343134"/>
                  </a:lnTo>
                  <a:cubicBezTo>
                    <a:pt x="2534165" y="6347654"/>
                    <a:pt x="2545294" y="6352563"/>
                    <a:pt x="2556953" y="6356051"/>
                  </a:cubicBezTo>
                  <a:lnTo>
                    <a:pt x="2695009" y="6401905"/>
                  </a:lnTo>
                  <a:cubicBezTo>
                    <a:pt x="2880895" y="6457190"/>
                    <a:pt x="3073141" y="6489095"/>
                    <a:pt x="3268035" y="6501238"/>
                  </a:cubicBezTo>
                  <a:cubicBezTo>
                    <a:pt x="3292413" y="6502659"/>
                    <a:pt x="3316527" y="6505629"/>
                    <a:pt x="3341038" y="6506145"/>
                  </a:cubicBezTo>
                  <a:lnTo>
                    <a:pt x="3414703" y="6507050"/>
                  </a:lnTo>
                  <a:lnTo>
                    <a:pt x="3488237" y="6508212"/>
                  </a:lnTo>
                  <a:cubicBezTo>
                    <a:pt x="3500690" y="6508729"/>
                    <a:pt x="3512483" y="6508471"/>
                    <a:pt x="3524142" y="6507955"/>
                  </a:cubicBezTo>
                  <a:lnTo>
                    <a:pt x="3559252" y="6506921"/>
                  </a:lnTo>
                  <a:cubicBezTo>
                    <a:pt x="3582835" y="6506792"/>
                    <a:pt x="3605889" y="6504467"/>
                    <a:pt x="3629207" y="6503045"/>
                  </a:cubicBezTo>
                  <a:cubicBezTo>
                    <a:pt x="3652526" y="6502012"/>
                    <a:pt x="3675579" y="6499171"/>
                    <a:pt x="3698633" y="6496845"/>
                  </a:cubicBezTo>
                  <a:cubicBezTo>
                    <a:pt x="3710160" y="6495683"/>
                    <a:pt x="3721819" y="6494907"/>
                    <a:pt x="3733213" y="6493357"/>
                  </a:cubicBezTo>
                  <a:lnTo>
                    <a:pt x="3767529" y="6488707"/>
                  </a:lnTo>
                  <a:lnTo>
                    <a:pt x="3801845" y="6484057"/>
                  </a:lnTo>
                  <a:lnTo>
                    <a:pt x="3835895" y="6478116"/>
                  </a:lnTo>
                  <a:cubicBezTo>
                    <a:pt x="4017673" y="6446727"/>
                    <a:pt x="4194152" y="6390281"/>
                    <a:pt x="4364801" y="6308517"/>
                  </a:cubicBezTo>
                  <a:cubicBezTo>
                    <a:pt x="4535583" y="6227139"/>
                    <a:pt x="4700138" y="6120962"/>
                    <a:pt x="4861379" y="6000576"/>
                  </a:cubicBezTo>
                  <a:cubicBezTo>
                    <a:pt x="5022621" y="5879931"/>
                    <a:pt x="5180684" y="5745337"/>
                    <a:pt x="5341263" y="5605834"/>
                  </a:cubicBezTo>
                  <a:lnTo>
                    <a:pt x="5587301" y="5390379"/>
                  </a:lnTo>
                  <a:cubicBezTo>
                    <a:pt x="5674216" y="5315718"/>
                    <a:pt x="5761527" y="5244416"/>
                    <a:pt x="5849105" y="5176344"/>
                  </a:cubicBezTo>
                  <a:lnTo>
                    <a:pt x="5890489" y="5145260"/>
                  </a:lnTo>
                  <a:lnTo>
                    <a:pt x="5890489" y="5995323"/>
                  </a:lnTo>
                  <a:lnTo>
                    <a:pt x="5811477" y="6077819"/>
                  </a:lnTo>
                  <a:cubicBezTo>
                    <a:pt x="5654739" y="6238377"/>
                    <a:pt x="5487138" y="6396093"/>
                    <a:pt x="5301384" y="6542958"/>
                  </a:cubicBezTo>
                  <a:lnTo>
                    <a:pt x="5252008" y="6578438"/>
                  </a:lnTo>
                  <a:lnTo>
                    <a:pt x="1653730" y="6578438"/>
                  </a:lnTo>
                  <a:lnTo>
                    <a:pt x="1549768" y="6488821"/>
                  </a:lnTo>
                  <a:cubicBezTo>
                    <a:pt x="1461976" y="6409495"/>
                    <a:pt x="1378573" y="6327182"/>
                    <a:pt x="1298282" y="6243932"/>
                  </a:cubicBezTo>
                  <a:cubicBezTo>
                    <a:pt x="1278277" y="6223006"/>
                    <a:pt x="1258138" y="6202210"/>
                    <a:pt x="1237999" y="6181671"/>
                  </a:cubicBezTo>
                  <a:lnTo>
                    <a:pt x="1179967" y="6117862"/>
                  </a:lnTo>
                  <a:lnTo>
                    <a:pt x="1121936" y="6054569"/>
                  </a:lnTo>
                  <a:cubicBezTo>
                    <a:pt x="1102328" y="6033644"/>
                    <a:pt x="1084573" y="6011427"/>
                    <a:pt x="1065628" y="5990243"/>
                  </a:cubicBezTo>
                  <a:cubicBezTo>
                    <a:pt x="1028662" y="5947099"/>
                    <a:pt x="990239" y="5904991"/>
                    <a:pt x="954335" y="5861460"/>
                  </a:cubicBezTo>
                  <a:cubicBezTo>
                    <a:pt x="936050" y="5840018"/>
                    <a:pt x="917634" y="5818446"/>
                    <a:pt x="898953" y="5797393"/>
                  </a:cubicBezTo>
                  <a:cubicBezTo>
                    <a:pt x="880404" y="5776208"/>
                    <a:pt x="861325" y="5755412"/>
                    <a:pt x="842908" y="5733582"/>
                  </a:cubicBezTo>
                  <a:cubicBezTo>
                    <a:pt x="767919" y="5647942"/>
                    <a:pt x="693061" y="5561786"/>
                    <a:pt x="622442" y="5471884"/>
                  </a:cubicBezTo>
                  <a:cubicBezTo>
                    <a:pt x="551559" y="5382112"/>
                    <a:pt x="486639" y="5287430"/>
                    <a:pt x="425559" y="5190036"/>
                  </a:cubicBezTo>
                  <a:cubicBezTo>
                    <a:pt x="303668" y="4994990"/>
                    <a:pt x="200193" y="4786123"/>
                    <a:pt x="123877" y="4564210"/>
                  </a:cubicBezTo>
                  <a:cubicBezTo>
                    <a:pt x="47694" y="4342555"/>
                    <a:pt x="2249" y="4106045"/>
                    <a:pt x="130" y="3865530"/>
                  </a:cubicBezTo>
                  <a:cubicBezTo>
                    <a:pt x="-1328" y="3745403"/>
                    <a:pt x="9537" y="3624629"/>
                    <a:pt x="30602" y="3505793"/>
                  </a:cubicBezTo>
                  <a:cubicBezTo>
                    <a:pt x="51802" y="3386828"/>
                    <a:pt x="84659" y="3270059"/>
                    <a:pt x="126924" y="3157164"/>
                  </a:cubicBezTo>
                  <a:cubicBezTo>
                    <a:pt x="200457" y="2959276"/>
                    <a:pt x="271737" y="2761388"/>
                    <a:pt x="334803" y="2560530"/>
                  </a:cubicBezTo>
                  <a:lnTo>
                    <a:pt x="381176" y="2409144"/>
                  </a:lnTo>
                  <a:lnTo>
                    <a:pt x="425825" y="2255819"/>
                  </a:lnTo>
                  <a:lnTo>
                    <a:pt x="470210" y="2099523"/>
                  </a:lnTo>
                  <a:lnTo>
                    <a:pt x="492998" y="2020213"/>
                  </a:lnTo>
                  <a:lnTo>
                    <a:pt x="517509" y="1939224"/>
                  </a:lnTo>
                  <a:cubicBezTo>
                    <a:pt x="525061" y="1912485"/>
                    <a:pt x="534866" y="1884586"/>
                    <a:pt x="544007" y="1857201"/>
                  </a:cubicBezTo>
                  <a:cubicBezTo>
                    <a:pt x="553680" y="1829559"/>
                    <a:pt x="561496" y="1802304"/>
                    <a:pt x="573288" y="1774274"/>
                  </a:cubicBezTo>
                  <a:lnTo>
                    <a:pt x="606146" y="1690832"/>
                  </a:lnTo>
                  <a:cubicBezTo>
                    <a:pt x="618467" y="1663060"/>
                    <a:pt x="631716" y="1635417"/>
                    <a:pt x="644569" y="1607775"/>
                  </a:cubicBezTo>
                  <a:cubicBezTo>
                    <a:pt x="698625" y="1498368"/>
                    <a:pt x="763413" y="1391287"/>
                    <a:pt x="837874" y="1297638"/>
                  </a:cubicBezTo>
                  <a:cubicBezTo>
                    <a:pt x="910348" y="1201278"/>
                    <a:pt x="990107" y="1115897"/>
                    <a:pt x="1069602" y="1032194"/>
                  </a:cubicBezTo>
                  <a:cubicBezTo>
                    <a:pt x="1089079" y="1010624"/>
                    <a:pt x="1110012" y="990990"/>
                    <a:pt x="1130548" y="970839"/>
                  </a:cubicBezTo>
                  <a:lnTo>
                    <a:pt x="1192024" y="910129"/>
                  </a:lnTo>
                  <a:cubicBezTo>
                    <a:pt x="1212031" y="889462"/>
                    <a:pt x="1234024" y="870475"/>
                    <a:pt x="1255356" y="850841"/>
                  </a:cubicBezTo>
                  <a:lnTo>
                    <a:pt x="1319614" y="792068"/>
                  </a:lnTo>
                  <a:cubicBezTo>
                    <a:pt x="1340680" y="772176"/>
                    <a:pt x="1363469" y="753834"/>
                    <a:pt x="1385728" y="734975"/>
                  </a:cubicBezTo>
                  <a:lnTo>
                    <a:pt x="1452768" y="678528"/>
                  </a:lnTo>
                  <a:lnTo>
                    <a:pt x="1469594" y="664449"/>
                  </a:lnTo>
                  <a:lnTo>
                    <a:pt x="1487083" y="651015"/>
                  </a:lnTo>
                  <a:lnTo>
                    <a:pt x="1522193" y="624277"/>
                  </a:lnTo>
                  <a:lnTo>
                    <a:pt x="1592415" y="570671"/>
                  </a:lnTo>
                  <a:cubicBezTo>
                    <a:pt x="1640110" y="535925"/>
                    <a:pt x="1689531" y="503245"/>
                    <a:pt x="1738287" y="469402"/>
                  </a:cubicBezTo>
                  <a:cubicBezTo>
                    <a:pt x="1788634" y="438015"/>
                    <a:pt x="1839643" y="407013"/>
                    <a:pt x="1890918" y="376530"/>
                  </a:cubicBezTo>
                  <a:cubicBezTo>
                    <a:pt x="2098400" y="258209"/>
                    <a:pt x="2323503" y="166241"/>
                    <a:pt x="2555363" y="105274"/>
                  </a:cubicBezTo>
                  <a:cubicBezTo>
                    <a:pt x="2787223" y="44047"/>
                    <a:pt x="3024516" y="12013"/>
                    <a:pt x="3259291" y="3229"/>
                  </a:cubicBezTo>
                  <a:lnTo>
                    <a:pt x="3347265" y="903"/>
                  </a:ln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Freeform: Shape 15">
              <a:extLst>
                <a:ext uri="{FF2B5EF4-FFF2-40B4-BE49-F238E27FC236}">
                  <a16:creationId xmlns:a16="http://schemas.microsoft.com/office/drawing/2014/main" id="{ACA5348F-9FF6-485F-898D-1BED7EC727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95999" y="52997"/>
              <a:ext cx="6093363" cy="6805004"/>
            </a:xfrm>
            <a:custGeom>
              <a:avLst/>
              <a:gdLst>
                <a:gd name="connsiteX0" fmla="*/ 3517682 w 5890491"/>
                <a:gd name="connsiteY0" fmla="*/ 0 h 6578439"/>
                <a:gd name="connsiteX1" fmla="*/ 5849513 w 5890491"/>
                <a:gd name="connsiteY1" fmla="*/ 841730 h 6578439"/>
                <a:gd name="connsiteX2" fmla="*/ 5890491 w 5890491"/>
                <a:gd name="connsiteY2" fmla="*/ 879061 h 6578439"/>
                <a:gd name="connsiteX3" fmla="*/ 5890491 w 5890491"/>
                <a:gd name="connsiteY3" fmla="*/ 2034114 h 6578439"/>
                <a:gd name="connsiteX4" fmla="*/ 5757065 w 5890491"/>
                <a:gd name="connsiteY4" fmla="*/ 1854938 h 6578439"/>
                <a:gd name="connsiteX5" fmla="*/ 5564060 w 5890491"/>
                <a:gd name="connsiteY5" fmla="*/ 1642182 h 6578439"/>
                <a:gd name="connsiteX6" fmla="*/ 3517551 w 5890491"/>
                <a:gd name="connsiteY6" fmla="*/ 790012 h 6578439"/>
                <a:gd name="connsiteX7" fmla="*/ 1611552 w 5890491"/>
                <a:gd name="connsiteY7" fmla="*/ 1543282 h 6578439"/>
                <a:gd name="connsiteX8" fmla="*/ 1340656 w 5890491"/>
                <a:gd name="connsiteY8" fmla="*/ 1897925 h 6578439"/>
                <a:gd name="connsiteX9" fmla="*/ 1201705 w 5890491"/>
                <a:gd name="connsiteY9" fmla="*/ 2361213 h 6578439"/>
                <a:gd name="connsiteX10" fmla="*/ 852705 w 5890491"/>
                <a:gd name="connsiteY10" fmla="*/ 3529176 h 6578439"/>
                <a:gd name="connsiteX11" fmla="*/ 863863 w 5890491"/>
                <a:gd name="connsiteY11" fmla="*/ 4437051 h 6578439"/>
                <a:gd name="connsiteX12" fmla="*/ 1413569 w 5890491"/>
                <a:gd name="connsiteY12" fmla="*/ 5357174 h 6578439"/>
                <a:gd name="connsiteX13" fmla="*/ 2339129 w 5890491"/>
                <a:gd name="connsiteY13" fmla="*/ 6143367 h 6578439"/>
                <a:gd name="connsiteX14" fmla="*/ 3439449 w 5890491"/>
                <a:gd name="connsiteY14" fmla="*/ 6420049 h 6578439"/>
                <a:gd name="connsiteX15" fmla="*/ 5251388 w 5890491"/>
                <a:gd name="connsiteY15" fmla="*/ 5349009 h 6578439"/>
                <a:gd name="connsiteX16" fmla="*/ 5657731 w 5890491"/>
                <a:gd name="connsiteY16" fmla="*/ 4959205 h 6578439"/>
                <a:gd name="connsiteX17" fmla="*/ 5836127 w 5890491"/>
                <a:gd name="connsiteY17" fmla="*/ 4792052 h 6578439"/>
                <a:gd name="connsiteX18" fmla="*/ 5890491 w 5890491"/>
                <a:gd name="connsiteY18" fmla="*/ 4738662 h 6578439"/>
                <a:gd name="connsiteX19" fmla="*/ 5890491 w 5890491"/>
                <a:gd name="connsiteY19" fmla="*/ 5821964 h 6578439"/>
                <a:gd name="connsiteX20" fmla="*/ 5802001 w 5890491"/>
                <a:gd name="connsiteY20" fmla="*/ 5907904 h 6578439"/>
                <a:gd name="connsiteX21" fmla="*/ 5294358 w 5890491"/>
                <a:gd name="connsiteY21" fmla="*/ 6397505 h 6578439"/>
                <a:gd name="connsiteX22" fmla="*/ 5077178 w 5890491"/>
                <a:gd name="connsiteY22" fmla="*/ 6578439 h 6578439"/>
                <a:gd name="connsiteX23" fmla="*/ 1567290 w 5890491"/>
                <a:gd name="connsiteY23" fmla="*/ 6578439 h 6578439"/>
                <a:gd name="connsiteX24" fmla="*/ 1508588 w 5890491"/>
                <a:gd name="connsiteY24" fmla="*/ 6535186 h 6578439"/>
                <a:gd name="connsiteX25" fmla="*/ 826498 w 5890491"/>
                <a:gd name="connsiteY25" fmla="*/ 5876034 h 6578439"/>
                <a:gd name="connsiteX26" fmla="*/ 122403 w 5890491"/>
                <a:gd name="connsiteY26" fmla="*/ 3255655 h 6578439"/>
                <a:gd name="connsiteX27" fmla="*/ 1061197 w 5890491"/>
                <a:gd name="connsiteY27" fmla="*/ 984650 h 6578439"/>
                <a:gd name="connsiteX28" fmla="*/ 3517682 w 5890491"/>
                <a:gd name="connsiteY28" fmla="*/ 0 h 65784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5890491" h="6578439">
                  <a:moveTo>
                    <a:pt x="3517682" y="0"/>
                  </a:moveTo>
                  <a:cubicBezTo>
                    <a:pt x="4402017" y="0"/>
                    <a:pt x="5213742" y="315483"/>
                    <a:pt x="5849513" y="841730"/>
                  </a:cubicBezTo>
                  <a:lnTo>
                    <a:pt x="5890491" y="879061"/>
                  </a:lnTo>
                  <a:lnTo>
                    <a:pt x="5890491" y="2034114"/>
                  </a:lnTo>
                  <a:lnTo>
                    <a:pt x="5757065" y="1854938"/>
                  </a:lnTo>
                  <a:cubicBezTo>
                    <a:pt x="5696443" y="1781264"/>
                    <a:pt x="5632076" y="1710299"/>
                    <a:pt x="5564060" y="1642182"/>
                  </a:cubicBezTo>
                  <a:cubicBezTo>
                    <a:pt x="5015393" y="1092636"/>
                    <a:pt x="4288592" y="790012"/>
                    <a:pt x="3517551" y="790012"/>
                  </a:cubicBezTo>
                  <a:cubicBezTo>
                    <a:pt x="2701750" y="790012"/>
                    <a:pt x="2131676" y="1015335"/>
                    <a:pt x="1611552" y="1543282"/>
                  </a:cubicBezTo>
                  <a:cubicBezTo>
                    <a:pt x="1435754" y="1721722"/>
                    <a:pt x="1375945" y="1822729"/>
                    <a:pt x="1340656" y="1897925"/>
                  </a:cubicBezTo>
                  <a:cubicBezTo>
                    <a:pt x="1289148" y="2007623"/>
                    <a:pt x="1252432" y="2155907"/>
                    <a:pt x="1201705" y="2361213"/>
                  </a:cubicBezTo>
                  <a:cubicBezTo>
                    <a:pt x="1133721" y="2635919"/>
                    <a:pt x="1040568" y="3012290"/>
                    <a:pt x="852705" y="3529176"/>
                  </a:cubicBezTo>
                  <a:cubicBezTo>
                    <a:pt x="749952" y="3811784"/>
                    <a:pt x="753584" y="4108747"/>
                    <a:pt x="863863" y="4437051"/>
                  </a:cubicBezTo>
                  <a:cubicBezTo>
                    <a:pt x="964800" y="4737438"/>
                    <a:pt x="1154869" y="5055603"/>
                    <a:pt x="1413569" y="5357174"/>
                  </a:cubicBezTo>
                  <a:cubicBezTo>
                    <a:pt x="1718326" y="5712343"/>
                    <a:pt x="2021008" y="5969404"/>
                    <a:pt x="2339129" y="6143367"/>
                  </a:cubicBezTo>
                  <a:cubicBezTo>
                    <a:pt x="2679565" y="6329577"/>
                    <a:pt x="3039591" y="6420049"/>
                    <a:pt x="3439449" y="6420049"/>
                  </a:cubicBezTo>
                  <a:cubicBezTo>
                    <a:pt x="4142246" y="6420049"/>
                    <a:pt x="4633828" y="5976251"/>
                    <a:pt x="5251388" y="5349009"/>
                  </a:cubicBezTo>
                  <a:cubicBezTo>
                    <a:pt x="5389949" y="5208364"/>
                    <a:pt x="5526047" y="5081677"/>
                    <a:pt x="5657731" y="4959205"/>
                  </a:cubicBezTo>
                  <a:cubicBezTo>
                    <a:pt x="5719520" y="4901722"/>
                    <a:pt x="5779200" y="4846206"/>
                    <a:pt x="5836127" y="4792052"/>
                  </a:cubicBezTo>
                  <a:lnTo>
                    <a:pt x="5890491" y="4738662"/>
                  </a:lnTo>
                  <a:lnTo>
                    <a:pt x="5890491" y="5821964"/>
                  </a:lnTo>
                  <a:lnTo>
                    <a:pt x="5802001" y="5907904"/>
                  </a:lnTo>
                  <a:cubicBezTo>
                    <a:pt x="5634962" y="6077456"/>
                    <a:pt x="5467509" y="6243625"/>
                    <a:pt x="5294358" y="6397505"/>
                  </a:cubicBezTo>
                  <a:lnTo>
                    <a:pt x="5077178" y="6578439"/>
                  </a:lnTo>
                  <a:lnTo>
                    <a:pt x="1567290" y="6578439"/>
                  </a:lnTo>
                  <a:lnTo>
                    <a:pt x="1508588" y="6535186"/>
                  </a:lnTo>
                  <a:cubicBezTo>
                    <a:pt x="1263991" y="6345442"/>
                    <a:pt x="1038054" y="6122666"/>
                    <a:pt x="826498" y="5876034"/>
                  </a:cubicBezTo>
                  <a:cubicBezTo>
                    <a:pt x="261613" y="5217713"/>
                    <a:pt x="-239182" y="4250314"/>
                    <a:pt x="122403" y="3255655"/>
                  </a:cubicBezTo>
                  <a:cubicBezTo>
                    <a:pt x="607497" y="1921629"/>
                    <a:pt x="393040" y="1662857"/>
                    <a:pt x="1061197" y="984650"/>
                  </a:cubicBezTo>
                  <a:cubicBezTo>
                    <a:pt x="1729484" y="306444"/>
                    <a:pt x="2498060" y="0"/>
                    <a:pt x="3517682"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Freeform: Shape 16">
              <a:extLst>
                <a:ext uri="{FF2B5EF4-FFF2-40B4-BE49-F238E27FC236}">
                  <a16:creationId xmlns:a16="http://schemas.microsoft.com/office/drawing/2014/main" id="{33B89F41-1D91-447A-88C5-8A917809FE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96000" y="52997"/>
              <a:ext cx="6093362" cy="6805004"/>
            </a:xfrm>
            <a:custGeom>
              <a:avLst/>
              <a:gdLst>
                <a:gd name="connsiteX0" fmla="*/ 5890490 w 5890490"/>
                <a:gd name="connsiteY0" fmla="*/ 5389037 h 6578439"/>
                <a:gd name="connsiteX1" fmla="*/ 5890490 w 5890490"/>
                <a:gd name="connsiteY1" fmla="*/ 5855587 h 6578439"/>
                <a:gd name="connsiteX2" fmla="*/ 5784593 w 5890490"/>
                <a:gd name="connsiteY2" fmla="*/ 5962054 h 6578439"/>
                <a:gd name="connsiteX3" fmla="*/ 5663414 w 5890490"/>
                <a:gd name="connsiteY3" fmla="*/ 6082564 h 6578439"/>
                <a:gd name="connsiteX4" fmla="*/ 5147099 w 5890490"/>
                <a:gd name="connsiteY4" fmla="*/ 6547726 h 6578439"/>
                <a:gd name="connsiteX5" fmla="*/ 5105015 w 5890490"/>
                <a:gd name="connsiteY5" fmla="*/ 6578439 h 6578439"/>
                <a:gd name="connsiteX6" fmla="*/ 4385601 w 5890490"/>
                <a:gd name="connsiteY6" fmla="*/ 6578439 h 6578439"/>
                <a:gd name="connsiteX7" fmla="*/ 4507252 w 5890490"/>
                <a:gd name="connsiteY7" fmla="*/ 6515968 h 6578439"/>
                <a:gd name="connsiteX8" fmla="*/ 4909330 w 5890490"/>
                <a:gd name="connsiteY8" fmla="*/ 6253453 h 6578439"/>
                <a:gd name="connsiteX9" fmla="*/ 5411374 w 5890490"/>
                <a:gd name="connsiteY9" fmla="*/ 5828544 h 6578439"/>
                <a:gd name="connsiteX10" fmla="*/ 5533570 w 5890490"/>
                <a:gd name="connsiteY10" fmla="*/ 5714534 h 6578439"/>
                <a:gd name="connsiteX11" fmla="*/ 5657425 w 5890490"/>
                <a:gd name="connsiteY11" fmla="*/ 5597650 h 6578439"/>
                <a:gd name="connsiteX12" fmla="*/ 3336813 w 5890490"/>
                <a:gd name="connsiteY12" fmla="*/ 499 h 6578439"/>
                <a:gd name="connsiteX13" fmla="*/ 3513674 w 5890490"/>
                <a:gd name="connsiteY13" fmla="*/ 1202 h 6578439"/>
                <a:gd name="connsiteX14" fmla="*/ 3602743 w 5890490"/>
                <a:gd name="connsiteY14" fmla="*/ 4827 h 6578439"/>
                <a:gd name="connsiteX15" fmla="*/ 3647213 w 5890490"/>
                <a:gd name="connsiteY15" fmla="*/ 6703 h 6578439"/>
                <a:gd name="connsiteX16" fmla="*/ 3691684 w 5890490"/>
                <a:gd name="connsiteY16" fmla="*/ 9453 h 6578439"/>
                <a:gd name="connsiteX17" fmla="*/ 3868927 w 5890490"/>
                <a:gd name="connsiteY17" fmla="*/ 27080 h 6578439"/>
                <a:gd name="connsiteX18" fmla="*/ 5200872 w 5890490"/>
                <a:gd name="connsiteY18" fmla="*/ 472240 h 6578439"/>
                <a:gd name="connsiteX19" fmla="*/ 5772711 w 5890490"/>
                <a:gd name="connsiteY19" fmla="*/ 866334 h 6578439"/>
                <a:gd name="connsiteX20" fmla="*/ 5890490 w 5890490"/>
                <a:gd name="connsiteY20" fmla="*/ 972426 h 6578439"/>
                <a:gd name="connsiteX21" fmla="*/ 5890490 w 5890490"/>
                <a:gd name="connsiteY21" fmla="*/ 1158576 h 6578439"/>
                <a:gd name="connsiteX22" fmla="*/ 5676045 w 5890490"/>
                <a:gd name="connsiteY22" fmla="*/ 986969 h 6578439"/>
                <a:gd name="connsiteX23" fmla="*/ 5103776 w 5890490"/>
                <a:gd name="connsiteY23" fmla="*/ 655879 h 6578439"/>
                <a:gd name="connsiteX24" fmla="*/ 4482465 w 5890490"/>
                <a:gd name="connsiteY24" fmla="*/ 440363 h 6578439"/>
                <a:gd name="connsiteX25" fmla="*/ 4402444 w 5890490"/>
                <a:gd name="connsiteY25" fmla="*/ 422111 h 6578439"/>
                <a:gd name="connsiteX26" fmla="*/ 4322423 w 5890490"/>
                <a:gd name="connsiteY26" fmla="*/ 404610 h 6578439"/>
                <a:gd name="connsiteX27" fmla="*/ 4241892 w 5890490"/>
                <a:gd name="connsiteY27" fmla="*/ 389858 h 6578439"/>
                <a:gd name="connsiteX28" fmla="*/ 4201627 w 5890490"/>
                <a:gd name="connsiteY28" fmla="*/ 382483 h 6578439"/>
                <a:gd name="connsiteX29" fmla="*/ 4161234 w 5890490"/>
                <a:gd name="connsiteY29" fmla="*/ 375857 h 6578439"/>
                <a:gd name="connsiteX30" fmla="*/ 3999280 w 5890490"/>
                <a:gd name="connsiteY30" fmla="*/ 353606 h 6578439"/>
                <a:gd name="connsiteX31" fmla="*/ 3836817 w 5890490"/>
                <a:gd name="connsiteY31" fmla="*/ 338480 h 6578439"/>
                <a:gd name="connsiteX32" fmla="*/ 3673972 w 5890490"/>
                <a:gd name="connsiteY32" fmla="*/ 330604 h 6578439"/>
                <a:gd name="connsiteX33" fmla="*/ 3511126 w 5890490"/>
                <a:gd name="connsiteY33" fmla="*/ 328978 h 6578439"/>
                <a:gd name="connsiteX34" fmla="*/ 3183142 w 5890490"/>
                <a:gd name="connsiteY34" fmla="*/ 342854 h 6578439"/>
                <a:gd name="connsiteX35" fmla="*/ 2541444 w 5890490"/>
                <a:gd name="connsiteY35" fmla="*/ 439988 h 6578439"/>
                <a:gd name="connsiteX36" fmla="*/ 1933895 w 5890490"/>
                <a:gd name="connsiteY36" fmla="*/ 650505 h 6578439"/>
                <a:gd name="connsiteX37" fmla="*/ 1378079 w 5890490"/>
                <a:gd name="connsiteY37" fmla="*/ 983905 h 6578439"/>
                <a:gd name="connsiteX38" fmla="*/ 1312967 w 5890490"/>
                <a:gd name="connsiteY38" fmla="*/ 1033660 h 6578439"/>
                <a:gd name="connsiteX39" fmla="*/ 1248364 w 5890490"/>
                <a:gd name="connsiteY39" fmla="*/ 1084413 h 6578439"/>
                <a:gd name="connsiteX40" fmla="*/ 1185163 w 5890490"/>
                <a:gd name="connsiteY40" fmla="*/ 1137168 h 6578439"/>
                <a:gd name="connsiteX41" fmla="*/ 1122852 w 5890490"/>
                <a:gd name="connsiteY41" fmla="*/ 1190922 h 6578439"/>
                <a:gd name="connsiteX42" fmla="*/ 892092 w 5890490"/>
                <a:gd name="connsiteY42" fmla="*/ 1421440 h 6578439"/>
                <a:gd name="connsiteX43" fmla="*/ 707202 w 5890490"/>
                <a:gd name="connsiteY43" fmla="*/ 1684212 h 6578439"/>
                <a:gd name="connsiteX44" fmla="*/ 670121 w 5890490"/>
                <a:gd name="connsiteY44" fmla="*/ 1756093 h 6578439"/>
                <a:gd name="connsiteX45" fmla="*/ 637630 w 5890490"/>
                <a:gd name="connsiteY45" fmla="*/ 1830724 h 6578439"/>
                <a:gd name="connsiteX46" fmla="*/ 607685 w 5890490"/>
                <a:gd name="connsiteY46" fmla="*/ 1907105 h 6578439"/>
                <a:gd name="connsiteX47" fmla="*/ 580034 w 5890490"/>
                <a:gd name="connsiteY47" fmla="*/ 1984986 h 6578439"/>
                <a:gd name="connsiteX48" fmla="*/ 481919 w 5890490"/>
                <a:gd name="connsiteY48" fmla="*/ 2304386 h 6578439"/>
                <a:gd name="connsiteX49" fmla="*/ 433881 w 5890490"/>
                <a:gd name="connsiteY49" fmla="*/ 2465399 h 6578439"/>
                <a:gd name="connsiteX50" fmla="*/ 384442 w 5890490"/>
                <a:gd name="connsiteY50" fmla="*/ 2626163 h 6578439"/>
                <a:gd name="connsiteX51" fmla="*/ 166039 w 5890490"/>
                <a:gd name="connsiteY51" fmla="*/ 3261338 h 6578439"/>
                <a:gd name="connsiteX52" fmla="*/ 56202 w 5890490"/>
                <a:gd name="connsiteY52" fmla="*/ 3910265 h 6578439"/>
                <a:gd name="connsiteX53" fmla="*/ 93664 w 5890490"/>
                <a:gd name="connsiteY53" fmla="*/ 4237292 h 6578439"/>
                <a:gd name="connsiteX54" fmla="*/ 111758 w 5890490"/>
                <a:gd name="connsiteY54" fmla="*/ 4317548 h 6578439"/>
                <a:gd name="connsiteX55" fmla="*/ 133038 w 5890490"/>
                <a:gd name="connsiteY55" fmla="*/ 4397054 h 6578439"/>
                <a:gd name="connsiteX56" fmla="*/ 157757 w 5890490"/>
                <a:gd name="connsiteY56" fmla="*/ 4475560 h 6578439"/>
                <a:gd name="connsiteX57" fmla="*/ 185153 w 5890490"/>
                <a:gd name="connsiteY57" fmla="*/ 4553066 h 6578439"/>
                <a:gd name="connsiteX58" fmla="*/ 493642 w 5890490"/>
                <a:gd name="connsiteY58" fmla="*/ 5132239 h 6578439"/>
                <a:gd name="connsiteX59" fmla="*/ 914391 w 5890490"/>
                <a:gd name="connsiteY59" fmla="*/ 5636528 h 6578439"/>
                <a:gd name="connsiteX60" fmla="*/ 1402034 w 5890490"/>
                <a:gd name="connsiteY60" fmla="*/ 6076188 h 6578439"/>
                <a:gd name="connsiteX61" fmla="*/ 1664397 w 5890490"/>
                <a:gd name="connsiteY61" fmla="*/ 6267079 h 6578439"/>
                <a:gd name="connsiteX62" fmla="*/ 1938992 w 5890490"/>
                <a:gd name="connsiteY62" fmla="*/ 6434343 h 6578439"/>
                <a:gd name="connsiteX63" fmla="*/ 2225931 w 5890490"/>
                <a:gd name="connsiteY63" fmla="*/ 6574322 h 6578439"/>
                <a:gd name="connsiteX64" fmla="*/ 2236328 w 5890490"/>
                <a:gd name="connsiteY64" fmla="*/ 6578439 h 6578439"/>
                <a:gd name="connsiteX65" fmla="*/ 1504665 w 5890490"/>
                <a:gd name="connsiteY65" fmla="*/ 6578439 h 6578439"/>
                <a:gd name="connsiteX66" fmla="*/ 1456827 w 5890490"/>
                <a:gd name="connsiteY66" fmla="*/ 6543476 h 6578439"/>
                <a:gd name="connsiteX67" fmla="*/ 1188475 w 5890490"/>
                <a:gd name="connsiteY67" fmla="*/ 6314083 h 6578439"/>
                <a:gd name="connsiteX68" fmla="*/ 721728 w 5890490"/>
                <a:gd name="connsiteY68" fmla="*/ 5798666 h 6578439"/>
                <a:gd name="connsiteX69" fmla="*/ 344175 w 5890490"/>
                <a:gd name="connsiteY69" fmla="*/ 5219495 h 6578439"/>
                <a:gd name="connsiteX70" fmla="*/ 87293 w 5890490"/>
                <a:gd name="connsiteY70" fmla="*/ 4583569 h 6578439"/>
                <a:gd name="connsiteX71" fmla="*/ 65886 w 5890490"/>
                <a:gd name="connsiteY71" fmla="*/ 4500813 h 6578439"/>
                <a:gd name="connsiteX72" fmla="*/ 47409 w 5890490"/>
                <a:gd name="connsiteY72" fmla="*/ 4417431 h 6578439"/>
                <a:gd name="connsiteX73" fmla="*/ 39000 w 5890490"/>
                <a:gd name="connsiteY73" fmla="*/ 4375677 h 6578439"/>
                <a:gd name="connsiteX74" fmla="*/ 31610 w 5890490"/>
                <a:gd name="connsiteY74" fmla="*/ 4333674 h 6578439"/>
                <a:gd name="connsiteX75" fmla="*/ 18868 w 5890490"/>
                <a:gd name="connsiteY75" fmla="*/ 4249417 h 6578439"/>
                <a:gd name="connsiteX76" fmla="*/ 646 w 5890490"/>
                <a:gd name="connsiteY76" fmla="*/ 3910265 h 6578439"/>
                <a:gd name="connsiteX77" fmla="*/ 130234 w 5890490"/>
                <a:gd name="connsiteY77" fmla="*/ 3248337 h 6578439"/>
                <a:gd name="connsiteX78" fmla="*/ 335383 w 5890490"/>
                <a:gd name="connsiteY78" fmla="*/ 2611911 h 6578439"/>
                <a:gd name="connsiteX79" fmla="*/ 487272 w 5890490"/>
                <a:gd name="connsiteY79" fmla="*/ 1958609 h 6578439"/>
                <a:gd name="connsiteX80" fmla="*/ 508550 w 5890490"/>
                <a:gd name="connsiteY80" fmla="*/ 1876227 h 6578439"/>
                <a:gd name="connsiteX81" fmla="*/ 531742 w 5890490"/>
                <a:gd name="connsiteY81" fmla="*/ 1793721 h 6578439"/>
                <a:gd name="connsiteX82" fmla="*/ 558245 w 5890490"/>
                <a:gd name="connsiteY82" fmla="*/ 1711465 h 6578439"/>
                <a:gd name="connsiteX83" fmla="*/ 590100 w 5890490"/>
                <a:gd name="connsiteY83" fmla="*/ 1630332 h 6578439"/>
                <a:gd name="connsiteX84" fmla="*/ 758680 w 5890490"/>
                <a:gd name="connsiteY84" fmla="*/ 1322433 h 6578439"/>
                <a:gd name="connsiteX85" fmla="*/ 976317 w 5890490"/>
                <a:gd name="connsiteY85" fmla="*/ 1049286 h 6578439"/>
                <a:gd name="connsiteX86" fmla="*/ 1035314 w 5890490"/>
                <a:gd name="connsiteY86" fmla="*/ 985406 h 6578439"/>
                <a:gd name="connsiteX87" fmla="*/ 1095329 w 5890490"/>
                <a:gd name="connsiteY87" fmla="*/ 922526 h 6578439"/>
                <a:gd name="connsiteX88" fmla="*/ 1157384 w 5890490"/>
                <a:gd name="connsiteY88" fmla="*/ 861271 h 6578439"/>
                <a:gd name="connsiteX89" fmla="*/ 1220841 w 5890490"/>
                <a:gd name="connsiteY89" fmla="*/ 801017 h 6578439"/>
                <a:gd name="connsiteX90" fmla="*/ 1286462 w 5890490"/>
                <a:gd name="connsiteY90" fmla="*/ 742886 h 6578439"/>
                <a:gd name="connsiteX91" fmla="*/ 1353233 w 5890490"/>
                <a:gd name="connsiteY91" fmla="*/ 685632 h 6578439"/>
                <a:gd name="connsiteX92" fmla="*/ 1369924 w 5890490"/>
                <a:gd name="connsiteY92" fmla="*/ 671256 h 6578439"/>
                <a:gd name="connsiteX93" fmla="*/ 1387380 w 5890490"/>
                <a:gd name="connsiteY93" fmla="*/ 657755 h 6578439"/>
                <a:gd name="connsiteX94" fmla="*/ 1422422 w 5890490"/>
                <a:gd name="connsiteY94" fmla="*/ 630877 h 6578439"/>
                <a:gd name="connsiteX95" fmla="*/ 1492759 w 5890490"/>
                <a:gd name="connsiteY95" fmla="*/ 577248 h 6578439"/>
                <a:gd name="connsiteX96" fmla="*/ 1528820 w 5890490"/>
                <a:gd name="connsiteY96" fmla="*/ 551496 h 6578439"/>
                <a:gd name="connsiteX97" fmla="*/ 1565390 w 5890490"/>
                <a:gd name="connsiteY97" fmla="*/ 526370 h 6578439"/>
                <a:gd name="connsiteX98" fmla="*/ 1639040 w 5890490"/>
                <a:gd name="connsiteY98" fmla="*/ 476490 h 6578439"/>
                <a:gd name="connsiteX99" fmla="*/ 1792075 w 5890490"/>
                <a:gd name="connsiteY99" fmla="*/ 384859 h 6578439"/>
                <a:gd name="connsiteX100" fmla="*/ 2455943 w 5890490"/>
                <a:gd name="connsiteY100" fmla="*/ 117836 h 6578439"/>
                <a:gd name="connsiteX101" fmla="*/ 3159952 w 5890490"/>
                <a:gd name="connsiteY101" fmla="*/ 7203 h 6578439"/>
                <a:gd name="connsiteX102" fmla="*/ 3336813 w 5890490"/>
                <a:gd name="connsiteY102" fmla="*/ 499 h 65784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Lst>
              <a:rect l="l" t="t" r="r" b="b"/>
              <a:pathLst>
                <a:path w="5890490" h="6578439">
                  <a:moveTo>
                    <a:pt x="5890490" y="5389037"/>
                  </a:moveTo>
                  <a:lnTo>
                    <a:pt x="5890490" y="5855587"/>
                  </a:lnTo>
                  <a:lnTo>
                    <a:pt x="5784593" y="5962054"/>
                  </a:lnTo>
                  <a:cubicBezTo>
                    <a:pt x="5744454" y="6002308"/>
                    <a:pt x="5704062" y="6042436"/>
                    <a:pt x="5663414" y="6082564"/>
                  </a:cubicBezTo>
                  <a:cubicBezTo>
                    <a:pt x="5500314" y="6242577"/>
                    <a:pt x="5330970" y="6400714"/>
                    <a:pt x="5147099" y="6547726"/>
                  </a:cubicBezTo>
                  <a:lnTo>
                    <a:pt x="5105015" y="6578439"/>
                  </a:lnTo>
                  <a:lnTo>
                    <a:pt x="4385601" y="6578439"/>
                  </a:lnTo>
                  <a:lnTo>
                    <a:pt x="4507252" y="6515968"/>
                  </a:lnTo>
                  <a:cubicBezTo>
                    <a:pt x="4645901" y="6439679"/>
                    <a:pt x="4779837" y="6350961"/>
                    <a:pt x="4909330" y="6253453"/>
                  </a:cubicBezTo>
                  <a:cubicBezTo>
                    <a:pt x="5082369" y="6123567"/>
                    <a:pt x="5248145" y="5979180"/>
                    <a:pt x="5411374" y="5828544"/>
                  </a:cubicBezTo>
                  <a:cubicBezTo>
                    <a:pt x="5452149" y="5790791"/>
                    <a:pt x="5492924" y="5752788"/>
                    <a:pt x="5533570" y="5714534"/>
                  </a:cubicBezTo>
                  <a:lnTo>
                    <a:pt x="5657425" y="5597650"/>
                  </a:lnTo>
                  <a:close/>
                  <a:moveTo>
                    <a:pt x="3336813" y="499"/>
                  </a:moveTo>
                  <a:cubicBezTo>
                    <a:pt x="3395682" y="-392"/>
                    <a:pt x="3454550" y="-48"/>
                    <a:pt x="3513674" y="1202"/>
                  </a:cubicBezTo>
                  <a:lnTo>
                    <a:pt x="3602743" y="4827"/>
                  </a:lnTo>
                  <a:lnTo>
                    <a:pt x="3647213" y="6703"/>
                  </a:lnTo>
                  <a:cubicBezTo>
                    <a:pt x="3661994" y="7327"/>
                    <a:pt x="3676903" y="7703"/>
                    <a:pt x="3691684" y="9453"/>
                  </a:cubicBezTo>
                  <a:lnTo>
                    <a:pt x="3868927" y="27080"/>
                  </a:lnTo>
                  <a:cubicBezTo>
                    <a:pt x="4340645" y="85584"/>
                    <a:pt x="4795160" y="243221"/>
                    <a:pt x="5200872" y="472240"/>
                  </a:cubicBezTo>
                  <a:cubicBezTo>
                    <a:pt x="5403855" y="587124"/>
                    <a:pt x="5594988" y="719447"/>
                    <a:pt x="5772711" y="866334"/>
                  </a:cubicBezTo>
                  <a:lnTo>
                    <a:pt x="5890490" y="972426"/>
                  </a:lnTo>
                  <a:lnTo>
                    <a:pt x="5890490" y="1158576"/>
                  </a:lnTo>
                  <a:lnTo>
                    <a:pt x="5676045" y="986969"/>
                  </a:lnTo>
                  <a:cubicBezTo>
                    <a:pt x="5496587" y="857740"/>
                    <a:pt x="5304275" y="746699"/>
                    <a:pt x="5103776" y="655879"/>
                  </a:cubicBezTo>
                  <a:cubicBezTo>
                    <a:pt x="4903214" y="564747"/>
                    <a:pt x="4695006" y="492492"/>
                    <a:pt x="4482465" y="440363"/>
                  </a:cubicBezTo>
                  <a:lnTo>
                    <a:pt x="4402444" y="422111"/>
                  </a:lnTo>
                  <a:cubicBezTo>
                    <a:pt x="4375813" y="416111"/>
                    <a:pt x="4349436" y="408859"/>
                    <a:pt x="4322423" y="404610"/>
                  </a:cubicBezTo>
                  <a:lnTo>
                    <a:pt x="4241892" y="389858"/>
                  </a:lnTo>
                  <a:lnTo>
                    <a:pt x="4201627" y="382483"/>
                  </a:lnTo>
                  <a:cubicBezTo>
                    <a:pt x="4188248" y="379983"/>
                    <a:pt x="4174869" y="377483"/>
                    <a:pt x="4161234" y="375857"/>
                  </a:cubicBezTo>
                  <a:cubicBezTo>
                    <a:pt x="4107208" y="368482"/>
                    <a:pt x="4053308" y="360482"/>
                    <a:pt x="3999280" y="353606"/>
                  </a:cubicBezTo>
                  <a:cubicBezTo>
                    <a:pt x="3944999" y="348855"/>
                    <a:pt x="3890844" y="343854"/>
                    <a:pt x="3836817" y="338480"/>
                  </a:cubicBezTo>
                  <a:lnTo>
                    <a:pt x="3673972" y="330604"/>
                  </a:lnTo>
                  <a:cubicBezTo>
                    <a:pt x="3619690" y="329104"/>
                    <a:pt x="3565281" y="329604"/>
                    <a:pt x="3511126" y="328978"/>
                  </a:cubicBezTo>
                  <a:cubicBezTo>
                    <a:pt x="3402054" y="330728"/>
                    <a:pt x="3291706" y="334604"/>
                    <a:pt x="3183142" y="342854"/>
                  </a:cubicBezTo>
                  <a:cubicBezTo>
                    <a:pt x="2965505" y="358855"/>
                    <a:pt x="2750670" y="389733"/>
                    <a:pt x="2541444" y="439988"/>
                  </a:cubicBezTo>
                  <a:cubicBezTo>
                    <a:pt x="2332216" y="490117"/>
                    <a:pt x="2128850" y="559997"/>
                    <a:pt x="1933895" y="650505"/>
                  </a:cubicBezTo>
                  <a:cubicBezTo>
                    <a:pt x="1738939" y="741261"/>
                    <a:pt x="1553540" y="854146"/>
                    <a:pt x="1378079" y="983905"/>
                  </a:cubicBezTo>
                  <a:lnTo>
                    <a:pt x="1312967" y="1033660"/>
                  </a:lnTo>
                  <a:cubicBezTo>
                    <a:pt x="1291178" y="1050286"/>
                    <a:pt x="1269006" y="1066412"/>
                    <a:pt x="1248364" y="1084413"/>
                  </a:cubicBezTo>
                  <a:lnTo>
                    <a:pt x="1185163" y="1137168"/>
                  </a:lnTo>
                  <a:cubicBezTo>
                    <a:pt x="1164138" y="1154794"/>
                    <a:pt x="1142603" y="1172046"/>
                    <a:pt x="1122852" y="1190922"/>
                  </a:cubicBezTo>
                  <a:cubicBezTo>
                    <a:pt x="1041557" y="1264303"/>
                    <a:pt x="961663" y="1339309"/>
                    <a:pt x="892092" y="1421440"/>
                  </a:cubicBezTo>
                  <a:cubicBezTo>
                    <a:pt x="819589" y="1501822"/>
                    <a:pt x="759827" y="1590329"/>
                    <a:pt x="707202" y="1684212"/>
                  </a:cubicBezTo>
                  <a:cubicBezTo>
                    <a:pt x="694715" y="1708089"/>
                    <a:pt x="682227" y="1731841"/>
                    <a:pt x="670121" y="1756093"/>
                  </a:cubicBezTo>
                  <a:lnTo>
                    <a:pt x="637630" y="1830724"/>
                  </a:lnTo>
                  <a:cubicBezTo>
                    <a:pt x="626161" y="1855350"/>
                    <a:pt x="617624" y="1881603"/>
                    <a:pt x="607685" y="1907105"/>
                  </a:cubicBezTo>
                  <a:cubicBezTo>
                    <a:pt x="598128" y="1932857"/>
                    <a:pt x="588317" y="1958483"/>
                    <a:pt x="580034" y="1984986"/>
                  </a:cubicBezTo>
                  <a:cubicBezTo>
                    <a:pt x="544611" y="2089620"/>
                    <a:pt x="513393" y="2197128"/>
                    <a:pt x="481919" y="2304386"/>
                  </a:cubicBezTo>
                  <a:lnTo>
                    <a:pt x="433881" y="2465399"/>
                  </a:lnTo>
                  <a:lnTo>
                    <a:pt x="384442" y="2626163"/>
                  </a:lnTo>
                  <a:cubicBezTo>
                    <a:pt x="317672" y="2839680"/>
                    <a:pt x="243129" y="3050946"/>
                    <a:pt x="166039" y="3261338"/>
                  </a:cubicBezTo>
                  <a:cubicBezTo>
                    <a:pt x="88822" y="3468979"/>
                    <a:pt x="50850" y="3690248"/>
                    <a:pt x="56202" y="3910265"/>
                  </a:cubicBezTo>
                  <a:cubicBezTo>
                    <a:pt x="58495" y="4020274"/>
                    <a:pt x="71493" y="4129783"/>
                    <a:pt x="93664" y="4237292"/>
                  </a:cubicBezTo>
                  <a:cubicBezTo>
                    <a:pt x="99143" y="4264168"/>
                    <a:pt x="104623" y="4291045"/>
                    <a:pt x="111758" y="4317548"/>
                  </a:cubicBezTo>
                  <a:cubicBezTo>
                    <a:pt x="118384" y="4344176"/>
                    <a:pt x="124627" y="4370802"/>
                    <a:pt x="133038" y="4397054"/>
                  </a:cubicBezTo>
                  <a:cubicBezTo>
                    <a:pt x="140810" y="4423307"/>
                    <a:pt x="148456" y="4449683"/>
                    <a:pt x="157757" y="4475560"/>
                  </a:cubicBezTo>
                  <a:cubicBezTo>
                    <a:pt x="166549" y="4501562"/>
                    <a:pt x="175087" y="4527564"/>
                    <a:pt x="185153" y="4553066"/>
                  </a:cubicBezTo>
                  <a:cubicBezTo>
                    <a:pt x="262371" y="4758458"/>
                    <a:pt x="368895" y="4951974"/>
                    <a:pt x="493642" y="5132239"/>
                  </a:cubicBezTo>
                  <a:cubicBezTo>
                    <a:pt x="618389" y="5312627"/>
                    <a:pt x="760846" y="5480391"/>
                    <a:pt x="914391" y="5636528"/>
                  </a:cubicBezTo>
                  <a:cubicBezTo>
                    <a:pt x="1069081" y="5793166"/>
                    <a:pt x="1231544" y="5941677"/>
                    <a:pt x="1402034" y="6076188"/>
                  </a:cubicBezTo>
                  <a:cubicBezTo>
                    <a:pt x="1487535" y="6143320"/>
                    <a:pt x="1574565" y="6207574"/>
                    <a:pt x="1664397" y="6267079"/>
                  </a:cubicBezTo>
                  <a:cubicBezTo>
                    <a:pt x="1753592" y="6327459"/>
                    <a:pt x="1845336" y="6383088"/>
                    <a:pt x="1938992" y="6434343"/>
                  </a:cubicBezTo>
                  <a:cubicBezTo>
                    <a:pt x="2032647" y="6485659"/>
                    <a:pt x="2128309" y="6532600"/>
                    <a:pt x="2225931" y="6574322"/>
                  </a:cubicBezTo>
                  <a:lnTo>
                    <a:pt x="2236328" y="6578439"/>
                  </a:lnTo>
                  <a:lnTo>
                    <a:pt x="1504665" y="6578439"/>
                  </a:lnTo>
                  <a:lnTo>
                    <a:pt x="1456827" y="6543476"/>
                  </a:lnTo>
                  <a:cubicBezTo>
                    <a:pt x="1363554" y="6470595"/>
                    <a:pt x="1273848" y="6394340"/>
                    <a:pt x="1188475" y="6314083"/>
                  </a:cubicBezTo>
                  <a:cubicBezTo>
                    <a:pt x="1017856" y="6153445"/>
                    <a:pt x="863803" y="5979931"/>
                    <a:pt x="721728" y="5798666"/>
                  </a:cubicBezTo>
                  <a:cubicBezTo>
                    <a:pt x="579397" y="5616027"/>
                    <a:pt x="452103" y="5422511"/>
                    <a:pt x="344175" y="5219495"/>
                  </a:cubicBezTo>
                  <a:cubicBezTo>
                    <a:pt x="236505" y="5016354"/>
                    <a:pt x="147946" y="4803586"/>
                    <a:pt x="87293" y="4583569"/>
                  </a:cubicBezTo>
                  <a:cubicBezTo>
                    <a:pt x="79138" y="4556193"/>
                    <a:pt x="72639" y="4528440"/>
                    <a:pt x="65886" y="4500813"/>
                  </a:cubicBezTo>
                  <a:cubicBezTo>
                    <a:pt x="58751" y="4473311"/>
                    <a:pt x="53144" y="4445308"/>
                    <a:pt x="47409" y="4417431"/>
                  </a:cubicBezTo>
                  <a:cubicBezTo>
                    <a:pt x="44733" y="4403430"/>
                    <a:pt x="41294" y="4389679"/>
                    <a:pt x="39000" y="4375677"/>
                  </a:cubicBezTo>
                  <a:lnTo>
                    <a:pt x="31610" y="4333674"/>
                  </a:lnTo>
                  <a:cubicBezTo>
                    <a:pt x="26258" y="4305797"/>
                    <a:pt x="22563" y="4277544"/>
                    <a:pt x="18868" y="4249417"/>
                  </a:cubicBezTo>
                  <a:cubicBezTo>
                    <a:pt x="4214" y="4136784"/>
                    <a:pt x="-2158" y="4023275"/>
                    <a:pt x="646" y="3910265"/>
                  </a:cubicBezTo>
                  <a:cubicBezTo>
                    <a:pt x="5997" y="3683872"/>
                    <a:pt x="50596" y="3459605"/>
                    <a:pt x="130234" y="3248337"/>
                  </a:cubicBezTo>
                  <a:cubicBezTo>
                    <a:pt x="207961" y="3039196"/>
                    <a:pt x="278044" y="2827179"/>
                    <a:pt x="335383" y="2611911"/>
                  </a:cubicBezTo>
                  <a:cubicBezTo>
                    <a:pt x="393743" y="2396644"/>
                    <a:pt x="435792" y="2178627"/>
                    <a:pt x="487272" y="1958609"/>
                  </a:cubicBezTo>
                  <a:cubicBezTo>
                    <a:pt x="493259" y="1931107"/>
                    <a:pt x="501287" y="1903730"/>
                    <a:pt x="508550" y="1876227"/>
                  </a:cubicBezTo>
                  <a:cubicBezTo>
                    <a:pt x="516195" y="1848725"/>
                    <a:pt x="522312" y="1820972"/>
                    <a:pt x="531742" y="1793721"/>
                  </a:cubicBezTo>
                  <a:lnTo>
                    <a:pt x="558245" y="1711465"/>
                  </a:lnTo>
                  <a:cubicBezTo>
                    <a:pt x="568439" y="1684337"/>
                    <a:pt x="579652" y="1657459"/>
                    <a:pt x="590100" y="1630332"/>
                  </a:cubicBezTo>
                  <a:cubicBezTo>
                    <a:pt x="635080" y="1523075"/>
                    <a:pt x="690637" y="1417566"/>
                    <a:pt x="758680" y="1322433"/>
                  </a:cubicBezTo>
                  <a:cubicBezTo>
                    <a:pt x="824430" y="1225051"/>
                    <a:pt x="899610" y="1136168"/>
                    <a:pt x="976317" y="1049286"/>
                  </a:cubicBezTo>
                  <a:cubicBezTo>
                    <a:pt x="995049" y="1027035"/>
                    <a:pt x="1015436" y="1006533"/>
                    <a:pt x="1035314" y="985406"/>
                  </a:cubicBezTo>
                  <a:lnTo>
                    <a:pt x="1095329" y="922526"/>
                  </a:lnTo>
                  <a:cubicBezTo>
                    <a:pt x="1114953" y="901149"/>
                    <a:pt x="1136359" y="881397"/>
                    <a:pt x="1157384" y="861271"/>
                  </a:cubicBezTo>
                  <a:lnTo>
                    <a:pt x="1220841" y="801017"/>
                  </a:lnTo>
                  <a:cubicBezTo>
                    <a:pt x="1241610" y="780514"/>
                    <a:pt x="1264418" y="762014"/>
                    <a:pt x="1286462" y="742886"/>
                  </a:cubicBezTo>
                  <a:lnTo>
                    <a:pt x="1353233" y="685632"/>
                  </a:lnTo>
                  <a:lnTo>
                    <a:pt x="1369924" y="671256"/>
                  </a:lnTo>
                  <a:cubicBezTo>
                    <a:pt x="1375658" y="666631"/>
                    <a:pt x="1381520" y="662255"/>
                    <a:pt x="1387380" y="657755"/>
                  </a:cubicBezTo>
                  <a:lnTo>
                    <a:pt x="1422422" y="630877"/>
                  </a:lnTo>
                  <a:lnTo>
                    <a:pt x="1492759" y="577248"/>
                  </a:lnTo>
                  <a:cubicBezTo>
                    <a:pt x="1504355" y="567997"/>
                    <a:pt x="1516714" y="559997"/>
                    <a:pt x="1528820" y="551496"/>
                  </a:cubicBezTo>
                  <a:lnTo>
                    <a:pt x="1565390" y="526370"/>
                  </a:lnTo>
                  <a:lnTo>
                    <a:pt x="1639040" y="476490"/>
                  </a:lnTo>
                  <a:cubicBezTo>
                    <a:pt x="1689754" y="445613"/>
                    <a:pt x="1740723" y="414986"/>
                    <a:pt x="1792075" y="384859"/>
                  </a:cubicBezTo>
                  <a:cubicBezTo>
                    <a:pt x="2000282" y="268724"/>
                    <a:pt x="2224927" y="179467"/>
                    <a:pt x="2455943" y="117836"/>
                  </a:cubicBezTo>
                  <a:cubicBezTo>
                    <a:pt x="2687088" y="55957"/>
                    <a:pt x="2923964" y="21204"/>
                    <a:pt x="3159952" y="7203"/>
                  </a:cubicBezTo>
                  <a:cubicBezTo>
                    <a:pt x="3219076" y="3515"/>
                    <a:pt x="3277945" y="1389"/>
                    <a:pt x="3336813" y="49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252381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26"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27"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8"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9"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0"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el 1">
            <a:extLst>
              <a:ext uri="{FF2B5EF4-FFF2-40B4-BE49-F238E27FC236}">
                <a16:creationId xmlns:a16="http://schemas.microsoft.com/office/drawing/2014/main" id="{E3F9B6A0-24BF-60B5-2445-A78F9029A61E}"/>
              </a:ext>
            </a:extLst>
          </p:cNvPr>
          <p:cNvSpPr>
            <a:spLocks noGrp="1"/>
          </p:cNvSpPr>
          <p:nvPr>
            <p:ph type="title"/>
          </p:nvPr>
        </p:nvSpPr>
        <p:spPr>
          <a:xfrm>
            <a:off x="640080" y="1243013"/>
            <a:ext cx="3855720" cy="4371974"/>
          </a:xfrm>
        </p:spPr>
        <p:txBody>
          <a:bodyPr>
            <a:normAutofit/>
          </a:bodyPr>
          <a:lstStyle/>
          <a:p>
            <a:r>
              <a:rPr lang="nl-NL" sz="3600">
                <a:solidFill>
                  <a:schemeClr val="tx2"/>
                </a:solidFill>
              </a:rPr>
              <a:t>De Sprint </a:t>
            </a:r>
          </a:p>
        </p:txBody>
      </p:sp>
      <p:sp>
        <p:nvSpPr>
          <p:cNvPr id="3" name="Tijdelijke aanduiding voor inhoud 2">
            <a:extLst>
              <a:ext uri="{FF2B5EF4-FFF2-40B4-BE49-F238E27FC236}">
                <a16:creationId xmlns:a16="http://schemas.microsoft.com/office/drawing/2014/main" id="{5CE253ED-7AFD-663D-907B-C7B77BB3EC93}"/>
              </a:ext>
            </a:extLst>
          </p:cNvPr>
          <p:cNvSpPr>
            <a:spLocks noGrp="1"/>
          </p:cNvSpPr>
          <p:nvPr>
            <p:ph idx="1"/>
          </p:nvPr>
        </p:nvSpPr>
        <p:spPr>
          <a:xfrm>
            <a:off x="6172200" y="804672"/>
            <a:ext cx="5221224" cy="5230368"/>
          </a:xfrm>
        </p:spPr>
        <p:txBody>
          <a:bodyPr anchor="ctr">
            <a:normAutofit/>
          </a:bodyPr>
          <a:lstStyle/>
          <a:p>
            <a:r>
              <a:rPr lang="nl-NL" sz="1800">
                <a:solidFill>
                  <a:schemeClr val="tx2"/>
                </a:solidFill>
              </a:rPr>
              <a:t>Hartslag van Scrum: vaste timebox van max. 1 maand (vaak 1–2 weken) voor het opleveren van een Increment</a:t>
            </a:r>
          </a:p>
          <a:p>
            <a:r>
              <a:rPr lang="nl-NL" sz="1800">
                <a:solidFill>
                  <a:schemeClr val="tx2"/>
                </a:solidFill>
              </a:rPr>
              <a:t>Omvat alle events en werk om een Done product Increment en een Sprint Doel te bereiken</a:t>
            </a:r>
          </a:p>
          <a:p>
            <a:r>
              <a:rPr lang="nl-NL" sz="1800">
                <a:solidFill>
                  <a:schemeClr val="tx2"/>
                </a:solidFill>
              </a:rPr>
              <a:t>Alle benodigde activiteiten – Sprint Planning, Daily Scrums, Sprint Review, Retrospective – gebeuren binnen de Sprint</a:t>
            </a:r>
          </a:p>
          <a:p>
            <a:r>
              <a:rPr lang="nl-NL" sz="1800">
                <a:solidFill>
                  <a:schemeClr val="tx2"/>
                </a:solidFill>
              </a:rPr>
              <a:t>Tijdens de Sprint: geen veranderingen die het Sprint Doel in gevaar brengen; kwaliteit wordt niet verlaagd</a:t>
            </a:r>
          </a:p>
          <a:p>
            <a:r>
              <a:rPr lang="nl-NL" sz="1800">
                <a:solidFill>
                  <a:schemeClr val="tx2"/>
                </a:solidFill>
              </a:rPr>
              <a:t>Scope aanpassen mag als team meer leert, in overleg tussen PO en Developers, zonder het Sprint Doel te compromitteren</a:t>
            </a:r>
          </a:p>
        </p:txBody>
      </p:sp>
    </p:spTree>
    <p:extLst>
      <p:ext uri="{BB962C8B-B14F-4D97-AF65-F5344CB8AC3E}">
        <p14:creationId xmlns:p14="http://schemas.microsoft.com/office/powerpoint/2010/main" val="1836624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el 1">
            <a:extLst>
              <a:ext uri="{FF2B5EF4-FFF2-40B4-BE49-F238E27FC236}">
                <a16:creationId xmlns:a16="http://schemas.microsoft.com/office/drawing/2014/main" id="{20ED2866-1E86-A8EA-036E-C583B9DEDDEC}"/>
              </a:ext>
            </a:extLst>
          </p:cNvPr>
          <p:cNvSpPr>
            <a:spLocks noGrp="1"/>
          </p:cNvSpPr>
          <p:nvPr>
            <p:ph type="title"/>
          </p:nvPr>
        </p:nvSpPr>
        <p:spPr>
          <a:xfrm>
            <a:off x="640080" y="1243013"/>
            <a:ext cx="3855720" cy="4371974"/>
          </a:xfrm>
        </p:spPr>
        <p:txBody>
          <a:bodyPr>
            <a:normAutofit/>
          </a:bodyPr>
          <a:lstStyle/>
          <a:p>
            <a:r>
              <a:rPr lang="nl-NL" sz="3600">
                <a:solidFill>
                  <a:schemeClr val="tx2"/>
                </a:solidFill>
              </a:rPr>
              <a:t>Sprint Planning</a:t>
            </a:r>
          </a:p>
        </p:txBody>
      </p:sp>
      <p:sp>
        <p:nvSpPr>
          <p:cNvPr id="3" name="Tijdelijke aanduiding voor inhoud 2">
            <a:extLst>
              <a:ext uri="{FF2B5EF4-FFF2-40B4-BE49-F238E27FC236}">
                <a16:creationId xmlns:a16="http://schemas.microsoft.com/office/drawing/2014/main" id="{A67558A5-65E0-4FEF-7140-35D61F58EBAE}"/>
              </a:ext>
            </a:extLst>
          </p:cNvPr>
          <p:cNvSpPr>
            <a:spLocks noGrp="1"/>
          </p:cNvSpPr>
          <p:nvPr>
            <p:ph idx="1"/>
          </p:nvPr>
        </p:nvSpPr>
        <p:spPr>
          <a:xfrm>
            <a:off x="6172200" y="804672"/>
            <a:ext cx="5221224" cy="5230368"/>
          </a:xfrm>
        </p:spPr>
        <p:txBody>
          <a:bodyPr anchor="ctr">
            <a:normAutofit/>
          </a:bodyPr>
          <a:lstStyle/>
          <a:p>
            <a:r>
              <a:rPr lang="nl-NL" sz="1800">
                <a:solidFill>
                  <a:schemeClr val="tx2"/>
                </a:solidFill>
              </a:rPr>
              <a:t>Start van de Sprint: het Scrum Team plant het werk voor de komende Sprint</a:t>
            </a:r>
          </a:p>
          <a:p>
            <a:r>
              <a:rPr lang="nl-NL" sz="1800">
                <a:solidFill>
                  <a:schemeClr val="tx2"/>
                </a:solidFill>
              </a:rPr>
              <a:t>Beantwoordt drie vragen: Waarom is deze Sprint waardevol? Wat kunnen we deze Sprint doen? Hoe zal het werk gedaan worden?</a:t>
            </a:r>
          </a:p>
          <a:p>
            <a:pPr lvl="1"/>
            <a:r>
              <a:rPr lang="nl-NL" sz="1800">
                <a:solidFill>
                  <a:schemeClr val="tx2"/>
                </a:solidFill>
              </a:rPr>
              <a:t>Onderwerp 1 – Waarom: Bepaal samen een Sprint Doel (waarde en doelstelling van deze Sprint)</a:t>
            </a:r>
          </a:p>
          <a:p>
            <a:pPr lvl="1"/>
            <a:r>
              <a:rPr lang="nl-NL" sz="1800">
                <a:solidFill>
                  <a:schemeClr val="tx2"/>
                </a:solidFill>
              </a:rPr>
              <a:t>Onderwerp 2 – Wat: Selecteer Product Backlog items die haalbaar zijn deze Sprint (gebaseerd op prioriteit &amp; capaciteit)</a:t>
            </a:r>
          </a:p>
          <a:p>
            <a:pPr lvl="1"/>
            <a:r>
              <a:rPr lang="nl-NL" sz="1800">
                <a:solidFill>
                  <a:schemeClr val="tx2"/>
                </a:solidFill>
              </a:rPr>
              <a:t>Onderwerp 3 – Hoe: Maak een plan om het gekozen werk te realiseren (Sprint Backlog: taken, aanpak, etc.)</a:t>
            </a:r>
          </a:p>
          <a:p>
            <a:r>
              <a:rPr lang="nl-NL" sz="1800">
                <a:solidFill>
                  <a:schemeClr val="tx2"/>
                </a:solidFill>
              </a:rPr>
              <a:t>Timebox: max. 8 uur voor een Sprint van 1 maand (proportioneel korter bij kortere Sprints)</a:t>
            </a:r>
          </a:p>
        </p:txBody>
      </p:sp>
    </p:spTree>
    <p:extLst>
      <p:ext uri="{BB962C8B-B14F-4D97-AF65-F5344CB8AC3E}">
        <p14:creationId xmlns:p14="http://schemas.microsoft.com/office/powerpoint/2010/main" val="21836568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F75AD06-DFC4-4B3A-8490-330823D081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FC587C93-0840-40DF-96D5-D1F2137E64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Titel 1">
            <a:extLst>
              <a:ext uri="{FF2B5EF4-FFF2-40B4-BE49-F238E27FC236}">
                <a16:creationId xmlns:a16="http://schemas.microsoft.com/office/drawing/2014/main" id="{7EADDFC0-4192-EB44-BE47-4A4AA087A528}"/>
              </a:ext>
            </a:extLst>
          </p:cNvPr>
          <p:cNvSpPr>
            <a:spLocks noGrp="1"/>
          </p:cNvSpPr>
          <p:nvPr>
            <p:ph type="title"/>
          </p:nvPr>
        </p:nvSpPr>
        <p:spPr>
          <a:xfrm>
            <a:off x="804672" y="1401859"/>
            <a:ext cx="4130185" cy="4054282"/>
          </a:xfrm>
        </p:spPr>
        <p:txBody>
          <a:bodyPr>
            <a:normAutofit/>
          </a:bodyPr>
          <a:lstStyle/>
          <a:p>
            <a:r>
              <a:rPr lang="nl-NL" sz="3600">
                <a:solidFill>
                  <a:schemeClr val="tx2"/>
                </a:solidFill>
              </a:rPr>
              <a:t>Daily Scrum</a:t>
            </a:r>
          </a:p>
        </p:txBody>
      </p:sp>
      <p:grpSp>
        <p:nvGrpSpPr>
          <p:cNvPr id="12" name="Group 11">
            <a:extLst>
              <a:ext uri="{FF2B5EF4-FFF2-40B4-BE49-F238E27FC236}">
                <a16:creationId xmlns:a16="http://schemas.microsoft.com/office/drawing/2014/main" id="{5E02D55A-F529-4B19-BAF9-F63240A7B49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3839" y="0"/>
            <a:ext cx="4324865" cy="2641149"/>
            <a:chOff x="6867015" y="-1"/>
            <a:chExt cx="5324985" cy="3251912"/>
          </a:xfrm>
          <a:solidFill>
            <a:schemeClr val="accent5">
              <a:alpha val="10000"/>
            </a:schemeClr>
          </a:solidFill>
        </p:grpSpPr>
        <p:sp>
          <p:nvSpPr>
            <p:cNvPr id="13" name="Freeform: Shape 12">
              <a:extLst>
                <a:ext uri="{FF2B5EF4-FFF2-40B4-BE49-F238E27FC236}">
                  <a16:creationId xmlns:a16="http://schemas.microsoft.com/office/drawing/2014/main" id="{60367E3C-3947-493D-9458-5955DB20AE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1E8D9785-21DB-4CE6-B138-2999AD6161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43AA5AD5-8F29-4165-8112-305DDDDDD0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Freeform: Shape 15">
              <a:extLst>
                <a:ext uri="{FF2B5EF4-FFF2-40B4-BE49-F238E27FC236}">
                  <a16:creationId xmlns:a16="http://schemas.microsoft.com/office/drawing/2014/main" id="{2A4EC0CF-F38F-4D7F-B48D-9A26E814DFD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Tijdelijke aanduiding voor inhoud 2">
            <a:extLst>
              <a:ext uri="{FF2B5EF4-FFF2-40B4-BE49-F238E27FC236}">
                <a16:creationId xmlns:a16="http://schemas.microsoft.com/office/drawing/2014/main" id="{7FD6DFE2-5321-150E-7691-AA2E2A2E391D}"/>
              </a:ext>
            </a:extLst>
          </p:cNvPr>
          <p:cNvSpPr>
            <a:spLocks noGrp="1"/>
          </p:cNvSpPr>
          <p:nvPr>
            <p:ph idx="1"/>
          </p:nvPr>
        </p:nvSpPr>
        <p:spPr>
          <a:xfrm>
            <a:off x="5257800" y="1553134"/>
            <a:ext cx="6128539" cy="3751732"/>
          </a:xfrm>
        </p:spPr>
        <p:txBody>
          <a:bodyPr anchor="ctr">
            <a:normAutofit/>
          </a:bodyPr>
          <a:lstStyle/>
          <a:p>
            <a:r>
              <a:rPr lang="nl-NL" sz="1800">
                <a:solidFill>
                  <a:schemeClr val="tx2"/>
                </a:solidFill>
              </a:rPr>
              <a:t>Dagelijkse stand-up van 15 minuten voor de Developers; elke werkdag op hetzelfde tijdstip en plaats</a:t>
            </a:r>
          </a:p>
          <a:p>
            <a:r>
              <a:rPr lang="nl-NL" sz="1800">
                <a:solidFill>
                  <a:schemeClr val="tx2"/>
                </a:solidFill>
              </a:rPr>
              <a:t>Doel: voortgang richting het Sprint Doel inspecteren en de Sprint Backlog aanpassen indien nodig</a:t>
            </a:r>
          </a:p>
          <a:p>
            <a:r>
              <a:rPr lang="nl-NL" sz="1800">
                <a:solidFill>
                  <a:schemeClr val="tx2"/>
                </a:solidFill>
              </a:rPr>
              <a:t>Developers stemmen af: Wat hebben we gedaan? Wat gaan we doen? Zijn er obstakels? – plan komende 24 uur opstellen</a:t>
            </a:r>
          </a:p>
          <a:p>
            <a:r>
              <a:rPr lang="nl-NL" sz="1800">
                <a:solidFill>
                  <a:schemeClr val="tx2"/>
                </a:solidFill>
              </a:rPr>
              <a:t>Focus op bijwerken van het plan: tegen einde Daily Scrum is het plan voor de volgende dag aangepast (indien nodig)</a:t>
            </a:r>
          </a:p>
          <a:p>
            <a:r>
              <a:rPr lang="nl-NL" sz="1800">
                <a:solidFill>
                  <a:schemeClr val="tx2"/>
                </a:solidFill>
              </a:rPr>
              <a:t>Verbeterde communicatie en zelforganisatie; maakt andere vergaderingen overbodig</a:t>
            </a:r>
          </a:p>
        </p:txBody>
      </p:sp>
      <p:grpSp>
        <p:nvGrpSpPr>
          <p:cNvPr id="18" name="Group 17">
            <a:extLst>
              <a:ext uri="{FF2B5EF4-FFF2-40B4-BE49-F238E27FC236}">
                <a16:creationId xmlns:a16="http://schemas.microsoft.com/office/drawing/2014/main" id="{47A3A52F-BCB3-444D-9372-EE018B135C4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8535970" y="4114799"/>
            <a:ext cx="3655725" cy="2743201"/>
            <a:chOff x="-305" y="-1"/>
            <a:chExt cx="3832880" cy="2876136"/>
          </a:xfrm>
        </p:grpSpPr>
        <p:sp>
          <p:nvSpPr>
            <p:cNvPr id="19" name="Freeform: Shape 18">
              <a:extLst>
                <a:ext uri="{FF2B5EF4-FFF2-40B4-BE49-F238E27FC236}">
                  <a16:creationId xmlns:a16="http://schemas.microsoft.com/office/drawing/2014/main" id="{91E32C13-DED6-4967-85B8-68DD77103FE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38DDA515-BC6A-47FB-951E-E1E7928750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B97EEFA7-6787-4EC0-8284-6D3D2730614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1A9621AC-50AB-4B43-896D-78FE571A38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5734558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26"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27"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8"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9"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0"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el 1">
            <a:extLst>
              <a:ext uri="{FF2B5EF4-FFF2-40B4-BE49-F238E27FC236}">
                <a16:creationId xmlns:a16="http://schemas.microsoft.com/office/drawing/2014/main" id="{3F79BDC7-6CFD-DACD-98A1-680991D78CEE}"/>
              </a:ext>
            </a:extLst>
          </p:cNvPr>
          <p:cNvSpPr>
            <a:spLocks noGrp="1"/>
          </p:cNvSpPr>
          <p:nvPr>
            <p:ph type="title"/>
          </p:nvPr>
        </p:nvSpPr>
        <p:spPr>
          <a:xfrm>
            <a:off x="640080" y="1243013"/>
            <a:ext cx="3855720" cy="4371974"/>
          </a:xfrm>
        </p:spPr>
        <p:txBody>
          <a:bodyPr>
            <a:normAutofit/>
          </a:bodyPr>
          <a:lstStyle/>
          <a:p>
            <a:r>
              <a:rPr lang="nl-NL" sz="3600">
                <a:solidFill>
                  <a:schemeClr val="tx2"/>
                </a:solidFill>
              </a:rPr>
              <a:t>Sprint Review</a:t>
            </a:r>
          </a:p>
        </p:txBody>
      </p:sp>
      <p:sp>
        <p:nvSpPr>
          <p:cNvPr id="3" name="Tijdelijke aanduiding voor inhoud 2">
            <a:extLst>
              <a:ext uri="{FF2B5EF4-FFF2-40B4-BE49-F238E27FC236}">
                <a16:creationId xmlns:a16="http://schemas.microsoft.com/office/drawing/2014/main" id="{4392BA53-8442-2B3A-7952-2AF40866D3E0}"/>
              </a:ext>
            </a:extLst>
          </p:cNvPr>
          <p:cNvSpPr>
            <a:spLocks noGrp="1"/>
          </p:cNvSpPr>
          <p:nvPr>
            <p:ph idx="1"/>
          </p:nvPr>
        </p:nvSpPr>
        <p:spPr>
          <a:xfrm>
            <a:off x="6172200" y="804672"/>
            <a:ext cx="5221224" cy="5230368"/>
          </a:xfrm>
        </p:spPr>
        <p:txBody>
          <a:bodyPr anchor="ctr">
            <a:normAutofit/>
          </a:bodyPr>
          <a:lstStyle/>
          <a:p>
            <a:r>
              <a:rPr lang="nl-NL" sz="1800">
                <a:solidFill>
                  <a:schemeClr val="tx2"/>
                </a:solidFill>
              </a:rPr>
              <a:t>Vindt plaats aan het einde van de Sprint; Scrum Team en stakeholders inspecteren het opgeleverde Increment en bespreken resultaten</a:t>
            </a:r>
          </a:p>
          <a:p>
            <a:r>
              <a:rPr lang="nl-NL" sz="1800">
                <a:solidFill>
                  <a:schemeClr val="tx2"/>
                </a:solidFill>
              </a:rPr>
              <a:t>Doel: de uitkomst van de Sprint evalueren en gezamenlijk bepalen toekomstige aanpassingen (wat doen we hierna?)</a:t>
            </a:r>
          </a:p>
          <a:p>
            <a:r>
              <a:rPr lang="nl-NL" sz="1800">
                <a:solidFill>
                  <a:schemeClr val="tx2"/>
                </a:solidFill>
              </a:rPr>
              <a:t>Scrum Team presenteert wat er gedaan is (Increment); belanghebbenden geven feedback en bespreken voortgang richting het Product Doel</a:t>
            </a:r>
          </a:p>
          <a:p>
            <a:r>
              <a:rPr lang="nl-NL" sz="1800">
                <a:solidFill>
                  <a:schemeClr val="tx2"/>
                </a:solidFill>
              </a:rPr>
              <a:t>Resultaat: een geüpdatete Product Backlog voor de volgende Sprint(s) – nieuwe inzichten, gewijzigde prioriteiten worden verwerkt</a:t>
            </a:r>
          </a:p>
          <a:p>
            <a:r>
              <a:rPr lang="nl-NL" sz="1800">
                <a:solidFill>
                  <a:schemeClr val="tx2"/>
                </a:solidFill>
              </a:rPr>
              <a:t>Timebox: max. 4 uur voor een Sprint van een maand (proportioneel korter voor kortere Sprints)</a:t>
            </a:r>
          </a:p>
        </p:txBody>
      </p:sp>
    </p:spTree>
    <p:extLst>
      <p:ext uri="{BB962C8B-B14F-4D97-AF65-F5344CB8AC3E}">
        <p14:creationId xmlns:p14="http://schemas.microsoft.com/office/powerpoint/2010/main" val="27416048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el 1">
            <a:extLst>
              <a:ext uri="{FF2B5EF4-FFF2-40B4-BE49-F238E27FC236}">
                <a16:creationId xmlns:a16="http://schemas.microsoft.com/office/drawing/2014/main" id="{CE8C37F2-BA9D-80B8-C222-6233204DD84C}"/>
              </a:ext>
            </a:extLst>
          </p:cNvPr>
          <p:cNvSpPr>
            <a:spLocks noGrp="1"/>
          </p:cNvSpPr>
          <p:nvPr>
            <p:ph type="title"/>
          </p:nvPr>
        </p:nvSpPr>
        <p:spPr>
          <a:xfrm>
            <a:off x="640080" y="1243013"/>
            <a:ext cx="3855720" cy="4371974"/>
          </a:xfrm>
        </p:spPr>
        <p:txBody>
          <a:bodyPr>
            <a:normAutofit/>
          </a:bodyPr>
          <a:lstStyle/>
          <a:p>
            <a:r>
              <a:rPr lang="nl-NL" sz="3600">
                <a:solidFill>
                  <a:schemeClr val="tx2"/>
                </a:solidFill>
              </a:rPr>
              <a:t>Sprint Retrospective</a:t>
            </a:r>
          </a:p>
        </p:txBody>
      </p:sp>
      <p:sp>
        <p:nvSpPr>
          <p:cNvPr id="3" name="Tijdelijke aanduiding voor inhoud 2">
            <a:extLst>
              <a:ext uri="{FF2B5EF4-FFF2-40B4-BE49-F238E27FC236}">
                <a16:creationId xmlns:a16="http://schemas.microsoft.com/office/drawing/2014/main" id="{798C8EA6-12F0-1BA2-DA6B-2AC935B6DAAD}"/>
              </a:ext>
            </a:extLst>
          </p:cNvPr>
          <p:cNvSpPr>
            <a:spLocks noGrp="1"/>
          </p:cNvSpPr>
          <p:nvPr>
            <p:ph idx="1"/>
          </p:nvPr>
        </p:nvSpPr>
        <p:spPr>
          <a:xfrm>
            <a:off x="6172200" y="804672"/>
            <a:ext cx="5221224" cy="5230368"/>
          </a:xfrm>
        </p:spPr>
        <p:txBody>
          <a:bodyPr anchor="ctr">
            <a:normAutofit/>
          </a:bodyPr>
          <a:lstStyle/>
          <a:p>
            <a:r>
              <a:rPr lang="nl-NL" sz="1800">
                <a:solidFill>
                  <a:schemeClr val="tx2"/>
                </a:solidFill>
              </a:rPr>
              <a:t>Afsluitende bijeenkomst van de Sprint (na de Review, vóór de volgende Sprint Planning)</a:t>
            </a:r>
          </a:p>
          <a:p>
            <a:r>
              <a:rPr lang="nl-NL" sz="1800">
                <a:solidFill>
                  <a:schemeClr val="tx2"/>
                </a:solidFill>
              </a:rPr>
              <a:t>Doel: Scrum Team reflecteert op de afgelopen Sprint en identificeert verbeteringen om kwaliteit en effectiviteit te verhogen</a:t>
            </a:r>
          </a:p>
          <a:p>
            <a:r>
              <a:rPr lang="nl-NL" sz="1800">
                <a:solidFill>
                  <a:schemeClr val="tx2"/>
                </a:solidFill>
              </a:rPr>
              <a:t>Team bespreekt wat goed ging, wat beter kon, en bedenkt concrete acties om het proces of samenwerking te verbeteren</a:t>
            </a:r>
          </a:p>
          <a:p>
            <a:r>
              <a:rPr lang="nl-NL" sz="1800">
                <a:solidFill>
                  <a:schemeClr val="tx2"/>
                </a:solidFill>
              </a:rPr>
              <a:t>Resultaat: plan om minstens één verbetering in de volgende Sprint door te voeren (continu leren)</a:t>
            </a:r>
          </a:p>
          <a:p>
            <a:r>
              <a:rPr lang="nl-NL" sz="1800">
                <a:solidFill>
                  <a:schemeClr val="tx2"/>
                </a:solidFill>
              </a:rPr>
              <a:t>Timebox: max. 3 uur voor een Sprint van een maand (korter voor kortere Sprints)</a:t>
            </a:r>
          </a:p>
        </p:txBody>
      </p:sp>
    </p:spTree>
    <p:extLst>
      <p:ext uri="{BB962C8B-B14F-4D97-AF65-F5344CB8AC3E}">
        <p14:creationId xmlns:p14="http://schemas.microsoft.com/office/powerpoint/2010/main" val="42429249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el 1">
            <a:extLst>
              <a:ext uri="{FF2B5EF4-FFF2-40B4-BE49-F238E27FC236}">
                <a16:creationId xmlns:a16="http://schemas.microsoft.com/office/drawing/2014/main" id="{8212ADDC-914C-D00D-B9AB-E309E0F3450B}"/>
              </a:ext>
            </a:extLst>
          </p:cNvPr>
          <p:cNvSpPr>
            <a:spLocks noGrp="1"/>
          </p:cNvSpPr>
          <p:nvPr>
            <p:ph type="title"/>
          </p:nvPr>
        </p:nvSpPr>
        <p:spPr>
          <a:xfrm>
            <a:off x="640080" y="1243013"/>
            <a:ext cx="3855720" cy="4371974"/>
          </a:xfrm>
        </p:spPr>
        <p:txBody>
          <a:bodyPr>
            <a:normAutofit/>
          </a:bodyPr>
          <a:lstStyle/>
          <a:p>
            <a:r>
              <a:rPr lang="nl-NL" sz="3600">
                <a:solidFill>
                  <a:schemeClr val="tx2"/>
                </a:solidFill>
              </a:rPr>
              <a:t>Scrum Artefacten</a:t>
            </a:r>
          </a:p>
        </p:txBody>
      </p:sp>
      <p:sp>
        <p:nvSpPr>
          <p:cNvPr id="3" name="Tijdelijke aanduiding voor inhoud 2">
            <a:extLst>
              <a:ext uri="{FF2B5EF4-FFF2-40B4-BE49-F238E27FC236}">
                <a16:creationId xmlns:a16="http://schemas.microsoft.com/office/drawing/2014/main" id="{CB84EB70-E190-2E27-64E5-240581E378D9}"/>
              </a:ext>
            </a:extLst>
          </p:cNvPr>
          <p:cNvSpPr>
            <a:spLocks noGrp="1"/>
          </p:cNvSpPr>
          <p:nvPr>
            <p:ph idx="1"/>
          </p:nvPr>
        </p:nvSpPr>
        <p:spPr>
          <a:xfrm>
            <a:off x="6172200" y="804672"/>
            <a:ext cx="5221224" cy="5230368"/>
          </a:xfrm>
        </p:spPr>
        <p:txBody>
          <a:bodyPr anchor="ctr">
            <a:normAutofit/>
          </a:bodyPr>
          <a:lstStyle/>
          <a:p>
            <a:r>
              <a:rPr lang="nl-NL" sz="1800">
                <a:solidFill>
                  <a:schemeClr val="tx2"/>
                </a:solidFill>
              </a:rPr>
              <a:t>Drie artefacten vertegenwoordigen al het werk en de waarde in Scrum: Product Backlog, Sprint Backlog en Increment</a:t>
            </a:r>
          </a:p>
          <a:p>
            <a:r>
              <a:rPr lang="nl-NL" sz="1800">
                <a:solidFill>
                  <a:schemeClr val="tx2"/>
                </a:solidFill>
              </a:rPr>
              <a:t>Ontworpen voor maximale transparantie van belangrijke informatie</a:t>
            </a:r>
          </a:p>
          <a:p>
            <a:r>
              <a:rPr lang="nl-NL" sz="1800">
                <a:solidFill>
                  <a:schemeClr val="tx2"/>
                </a:solidFill>
              </a:rPr>
              <a:t>Iedereen heeft daardoor de zelfde inzicht, wat nodig is als basis voor inspectie en adaptatie</a:t>
            </a:r>
          </a:p>
          <a:p>
            <a:r>
              <a:rPr lang="nl-NL" sz="1800">
                <a:solidFill>
                  <a:schemeClr val="tx2"/>
                </a:solidFill>
              </a:rPr>
              <a:t>Elk artefact heeft een specifiek commitment (focuspunt): Product Doel, Sprint Doel en Definition of Done</a:t>
            </a:r>
          </a:p>
        </p:txBody>
      </p:sp>
    </p:spTree>
    <p:extLst>
      <p:ext uri="{BB962C8B-B14F-4D97-AF65-F5344CB8AC3E}">
        <p14:creationId xmlns:p14="http://schemas.microsoft.com/office/powerpoint/2010/main" val="32598444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EDDBB197-D710-4A4F-A9CA-FD2177498B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975D1CFA-2CDB-4B64-BD9F-85744E8DA1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8AA7578D-D078-043E-AF85-32281D154AAF}"/>
              </a:ext>
            </a:extLst>
          </p:cNvPr>
          <p:cNvSpPr>
            <a:spLocks noGrp="1"/>
          </p:cNvSpPr>
          <p:nvPr>
            <p:ph type="title"/>
          </p:nvPr>
        </p:nvSpPr>
        <p:spPr>
          <a:xfrm>
            <a:off x="804672" y="802955"/>
            <a:ext cx="4977976" cy="1454051"/>
          </a:xfrm>
        </p:spPr>
        <p:txBody>
          <a:bodyPr>
            <a:normAutofit/>
          </a:bodyPr>
          <a:lstStyle/>
          <a:p>
            <a:r>
              <a:rPr lang="nl-NL" sz="3600">
                <a:solidFill>
                  <a:schemeClr val="tx2"/>
                </a:solidFill>
              </a:rPr>
              <a:t>Agenda</a:t>
            </a:r>
          </a:p>
        </p:txBody>
      </p:sp>
      <p:sp>
        <p:nvSpPr>
          <p:cNvPr id="3" name="Tijdelijke aanduiding voor inhoud 2">
            <a:extLst>
              <a:ext uri="{FF2B5EF4-FFF2-40B4-BE49-F238E27FC236}">
                <a16:creationId xmlns:a16="http://schemas.microsoft.com/office/drawing/2014/main" id="{1A711ADF-E252-E2B5-FB52-7F5BD7DD9AB6}"/>
              </a:ext>
            </a:extLst>
          </p:cNvPr>
          <p:cNvSpPr>
            <a:spLocks noGrp="1"/>
          </p:cNvSpPr>
          <p:nvPr>
            <p:ph idx="1"/>
          </p:nvPr>
        </p:nvSpPr>
        <p:spPr>
          <a:xfrm>
            <a:off x="804672" y="2421682"/>
            <a:ext cx="4977578" cy="3639289"/>
          </a:xfrm>
        </p:spPr>
        <p:txBody>
          <a:bodyPr anchor="ctr">
            <a:normAutofit/>
          </a:bodyPr>
          <a:lstStyle/>
          <a:p>
            <a:r>
              <a:rPr lang="nl-NL" sz="1500">
                <a:solidFill>
                  <a:schemeClr val="tx2"/>
                </a:solidFill>
              </a:rPr>
              <a:t>Wat is Scrum? (Definitie en kenmerken)</a:t>
            </a:r>
          </a:p>
          <a:p>
            <a:r>
              <a:rPr lang="nl-NL" sz="1500">
                <a:solidFill>
                  <a:schemeClr val="tx2"/>
                </a:solidFill>
              </a:rPr>
              <a:t>Scrum Theorie (Empirisme, Lean, iteratief &amp; incrementeel)</a:t>
            </a:r>
          </a:p>
          <a:p>
            <a:r>
              <a:rPr lang="nl-NL" sz="1500">
                <a:solidFill>
                  <a:schemeClr val="tx2"/>
                </a:solidFill>
              </a:rPr>
              <a:t>Scrum Pijlers (Transparantie, Inspectie, Adaptatie)</a:t>
            </a:r>
          </a:p>
          <a:p>
            <a:r>
              <a:rPr lang="nl-NL" sz="1500">
                <a:solidFill>
                  <a:schemeClr val="tx2"/>
                </a:solidFill>
              </a:rPr>
              <a:t>Scrum Waarden</a:t>
            </a:r>
          </a:p>
          <a:p>
            <a:r>
              <a:rPr lang="nl-NL" sz="1500">
                <a:solidFill>
                  <a:schemeClr val="tx2"/>
                </a:solidFill>
              </a:rPr>
              <a:t>Scrum Team &amp; Rollen</a:t>
            </a:r>
          </a:p>
          <a:p>
            <a:r>
              <a:rPr lang="nl-NL" sz="1500">
                <a:solidFill>
                  <a:schemeClr val="tx2"/>
                </a:solidFill>
              </a:rPr>
              <a:t>Scrum Gebeurtenissen (Events)</a:t>
            </a:r>
          </a:p>
          <a:p>
            <a:r>
              <a:rPr lang="nl-NL" sz="1500">
                <a:solidFill>
                  <a:schemeClr val="tx2"/>
                </a:solidFill>
              </a:rPr>
              <a:t>Scrum Artefacten &amp; Commitments</a:t>
            </a:r>
          </a:p>
          <a:p>
            <a:r>
              <a:rPr lang="nl-NL" sz="1500">
                <a:solidFill>
                  <a:schemeClr val="tx2"/>
                </a:solidFill>
              </a:rPr>
              <a:t>Scrum in de praktijk (Finance &amp; Control)</a:t>
            </a:r>
          </a:p>
          <a:p>
            <a:r>
              <a:rPr lang="nl-NL" sz="1500">
                <a:solidFill>
                  <a:schemeClr val="tx2"/>
                </a:solidFill>
              </a:rPr>
              <a:t>Voordelen van Scrum</a:t>
            </a:r>
          </a:p>
          <a:p>
            <a:r>
              <a:rPr lang="nl-NL" sz="1500">
                <a:solidFill>
                  <a:schemeClr val="tx2"/>
                </a:solidFill>
              </a:rPr>
              <a:t>Conclusie &amp; Vragen</a:t>
            </a:r>
          </a:p>
          <a:p>
            <a:endParaRPr lang="nl-NL" sz="1500">
              <a:solidFill>
                <a:schemeClr val="tx2"/>
              </a:solidFill>
            </a:endParaRPr>
          </a:p>
        </p:txBody>
      </p:sp>
      <p:grpSp>
        <p:nvGrpSpPr>
          <p:cNvPr id="14" name="Group 13">
            <a:extLst>
              <a:ext uri="{FF2B5EF4-FFF2-40B4-BE49-F238E27FC236}">
                <a16:creationId xmlns:a16="http://schemas.microsoft.com/office/drawing/2014/main" id="{25EE5136-01F1-466C-962D-BA9B4C6757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369897" y="0"/>
            <a:ext cx="5822103" cy="6685267"/>
            <a:chOff x="6357228" y="0"/>
            <a:chExt cx="5822103" cy="6685267"/>
          </a:xfrm>
        </p:grpSpPr>
        <p:sp>
          <p:nvSpPr>
            <p:cNvPr id="15" name="Freeform: Shape 14">
              <a:extLst>
                <a:ext uri="{FF2B5EF4-FFF2-40B4-BE49-F238E27FC236}">
                  <a16:creationId xmlns:a16="http://schemas.microsoft.com/office/drawing/2014/main" id="{E11D3AD4-AF9B-4EB5-8C7B-C45D173B4B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57228" y="0"/>
              <a:ext cx="5822102" cy="6685267"/>
            </a:xfrm>
            <a:custGeom>
              <a:avLst/>
              <a:gdLst>
                <a:gd name="connsiteX0" fmla="*/ 2605444 w 5822102"/>
                <a:gd name="connsiteY0" fmla="*/ 0 h 6685267"/>
                <a:gd name="connsiteX1" fmla="*/ 4757391 w 5822102"/>
                <a:gd name="connsiteY1" fmla="*/ 0 h 6685267"/>
                <a:gd name="connsiteX2" fmla="*/ 4913680 w 5822102"/>
                <a:gd name="connsiteY2" fmla="*/ 56274 h 6685267"/>
                <a:gd name="connsiteX3" fmla="*/ 5376238 w 5822102"/>
                <a:gd name="connsiteY3" fmla="*/ 282027 h 6685267"/>
                <a:gd name="connsiteX4" fmla="*/ 5658024 w 5822102"/>
                <a:gd name="connsiteY4" fmla="*/ 471014 h 6685267"/>
                <a:gd name="connsiteX5" fmla="*/ 5822102 w 5822102"/>
                <a:gd name="connsiteY5" fmla="*/ 609109 h 6685267"/>
                <a:gd name="connsiteX6" fmla="*/ 5822102 w 5822102"/>
                <a:gd name="connsiteY6" fmla="*/ 760697 h 6685267"/>
                <a:gd name="connsiteX7" fmla="*/ 5707785 w 5822102"/>
                <a:gd name="connsiteY7" fmla="*/ 666601 h 6685267"/>
                <a:gd name="connsiteX8" fmla="*/ 5577306 w 5822102"/>
                <a:gd name="connsiteY8" fmla="*/ 571666 h 6685267"/>
                <a:gd name="connsiteX9" fmla="*/ 5298630 w 5822102"/>
                <a:gd name="connsiteY9" fmla="*/ 407449 h 6685267"/>
                <a:gd name="connsiteX10" fmla="*/ 4690768 w 5822102"/>
                <a:gd name="connsiteY10" fmla="*/ 184979 h 6685267"/>
                <a:gd name="connsiteX11" fmla="*/ 4048577 w 5822102"/>
                <a:gd name="connsiteY11" fmla="*/ 99280 h 6685267"/>
                <a:gd name="connsiteX12" fmla="*/ 3405404 w 5822102"/>
                <a:gd name="connsiteY12" fmla="*/ 131937 h 6685267"/>
                <a:gd name="connsiteX13" fmla="*/ 3089702 w 5822102"/>
                <a:gd name="connsiteY13" fmla="*/ 190190 h 6685267"/>
                <a:gd name="connsiteX14" fmla="*/ 2780132 w 5822102"/>
                <a:gd name="connsiteY14" fmla="*/ 273457 h 6685267"/>
                <a:gd name="connsiteX15" fmla="*/ 2478040 w 5822102"/>
                <a:gd name="connsiteY15" fmla="*/ 379654 h 6685267"/>
                <a:gd name="connsiteX16" fmla="*/ 2184897 w 5822102"/>
                <a:gd name="connsiteY16" fmla="*/ 507972 h 6685267"/>
                <a:gd name="connsiteX17" fmla="*/ 1629141 w 5822102"/>
                <a:gd name="connsiteY17" fmla="*/ 823205 h 6685267"/>
                <a:gd name="connsiteX18" fmla="*/ 1497711 w 5822102"/>
                <a:gd name="connsiteY18" fmla="*/ 914000 h 6685267"/>
                <a:gd name="connsiteX19" fmla="*/ 1433099 w 5822102"/>
                <a:gd name="connsiteY19" fmla="*/ 960903 h 6685267"/>
                <a:gd name="connsiteX20" fmla="*/ 1369346 w 5822102"/>
                <a:gd name="connsiteY20" fmla="*/ 1008963 h 6685267"/>
                <a:gd name="connsiteX21" fmla="*/ 1123406 w 5822102"/>
                <a:gd name="connsiteY21" fmla="*/ 1212905 h 6685267"/>
                <a:gd name="connsiteX22" fmla="*/ 684367 w 5822102"/>
                <a:gd name="connsiteY22" fmla="*/ 1675564 h 6685267"/>
                <a:gd name="connsiteX23" fmla="*/ 497153 w 5822102"/>
                <a:gd name="connsiteY23" fmla="*/ 1933588 h 6685267"/>
                <a:gd name="connsiteX24" fmla="*/ 337770 w 5822102"/>
                <a:gd name="connsiteY24" fmla="*/ 2208983 h 6685267"/>
                <a:gd name="connsiteX25" fmla="*/ 302461 w 5822102"/>
                <a:gd name="connsiteY25" fmla="*/ 2280207 h 6685267"/>
                <a:gd name="connsiteX26" fmla="*/ 285296 w 5822102"/>
                <a:gd name="connsiteY26" fmla="*/ 2316107 h 6685267"/>
                <a:gd name="connsiteX27" fmla="*/ 268991 w 5822102"/>
                <a:gd name="connsiteY27" fmla="*/ 2352355 h 6685267"/>
                <a:gd name="connsiteX28" fmla="*/ 237849 w 5822102"/>
                <a:gd name="connsiteY28" fmla="*/ 2425432 h 6685267"/>
                <a:gd name="connsiteX29" fmla="*/ 208670 w 5822102"/>
                <a:gd name="connsiteY29" fmla="*/ 2499319 h 6685267"/>
                <a:gd name="connsiteX30" fmla="*/ 113775 w 5822102"/>
                <a:gd name="connsiteY30" fmla="*/ 2801929 h 6685267"/>
                <a:gd name="connsiteX31" fmla="*/ 36781 w 5822102"/>
                <a:gd name="connsiteY31" fmla="*/ 3428922 h 6685267"/>
                <a:gd name="connsiteX32" fmla="*/ 69148 w 5822102"/>
                <a:gd name="connsiteY32" fmla="*/ 3741955 h 6685267"/>
                <a:gd name="connsiteX33" fmla="*/ 167966 w 5822102"/>
                <a:gd name="connsiteY33" fmla="*/ 4041323 h 6685267"/>
                <a:gd name="connsiteX34" fmla="*/ 202049 w 5822102"/>
                <a:gd name="connsiteY34" fmla="*/ 4112894 h 6685267"/>
                <a:gd name="connsiteX35" fmla="*/ 239933 w 5822102"/>
                <a:gd name="connsiteY35" fmla="*/ 4182843 h 6685267"/>
                <a:gd name="connsiteX36" fmla="*/ 323916 w 5822102"/>
                <a:gd name="connsiteY36" fmla="*/ 4318456 h 6685267"/>
                <a:gd name="connsiteX37" fmla="*/ 416604 w 5822102"/>
                <a:gd name="connsiteY37" fmla="*/ 4449436 h 6685267"/>
                <a:gd name="connsiteX38" fmla="*/ 515911 w 5822102"/>
                <a:gd name="connsiteY38" fmla="*/ 4576711 h 6685267"/>
                <a:gd name="connsiteX39" fmla="*/ 722619 w 5822102"/>
                <a:gd name="connsiteY39" fmla="*/ 4828482 h 6685267"/>
                <a:gd name="connsiteX40" fmla="*/ 825972 w 5822102"/>
                <a:gd name="connsiteY40" fmla="*/ 4956104 h 6685267"/>
                <a:gd name="connsiteX41" fmla="*/ 926506 w 5822102"/>
                <a:gd name="connsiteY41" fmla="*/ 5085347 h 6685267"/>
                <a:gd name="connsiteX42" fmla="*/ 1027040 w 5822102"/>
                <a:gd name="connsiteY42" fmla="*/ 5210191 h 6685267"/>
                <a:gd name="connsiteX43" fmla="*/ 1132110 w 5822102"/>
                <a:gd name="connsiteY43" fmla="*/ 5330748 h 6685267"/>
                <a:gd name="connsiteX44" fmla="*/ 1354880 w 5822102"/>
                <a:gd name="connsiteY44" fmla="*/ 5558083 h 6685267"/>
                <a:gd name="connsiteX45" fmla="*/ 1855220 w 5822102"/>
                <a:gd name="connsiteY45" fmla="*/ 5937591 h 6685267"/>
                <a:gd name="connsiteX46" fmla="*/ 2131810 w 5822102"/>
                <a:gd name="connsiteY46" fmla="*/ 6080268 h 6685267"/>
                <a:gd name="connsiteX47" fmla="*/ 2423726 w 5822102"/>
                <a:gd name="connsiteY47" fmla="*/ 6188087 h 6685267"/>
                <a:gd name="connsiteX48" fmla="*/ 2727780 w 5822102"/>
                <a:gd name="connsiteY48" fmla="*/ 6262552 h 6685267"/>
                <a:gd name="connsiteX49" fmla="*/ 3041276 w 5822102"/>
                <a:gd name="connsiteY49" fmla="*/ 6304245 h 6685267"/>
                <a:gd name="connsiteX50" fmla="*/ 3360532 w 5822102"/>
                <a:gd name="connsiteY50" fmla="*/ 6317331 h 6685267"/>
                <a:gd name="connsiteX51" fmla="*/ 3439855 w 5822102"/>
                <a:gd name="connsiteY51" fmla="*/ 6316751 h 6685267"/>
                <a:gd name="connsiteX52" fmla="*/ 3478721 w 5822102"/>
                <a:gd name="connsiteY52" fmla="*/ 6315826 h 6685267"/>
                <a:gd name="connsiteX53" fmla="*/ 3517463 w 5822102"/>
                <a:gd name="connsiteY53" fmla="*/ 6313971 h 6685267"/>
                <a:gd name="connsiteX54" fmla="*/ 3671452 w 5822102"/>
                <a:gd name="connsiteY54" fmla="*/ 6301233 h 6685267"/>
                <a:gd name="connsiteX55" fmla="*/ 4265460 w 5822102"/>
                <a:gd name="connsiteY55" fmla="*/ 6149638 h 6685267"/>
                <a:gd name="connsiteX56" fmla="*/ 4546587 w 5822102"/>
                <a:gd name="connsiteY56" fmla="*/ 6018079 h 6685267"/>
                <a:gd name="connsiteX57" fmla="*/ 4818030 w 5822102"/>
                <a:gd name="connsiteY57" fmla="*/ 5858029 h 6685267"/>
                <a:gd name="connsiteX58" fmla="*/ 5081870 w 5822102"/>
                <a:gd name="connsiteY58" fmla="*/ 5676903 h 6685267"/>
                <a:gd name="connsiteX59" fmla="*/ 5212073 w 5822102"/>
                <a:gd name="connsiteY59" fmla="*/ 5581013 h 6685267"/>
                <a:gd name="connsiteX60" fmla="*/ 5343625 w 5822102"/>
                <a:gd name="connsiteY60" fmla="*/ 5481533 h 6685267"/>
                <a:gd name="connsiteX61" fmla="*/ 5610378 w 5822102"/>
                <a:gd name="connsiteY61" fmla="*/ 5284425 h 6685267"/>
                <a:gd name="connsiteX62" fmla="*/ 5822102 w 5822102"/>
                <a:gd name="connsiteY62" fmla="*/ 5126414 h 6685267"/>
                <a:gd name="connsiteX63" fmla="*/ 5822102 w 5822102"/>
                <a:gd name="connsiteY63" fmla="*/ 5556641 h 6685267"/>
                <a:gd name="connsiteX64" fmla="*/ 5576325 w 5822102"/>
                <a:gd name="connsiteY64" fmla="*/ 5749979 h 6685267"/>
                <a:gd name="connsiteX65" fmla="*/ 5447715 w 5822102"/>
                <a:gd name="connsiteY65" fmla="*/ 5852818 h 6685267"/>
                <a:gd name="connsiteX66" fmla="*/ 5315059 w 5822102"/>
                <a:gd name="connsiteY66" fmla="*/ 5956236 h 6685267"/>
                <a:gd name="connsiteX67" fmla="*/ 5038468 w 5822102"/>
                <a:gd name="connsiteY67" fmla="*/ 6155776 h 6685267"/>
                <a:gd name="connsiteX68" fmla="*/ 4741892 w 5822102"/>
                <a:gd name="connsiteY68" fmla="*/ 6338292 h 6685267"/>
                <a:gd name="connsiteX69" fmla="*/ 4420920 w 5822102"/>
                <a:gd name="connsiteY69" fmla="*/ 6492203 h 6685267"/>
                <a:gd name="connsiteX70" fmla="*/ 3717672 w 5822102"/>
                <a:gd name="connsiteY70" fmla="*/ 6670434 h 6685267"/>
                <a:gd name="connsiteX71" fmla="*/ 3535853 w 5822102"/>
                <a:gd name="connsiteY71" fmla="*/ 6683289 h 6685267"/>
                <a:gd name="connsiteX72" fmla="*/ 3490367 w 5822102"/>
                <a:gd name="connsiteY72" fmla="*/ 6684910 h 6685267"/>
                <a:gd name="connsiteX73" fmla="*/ 3445005 w 5822102"/>
                <a:gd name="connsiteY73" fmla="*/ 6685142 h 6685267"/>
                <a:gd name="connsiteX74" fmla="*/ 3355872 w 5822102"/>
                <a:gd name="connsiteY74" fmla="*/ 6684100 h 6685267"/>
                <a:gd name="connsiteX75" fmla="*/ 3179203 w 5822102"/>
                <a:gd name="connsiteY75" fmla="*/ 6677150 h 6685267"/>
                <a:gd name="connsiteX76" fmla="*/ 3002410 w 5822102"/>
                <a:gd name="connsiteY76" fmla="*/ 6661169 h 6685267"/>
                <a:gd name="connsiteX77" fmla="*/ 2650296 w 5822102"/>
                <a:gd name="connsiteY77" fmla="*/ 6604191 h 6685267"/>
                <a:gd name="connsiteX78" fmla="*/ 2306028 w 5822102"/>
                <a:gd name="connsiteY78" fmla="*/ 6505869 h 6685267"/>
                <a:gd name="connsiteX79" fmla="*/ 1978803 w 5822102"/>
                <a:gd name="connsiteY79" fmla="*/ 6363307 h 6685267"/>
                <a:gd name="connsiteX80" fmla="*/ 1678428 w 5822102"/>
                <a:gd name="connsiteY80" fmla="*/ 6177779 h 6685267"/>
                <a:gd name="connsiteX81" fmla="*/ 1175880 w 5822102"/>
                <a:gd name="connsiteY81" fmla="*/ 5710373 h 6685267"/>
                <a:gd name="connsiteX82" fmla="*/ 971502 w 5822102"/>
                <a:gd name="connsiteY82" fmla="*/ 5445399 h 6685267"/>
                <a:gd name="connsiteX83" fmla="*/ 790909 w 5822102"/>
                <a:gd name="connsiteY83" fmla="*/ 5169078 h 6685267"/>
                <a:gd name="connsiteX84" fmla="*/ 706680 w 5822102"/>
                <a:gd name="connsiteY84" fmla="*/ 5031959 h 6685267"/>
                <a:gd name="connsiteX85" fmla="*/ 619143 w 5822102"/>
                <a:gd name="connsiteY85" fmla="*/ 4897157 h 6685267"/>
                <a:gd name="connsiteX86" fmla="*/ 436465 w 5822102"/>
                <a:gd name="connsiteY86" fmla="*/ 4628710 h 6685267"/>
                <a:gd name="connsiteX87" fmla="*/ 347088 w 5822102"/>
                <a:gd name="connsiteY87" fmla="*/ 4492171 h 6685267"/>
                <a:gd name="connsiteX88" fmla="*/ 262001 w 5822102"/>
                <a:gd name="connsiteY88" fmla="*/ 4352619 h 6685267"/>
                <a:gd name="connsiteX89" fmla="*/ 118679 w 5822102"/>
                <a:gd name="connsiteY89" fmla="*/ 4059853 h 6685267"/>
                <a:gd name="connsiteX90" fmla="*/ 28322 w 5822102"/>
                <a:gd name="connsiteY90" fmla="*/ 3749136 h 6685267"/>
                <a:gd name="connsiteX91" fmla="*/ 0 w 5822102"/>
                <a:gd name="connsiteY91" fmla="*/ 3428922 h 6685267"/>
                <a:gd name="connsiteX92" fmla="*/ 253052 w 5822102"/>
                <a:gd name="connsiteY92" fmla="*/ 2174356 h 6685267"/>
                <a:gd name="connsiteX93" fmla="*/ 389141 w 5822102"/>
                <a:gd name="connsiteY93" fmla="*/ 1877652 h 6685267"/>
                <a:gd name="connsiteX94" fmla="*/ 552079 w 5822102"/>
                <a:gd name="connsiteY94" fmla="*/ 1591834 h 6685267"/>
                <a:gd name="connsiteX95" fmla="*/ 954950 w 5822102"/>
                <a:gd name="connsiteY95" fmla="*/ 1061773 h 6685267"/>
                <a:gd name="connsiteX96" fmla="*/ 1192922 w 5822102"/>
                <a:gd name="connsiteY96" fmla="*/ 822626 h 6685267"/>
                <a:gd name="connsiteX97" fmla="*/ 1255939 w 5822102"/>
                <a:gd name="connsiteY97" fmla="*/ 765880 h 6685267"/>
                <a:gd name="connsiteX98" fmla="*/ 1320183 w 5822102"/>
                <a:gd name="connsiteY98" fmla="*/ 710291 h 6685267"/>
                <a:gd name="connsiteX99" fmla="*/ 1452961 w 5822102"/>
                <a:gd name="connsiteY99" fmla="*/ 603514 h 6685267"/>
                <a:gd name="connsiteX100" fmla="*/ 2033360 w 5822102"/>
                <a:gd name="connsiteY100" fmla="*/ 235818 h 6685267"/>
                <a:gd name="connsiteX101" fmla="*/ 2512513 w 5822102"/>
                <a:gd name="connsiteY101" fmla="*/ 30012 h 66852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5822102" h="6685267">
                  <a:moveTo>
                    <a:pt x="2605444" y="0"/>
                  </a:moveTo>
                  <a:lnTo>
                    <a:pt x="4757391" y="0"/>
                  </a:lnTo>
                  <a:lnTo>
                    <a:pt x="4913680" y="56274"/>
                  </a:lnTo>
                  <a:cubicBezTo>
                    <a:pt x="5074659" y="119278"/>
                    <a:pt x="5229483" y="195083"/>
                    <a:pt x="5376238" y="282027"/>
                  </a:cubicBezTo>
                  <a:cubicBezTo>
                    <a:pt x="5474014" y="340105"/>
                    <a:pt x="5568080" y="403280"/>
                    <a:pt x="5658024" y="471014"/>
                  </a:cubicBezTo>
                  <a:lnTo>
                    <a:pt x="5822102" y="609109"/>
                  </a:lnTo>
                  <a:lnTo>
                    <a:pt x="5822102" y="760697"/>
                  </a:lnTo>
                  <a:lnTo>
                    <a:pt x="5707785" y="666601"/>
                  </a:lnTo>
                  <a:cubicBezTo>
                    <a:pt x="5665273" y="633682"/>
                    <a:pt x="5621749" y="602008"/>
                    <a:pt x="5577306" y="571666"/>
                  </a:cubicBezTo>
                  <a:cubicBezTo>
                    <a:pt x="5487929" y="511562"/>
                    <a:pt x="5395118" y="456089"/>
                    <a:pt x="5298630" y="407449"/>
                  </a:cubicBezTo>
                  <a:cubicBezTo>
                    <a:pt x="5106266" y="309010"/>
                    <a:pt x="4901153" y="235355"/>
                    <a:pt x="4690768" y="184979"/>
                  </a:cubicBezTo>
                  <a:cubicBezTo>
                    <a:pt x="4480382" y="134486"/>
                    <a:pt x="4264724" y="106807"/>
                    <a:pt x="4048577" y="99280"/>
                  </a:cubicBezTo>
                  <a:cubicBezTo>
                    <a:pt x="3832182" y="90709"/>
                    <a:pt x="3617997" y="102290"/>
                    <a:pt x="3405404" y="131937"/>
                  </a:cubicBezTo>
                  <a:cubicBezTo>
                    <a:pt x="3299353" y="147340"/>
                    <a:pt x="3193915" y="166449"/>
                    <a:pt x="3089702" y="190190"/>
                  </a:cubicBezTo>
                  <a:cubicBezTo>
                    <a:pt x="2985491" y="214278"/>
                    <a:pt x="2882137" y="241725"/>
                    <a:pt x="2780132" y="273457"/>
                  </a:cubicBezTo>
                  <a:cubicBezTo>
                    <a:pt x="2678126" y="305073"/>
                    <a:pt x="2577348" y="340510"/>
                    <a:pt x="2478040" y="379654"/>
                  </a:cubicBezTo>
                  <a:cubicBezTo>
                    <a:pt x="2378854" y="418914"/>
                    <a:pt x="2281017" y="461763"/>
                    <a:pt x="2184897" y="507972"/>
                  </a:cubicBezTo>
                  <a:cubicBezTo>
                    <a:pt x="1992657" y="600271"/>
                    <a:pt x="1806791" y="705542"/>
                    <a:pt x="1629141" y="823205"/>
                  </a:cubicBezTo>
                  <a:cubicBezTo>
                    <a:pt x="1584882" y="852736"/>
                    <a:pt x="1540745" y="882731"/>
                    <a:pt x="1497711" y="914000"/>
                  </a:cubicBezTo>
                  <a:cubicBezTo>
                    <a:pt x="1475888" y="929286"/>
                    <a:pt x="1454555" y="945153"/>
                    <a:pt x="1433099" y="960903"/>
                  </a:cubicBezTo>
                  <a:cubicBezTo>
                    <a:pt x="1411521" y="976537"/>
                    <a:pt x="1390311" y="992634"/>
                    <a:pt x="1369346" y="1008963"/>
                  </a:cubicBezTo>
                  <a:cubicBezTo>
                    <a:pt x="1285119" y="1074165"/>
                    <a:pt x="1202730" y="1141797"/>
                    <a:pt x="1123406" y="1212905"/>
                  </a:cubicBezTo>
                  <a:cubicBezTo>
                    <a:pt x="964391" y="1354656"/>
                    <a:pt x="816900" y="1509261"/>
                    <a:pt x="684367" y="1675564"/>
                  </a:cubicBezTo>
                  <a:cubicBezTo>
                    <a:pt x="618161" y="1758716"/>
                    <a:pt x="555512" y="1844763"/>
                    <a:pt x="497153" y="1933588"/>
                  </a:cubicBezTo>
                  <a:cubicBezTo>
                    <a:pt x="439775" y="2022877"/>
                    <a:pt x="385584" y="2114367"/>
                    <a:pt x="337770" y="2208983"/>
                  </a:cubicBezTo>
                  <a:cubicBezTo>
                    <a:pt x="325388" y="2232493"/>
                    <a:pt x="313862" y="2256349"/>
                    <a:pt x="302461" y="2280207"/>
                  </a:cubicBezTo>
                  <a:lnTo>
                    <a:pt x="285296" y="2316107"/>
                  </a:lnTo>
                  <a:lnTo>
                    <a:pt x="268991" y="2352355"/>
                  </a:lnTo>
                  <a:cubicBezTo>
                    <a:pt x="258324" y="2376560"/>
                    <a:pt x="247535" y="2400764"/>
                    <a:pt x="237849" y="2425432"/>
                  </a:cubicBezTo>
                  <a:cubicBezTo>
                    <a:pt x="228163" y="2450099"/>
                    <a:pt x="217498" y="2474419"/>
                    <a:pt x="208670" y="2499319"/>
                  </a:cubicBezTo>
                  <a:cubicBezTo>
                    <a:pt x="170909" y="2598219"/>
                    <a:pt x="138908" y="2699206"/>
                    <a:pt x="113775" y="2801929"/>
                  </a:cubicBezTo>
                  <a:cubicBezTo>
                    <a:pt x="62773" y="3006911"/>
                    <a:pt x="36659" y="3217917"/>
                    <a:pt x="36781" y="3428922"/>
                  </a:cubicBezTo>
                  <a:cubicBezTo>
                    <a:pt x="37394" y="3534078"/>
                    <a:pt x="47816" y="3639001"/>
                    <a:pt x="69148" y="3741955"/>
                  </a:cubicBezTo>
                  <a:cubicBezTo>
                    <a:pt x="91585" y="3844679"/>
                    <a:pt x="124074" y="3945202"/>
                    <a:pt x="167966" y="4041323"/>
                  </a:cubicBezTo>
                  <a:cubicBezTo>
                    <a:pt x="178387" y="4065528"/>
                    <a:pt x="190525" y="4089153"/>
                    <a:pt x="202049" y="4112894"/>
                  </a:cubicBezTo>
                  <a:cubicBezTo>
                    <a:pt x="214555" y="4136288"/>
                    <a:pt x="226447" y="4159912"/>
                    <a:pt x="239933" y="4182843"/>
                  </a:cubicBezTo>
                  <a:cubicBezTo>
                    <a:pt x="265680" y="4229167"/>
                    <a:pt x="294368" y="4274101"/>
                    <a:pt x="323916" y="4318456"/>
                  </a:cubicBezTo>
                  <a:cubicBezTo>
                    <a:pt x="353341" y="4362927"/>
                    <a:pt x="384849" y="4406240"/>
                    <a:pt x="416604" y="4449436"/>
                  </a:cubicBezTo>
                  <a:cubicBezTo>
                    <a:pt x="448847" y="4492286"/>
                    <a:pt x="482319" y="4534557"/>
                    <a:pt x="515911" y="4576711"/>
                  </a:cubicBezTo>
                  <a:cubicBezTo>
                    <a:pt x="583219" y="4661137"/>
                    <a:pt x="653594" y="4743825"/>
                    <a:pt x="722619" y="4828482"/>
                  </a:cubicBezTo>
                  <a:cubicBezTo>
                    <a:pt x="757315" y="4870637"/>
                    <a:pt x="791889" y="4913138"/>
                    <a:pt x="825972" y="4956104"/>
                  </a:cubicBezTo>
                  <a:cubicBezTo>
                    <a:pt x="859934" y="4998722"/>
                    <a:pt x="893649" y="5044004"/>
                    <a:pt x="926506" y="5085347"/>
                  </a:cubicBezTo>
                  <a:cubicBezTo>
                    <a:pt x="959119" y="5127734"/>
                    <a:pt x="993324" y="5168847"/>
                    <a:pt x="1027040" y="5210191"/>
                  </a:cubicBezTo>
                  <a:cubicBezTo>
                    <a:pt x="1061737" y="5250840"/>
                    <a:pt x="1096188" y="5291488"/>
                    <a:pt x="1132110" y="5330748"/>
                  </a:cubicBezTo>
                  <a:cubicBezTo>
                    <a:pt x="1203465" y="5409731"/>
                    <a:pt x="1277639" y="5485818"/>
                    <a:pt x="1354880" y="5558083"/>
                  </a:cubicBezTo>
                  <a:cubicBezTo>
                    <a:pt x="1509603" y="5702266"/>
                    <a:pt x="1676588" y="5830930"/>
                    <a:pt x="1855220" y="5937591"/>
                  </a:cubicBezTo>
                  <a:cubicBezTo>
                    <a:pt x="1944720" y="5990632"/>
                    <a:pt x="2036549" y="6039272"/>
                    <a:pt x="2131810" y="6080268"/>
                  </a:cubicBezTo>
                  <a:cubicBezTo>
                    <a:pt x="2226460" y="6122423"/>
                    <a:pt x="2324173" y="6157977"/>
                    <a:pt x="2423726" y="6188087"/>
                  </a:cubicBezTo>
                  <a:cubicBezTo>
                    <a:pt x="2523280" y="6218313"/>
                    <a:pt x="2624794" y="6242749"/>
                    <a:pt x="2727780" y="6262552"/>
                  </a:cubicBezTo>
                  <a:cubicBezTo>
                    <a:pt x="2830890" y="6282008"/>
                    <a:pt x="2935714" y="6295326"/>
                    <a:pt x="3041276" y="6304245"/>
                  </a:cubicBezTo>
                  <a:cubicBezTo>
                    <a:pt x="3146836" y="6313277"/>
                    <a:pt x="3253499" y="6317215"/>
                    <a:pt x="3360532" y="6317331"/>
                  </a:cubicBezTo>
                  <a:cubicBezTo>
                    <a:pt x="3387259" y="6317331"/>
                    <a:pt x="3414354" y="6317794"/>
                    <a:pt x="3439855" y="6316751"/>
                  </a:cubicBezTo>
                  <a:lnTo>
                    <a:pt x="3478721" y="6315826"/>
                  </a:lnTo>
                  <a:lnTo>
                    <a:pt x="3517463" y="6313971"/>
                  </a:lnTo>
                  <a:cubicBezTo>
                    <a:pt x="3569078" y="6311772"/>
                    <a:pt x="3620449" y="6306907"/>
                    <a:pt x="3671452" y="6301233"/>
                  </a:cubicBezTo>
                  <a:cubicBezTo>
                    <a:pt x="3875707" y="6277608"/>
                    <a:pt x="4074445" y="6225841"/>
                    <a:pt x="4265460" y="6149638"/>
                  </a:cubicBezTo>
                  <a:cubicBezTo>
                    <a:pt x="4361212" y="6111884"/>
                    <a:pt x="4454636" y="6067065"/>
                    <a:pt x="4546587" y="6018079"/>
                  </a:cubicBezTo>
                  <a:cubicBezTo>
                    <a:pt x="4638662" y="5969322"/>
                    <a:pt x="4729020" y="5915240"/>
                    <a:pt x="4818030" y="5858029"/>
                  </a:cubicBezTo>
                  <a:cubicBezTo>
                    <a:pt x="4907038" y="5800703"/>
                    <a:pt x="4994577" y="5739672"/>
                    <a:pt x="5081870" y="5676903"/>
                  </a:cubicBezTo>
                  <a:cubicBezTo>
                    <a:pt x="5125392" y="5645519"/>
                    <a:pt x="5168794" y="5613324"/>
                    <a:pt x="5212073" y="5581013"/>
                  </a:cubicBezTo>
                  <a:lnTo>
                    <a:pt x="5343625" y="5481533"/>
                  </a:lnTo>
                  <a:cubicBezTo>
                    <a:pt x="5432696" y="5414768"/>
                    <a:pt x="5521951" y="5349452"/>
                    <a:pt x="5610378" y="5284425"/>
                  </a:cubicBezTo>
                  <a:lnTo>
                    <a:pt x="5822102" y="5126414"/>
                  </a:lnTo>
                  <a:lnTo>
                    <a:pt x="5822102" y="5556641"/>
                  </a:lnTo>
                  <a:lnTo>
                    <a:pt x="5576325" y="5749979"/>
                  </a:lnTo>
                  <a:lnTo>
                    <a:pt x="5447715" y="5852818"/>
                  </a:lnTo>
                  <a:cubicBezTo>
                    <a:pt x="5403945" y="5887445"/>
                    <a:pt x="5359932" y="5922073"/>
                    <a:pt x="5315059" y="5956236"/>
                  </a:cubicBezTo>
                  <a:cubicBezTo>
                    <a:pt x="5225682" y="6024680"/>
                    <a:pt x="5133976" y="6091734"/>
                    <a:pt x="5038468" y="6155776"/>
                  </a:cubicBezTo>
                  <a:cubicBezTo>
                    <a:pt x="4943084" y="6219703"/>
                    <a:pt x="4845002" y="6281777"/>
                    <a:pt x="4741892" y="6338292"/>
                  </a:cubicBezTo>
                  <a:cubicBezTo>
                    <a:pt x="4638784" y="6394692"/>
                    <a:pt x="4532120" y="6447038"/>
                    <a:pt x="4420920" y="6492203"/>
                  </a:cubicBezTo>
                  <a:cubicBezTo>
                    <a:pt x="4199255" y="6583693"/>
                    <a:pt x="3959813" y="6644840"/>
                    <a:pt x="3717672" y="6670434"/>
                  </a:cubicBezTo>
                  <a:cubicBezTo>
                    <a:pt x="3657106" y="6676456"/>
                    <a:pt x="3596419" y="6681321"/>
                    <a:pt x="3535853" y="6683289"/>
                  </a:cubicBezTo>
                  <a:lnTo>
                    <a:pt x="3490367" y="6684910"/>
                  </a:lnTo>
                  <a:lnTo>
                    <a:pt x="3445005" y="6685142"/>
                  </a:lnTo>
                  <a:cubicBezTo>
                    <a:pt x="3414354" y="6685605"/>
                    <a:pt x="3385297" y="6684679"/>
                    <a:pt x="3355872" y="6684100"/>
                  </a:cubicBezTo>
                  <a:cubicBezTo>
                    <a:pt x="3297146" y="6683405"/>
                    <a:pt x="3238052" y="6680047"/>
                    <a:pt x="3179203" y="6677150"/>
                  </a:cubicBezTo>
                  <a:cubicBezTo>
                    <a:pt x="3120232" y="6672519"/>
                    <a:pt x="3061259" y="6668233"/>
                    <a:pt x="3002410" y="6661169"/>
                  </a:cubicBezTo>
                  <a:cubicBezTo>
                    <a:pt x="2884589" y="6647851"/>
                    <a:pt x="2766891" y="6629669"/>
                    <a:pt x="2650296" y="6604191"/>
                  </a:cubicBezTo>
                  <a:cubicBezTo>
                    <a:pt x="2533702" y="6578713"/>
                    <a:pt x="2418456" y="6545938"/>
                    <a:pt x="2306028" y="6505869"/>
                  </a:cubicBezTo>
                  <a:cubicBezTo>
                    <a:pt x="2193602" y="6465683"/>
                    <a:pt x="2084118" y="6417738"/>
                    <a:pt x="1978803" y="6363307"/>
                  </a:cubicBezTo>
                  <a:cubicBezTo>
                    <a:pt x="1873855" y="6308066"/>
                    <a:pt x="1773077" y="6246340"/>
                    <a:pt x="1678428" y="6177779"/>
                  </a:cubicBezTo>
                  <a:cubicBezTo>
                    <a:pt x="1488393" y="6041356"/>
                    <a:pt x="1321900" y="5881423"/>
                    <a:pt x="1175880" y="5710373"/>
                  </a:cubicBezTo>
                  <a:cubicBezTo>
                    <a:pt x="1103177" y="5624441"/>
                    <a:pt x="1035501" y="5535732"/>
                    <a:pt x="971502" y="5445399"/>
                  </a:cubicBezTo>
                  <a:cubicBezTo>
                    <a:pt x="907380" y="5355069"/>
                    <a:pt x="847550" y="5262768"/>
                    <a:pt x="790909" y="5169078"/>
                  </a:cubicBezTo>
                  <a:cubicBezTo>
                    <a:pt x="761974" y="5121712"/>
                    <a:pt x="735492" y="5077357"/>
                    <a:pt x="706680" y="5031959"/>
                  </a:cubicBezTo>
                  <a:cubicBezTo>
                    <a:pt x="678114" y="4986910"/>
                    <a:pt x="649058" y="4941860"/>
                    <a:pt x="619143" y="4897157"/>
                  </a:cubicBezTo>
                  <a:lnTo>
                    <a:pt x="436465" y="4628710"/>
                  </a:lnTo>
                  <a:cubicBezTo>
                    <a:pt x="406182" y="4583544"/>
                    <a:pt x="376267" y="4538147"/>
                    <a:pt x="347088" y="4492171"/>
                  </a:cubicBezTo>
                  <a:cubicBezTo>
                    <a:pt x="317908" y="4446194"/>
                    <a:pt x="288974" y="4400102"/>
                    <a:pt x="262001" y="4352619"/>
                  </a:cubicBezTo>
                  <a:cubicBezTo>
                    <a:pt x="207934" y="4258119"/>
                    <a:pt x="158280" y="4160840"/>
                    <a:pt x="118679" y="4059853"/>
                  </a:cubicBezTo>
                  <a:cubicBezTo>
                    <a:pt x="78343" y="3959214"/>
                    <a:pt x="48429" y="3854870"/>
                    <a:pt x="28322" y="3749136"/>
                  </a:cubicBezTo>
                  <a:cubicBezTo>
                    <a:pt x="9073" y="3643402"/>
                    <a:pt x="0" y="3536046"/>
                    <a:pt x="0" y="3428922"/>
                  </a:cubicBezTo>
                  <a:cubicBezTo>
                    <a:pt x="1594" y="3001816"/>
                    <a:pt x="89010" y="2575868"/>
                    <a:pt x="253052" y="2174356"/>
                  </a:cubicBezTo>
                  <a:cubicBezTo>
                    <a:pt x="294246" y="2074066"/>
                    <a:pt x="338873" y="1974700"/>
                    <a:pt x="389141" y="1877652"/>
                  </a:cubicBezTo>
                  <a:cubicBezTo>
                    <a:pt x="438672" y="1780256"/>
                    <a:pt x="493230" y="1684945"/>
                    <a:pt x="552079" y="1591834"/>
                  </a:cubicBezTo>
                  <a:cubicBezTo>
                    <a:pt x="669900" y="1405728"/>
                    <a:pt x="804394" y="1227729"/>
                    <a:pt x="954950" y="1061773"/>
                  </a:cubicBezTo>
                  <a:cubicBezTo>
                    <a:pt x="1030597" y="979085"/>
                    <a:pt x="1109552" y="898829"/>
                    <a:pt x="1192922" y="822626"/>
                  </a:cubicBezTo>
                  <a:cubicBezTo>
                    <a:pt x="1213642" y="803402"/>
                    <a:pt x="1234483" y="784409"/>
                    <a:pt x="1255939" y="765880"/>
                  </a:cubicBezTo>
                  <a:cubicBezTo>
                    <a:pt x="1277273" y="747234"/>
                    <a:pt x="1298237" y="728241"/>
                    <a:pt x="1320183" y="710291"/>
                  </a:cubicBezTo>
                  <a:cubicBezTo>
                    <a:pt x="1363585" y="673811"/>
                    <a:pt x="1408088" y="638489"/>
                    <a:pt x="1452961" y="603514"/>
                  </a:cubicBezTo>
                  <a:cubicBezTo>
                    <a:pt x="1633310" y="464543"/>
                    <a:pt x="1828125" y="341437"/>
                    <a:pt x="2033360" y="235818"/>
                  </a:cubicBezTo>
                  <a:cubicBezTo>
                    <a:pt x="2187242" y="156561"/>
                    <a:pt x="2347554" y="87597"/>
                    <a:pt x="2512513" y="3001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15102EBE-A80F-4CFF-B1DD-941EF9728B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04998" y="98659"/>
              <a:ext cx="5774333" cy="6315453"/>
            </a:xfrm>
            <a:custGeom>
              <a:avLst/>
              <a:gdLst>
                <a:gd name="connsiteX0" fmla="*/ 3707237 w 5774333"/>
                <a:gd name="connsiteY0" fmla="*/ 1489 h 6315453"/>
                <a:gd name="connsiteX1" fmla="*/ 4037665 w 5774333"/>
                <a:gd name="connsiteY1" fmla="*/ 6121 h 6315453"/>
                <a:gd name="connsiteX2" fmla="*/ 4692239 w 5774333"/>
                <a:gd name="connsiteY2" fmla="*/ 102128 h 6315453"/>
                <a:gd name="connsiteX3" fmla="*/ 5315059 w 5774333"/>
                <a:gd name="connsiteY3" fmla="*/ 324945 h 6315453"/>
                <a:gd name="connsiteX4" fmla="*/ 5738325 w 5774333"/>
                <a:gd name="connsiteY4" fmla="*/ 578286 h 6315453"/>
                <a:gd name="connsiteX5" fmla="*/ 5774333 w 5774333"/>
                <a:gd name="connsiteY5" fmla="*/ 606551 h 6315453"/>
                <a:gd name="connsiteX6" fmla="*/ 5774333 w 5774333"/>
                <a:gd name="connsiteY6" fmla="*/ 975490 h 6315453"/>
                <a:gd name="connsiteX7" fmla="*/ 5676001 w 5774333"/>
                <a:gd name="connsiteY7" fmla="*/ 889749 h 6315453"/>
                <a:gd name="connsiteX8" fmla="*/ 5177132 w 5774333"/>
                <a:gd name="connsiteY8" fmla="*/ 581926 h 6315453"/>
                <a:gd name="connsiteX9" fmla="*/ 4615735 w 5774333"/>
                <a:gd name="connsiteY9" fmla="*/ 388640 h 6315453"/>
                <a:gd name="connsiteX10" fmla="*/ 4020010 w 5774333"/>
                <a:gd name="connsiteY10" fmla="*/ 308500 h 6315453"/>
                <a:gd name="connsiteX11" fmla="*/ 3416315 w 5774333"/>
                <a:gd name="connsiteY11" fmla="*/ 328882 h 6315453"/>
                <a:gd name="connsiteX12" fmla="*/ 2823779 w 5774333"/>
                <a:gd name="connsiteY12" fmla="*/ 446545 h 6315453"/>
                <a:gd name="connsiteX13" fmla="*/ 2256987 w 5774333"/>
                <a:gd name="connsiteY13" fmla="*/ 651296 h 6315453"/>
                <a:gd name="connsiteX14" fmla="*/ 1244169 w 5774333"/>
                <a:gd name="connsiteY14" fmla="*/ 1280374 h 6315453"/>
                <a:gd name="connsiteX15" fmla="*/ 830141 w 5774333"/>
                <a:gd name="connsiteY15" fmla="*/ 1700184 h 6315453"/>
                <a:gd name="connsiteX16" fmla="*/ 502792 w 5774333"/>
                <a:gd name="connsiteY16" fmla="*/ 2182300 h 6315453"/>
                <a:gd name="connsiteX17" fmla="*/ 280637 w 5774333"/>
                <a:gd name="connsiteY17" fmla="*/ 2715256 h 6315453"/>
                <a:gd name="connsiteX18" fmla="*/ 199843 w 5774333"/>
                <a:gd name="connsiteY18" fmla="*/ 3283418 h 6315453"/>
                <a:gd name="connsiteX19" fmla="*/ 233926 w 5774333"/>
                <a:gd name="connsiteY19" fmla="*/ 3561593 h 6315453"/>
                <a:gd name="connsiteX20" fmla="*/ 334582 w 5774333"/>
                <a:gd name="connsiteY20" fmla="*/ 3821816 h 6315453"/>
                <a:gd name="connsiteX21" fmla="*/ 404834 w 5774333"/>
                <a:gd name="connsiteY21" fmla="*/ 3944343 h 6315453"/>
                <a:gd name="connsiteX22" fmla="*/ 485506 w 5774333"/>
                <a:gd name="connsiteY22" fmla="*/ 4062932 h 6315453"/>
                <a:gd name="connsiteX23" fmla="*/ 671861 w 5774333"/>
                <a:gd name="connsiteY23" fmla="*/ 4292120 h 6315453"/>
                <a:gd name="connsiteX24" fmla="*/ 873542 w 5774333"/>
                <a:gd name="connsiteY24" fmla="*/ 4523044 h 6315453"/>
                <a:gd name="connsiteX25" fmla="*/ 973831 w 5774333"/>
                <a:gd name="connsiteY25" fmla="*/ 4643601 h 6315453"/>
                <a:gd name="connsiteX26" fmla="*/ 1022014 w 5774333"/>
                <a:gd name="connsiteY26" fmla="*/ 4702780 h 6315453"/>
                <a:gd name="connsiteX27" fmla="*/ 1069215 w 5774333"/>
                <a:gd name="connsiteY27" fmla="*/ 4759411 h 6315453"/>
                <a:gd name="connsiteX28" fmla="*/ 1474784 w 5774333"/>
                <a:gd name="connsiteY28" fmla="*/ 5177948 h 6315453"/>
                <a:gd name="connsiteX29" fmla="*/ 1690442 w 5774333"/>
                <a:gd name="connsiteY29" fmla="*/ 5366255 h 6315453"/>
                <a:gd name="connsiteX30" fmla="*/ 1916276 w 5774333"/>
                <a:gd name="connsiteY30" fmla="*/ 5539852 h 6315453"/>
                <a:gd name="connsiteX31" fmla="*/ 2420784 w 5774333"/>
                <a:gd name="connsiteY31" fmla="*/ 5814437 h 6315453"/>
                <a:gd name="connsiteX32" fmla="*/ 2703015 w 5774333"/>
                <a:gd name="connsiteY32" fmla="*/ 5892029 h 6315453"/>
                <a:gd name="connsiteX33" fmla="*/ 2775350 w 5774333"/>
                <a:gd name="connsiteY33" fmla="*/ 5905695 h 6315453"/>
                <a:gd name="connsiteX34" fmla="*/ 2848299 w 5774333"/>
                <a:gd name="connsiteY34" fmla="*/ 5917161 h 6315453"/>
                <a:gd name="connsiteX35" fmla="*/ 2995544 w 5774333"/>
                <a:gd name="connsiteY35" fmla="*/ 5933605 h 6315453"/>
                <a:gd name="connsiteX36" fmla="*/ 3069596 w 5774333"/>
                <a:gd name="connsiteY36" fmla="*/ 5938933 h 6315453"/>
                <a:gd name="connsiteX37" fmla="*/ 3143894 w 5774333"/>
                <a:gd name="connsiteY37" fmla="*/ 5942639 h 6315453"/>
                <a:gd name="connsiteX38" fmla="*/ 3218436 w 5774333"/>
                <a:gd name="connsiteY38" fmla="*/ 5944260 h 6315453"/>
                <a:gd name="connsiteX39" fmla="*/ 3293101 w 5774333"/>
                <a:gd name="connsiteY39" fmla="*/ 5943913 h 6315453"/>
                <a:gd name="connsiteX40" fmla="*/ 3330494 w 5774333"/>
                <a:gd name="connsiteY40" fmla="*/ 5943565 h 6315453"/>
                <a:gd name="connsiteX41" fmla="*/ 3366540 w 5774333"/>
                <a:gd name="connsiteY41" fmla="*/ 5942059 h 6315453"/>
                <a:gd name="connsiteX42" fmla="*/ 3402462 w 5774333"/>
                <a:gd name="connsiteY42" fmla="*/ 5940323 h 6315453"/>
                <a:gd name="connsiteX43" fmla="*/ 3438262 w 5774333"/>
                <a:gd name="connsiteY43" fmla="*/ 5937543 h 6315453"/>
                <a:gd name="connsiteX44" fmla="*/ 3580236 w 5774333"/>
                <a:gd name="connsiteY44" fmla="*/ 5920982 h 6315453"/>
                <a:gd name="connsiteX45" fmla="*/ 4121034 w 5774333"/>
                <a:gd name="connsiteY45" fmla="*/ 5753290 h 6315453"/>
                <a:gd name="connsiteX46" fmla="*/ 4620639 w 5774333"/>
                <a:gd name="connsiteY46" fmla="*/ 5459364 h 6315453"/>
                <a:gd name="connsiteX47" fmla="*/ 4741771 w 5774333"/>
                <a:gd name="connsiteY47" fmla="*/ 5372971 h 6315453"/>
                <a:gd name="connsiteX48" fmla="*/ 4862901 w 5774333"/>
                <a:gd name="connsiteY48" fmla="*/ 5283682 h 6315453"/>
                <a:gd name="connsiteX49" fmla="*/ 5108229 w 5774333"/>
                <a:gd name="connsiteY49" fmla="*/ 5098386 h 6315453"/>
                <a:gd name="connsiteX50" fmla="*/ 5612493 w 5774333"/>
                <a:gd name="connsiteY50" fmla="*/ 4739724 h 6315453"/>
                <a:gd name="connsiteX51" fmla="*/ 5774333 w 5774333"/>
                <a:gd name="connsiteY51" fmla="*/ 4623488 h 6315453"/>
                <a:gd name="connsiteX52" fmla="*/ 5774333 w 5774333"/>
                <a:gd name="connsiteY52" fmla="*/ 5232926 h 6315453"/>
                <a:gd name="connsiteX53" fmla="*/ 5676492 w 5774333"/>
                <a:gd name="connsiteY53" fmla="*/ 5306859 h 6315453"/>
                <a:gd name="connsiteX54" fmla="*/ 5426260 w 5774333"/>
                <a:gd name="connsiteY54" fmla="*/ 5486233 h 6315453"/>
                <a:gd name="connsiteX55" fmla="*/ 5300225 w 5774333"/>
                <a:gd name="connsiteY55" fmla="*/ 5576217 h 6315453"/>
                <a:gd name="connsiteX56" fmla="*/ 5170757 w 5774333"/>
                <a:gd name="connsiteY56" fmla="*/ 5666780 h 6315453"/>
                <a:gd name="connsiteX57" fmla="*/ 5038100 w 5774333"/>
                <a:gd name="connsiteY57" fmla="*/ 5756185 h 6315453"/>
                <a:gd name="connsiteX58" fmla="*/ 4901276 w 5774333"/>
                <a:gd name="connsiteY58" fmla="*/ 5843043 h 6315453"/>
                <a:gd name="connsiteX59" fmla="*/ 4614019 w 5774333"/>
                <a:gd name="connsiteY59" fmla="*/ 6006103 h 6315453"/>
                <a:gd name="connsiteX60" fmla="*/ 4305061 w 5774333"/>
                <a:gd name="connsiteY60" fmla="*/ 6144726 h 6315453"/>
                <a:gd name="connsiteX61" fmla="*/ 3632710 w 5774333"/>
                <a:gd name="connsiteY61" fmla="*/ 6304196 h 6315453"/>
                <a:gd name="connsiteX62" fmla="*/ 3459594 w 5774333"/>
                <a:gd name="connsiteY62" fmla="*/ 6314504 h 6315453"/>
                <a:gd name="connsiteX63" fmla="*/ 3416315 w 5774333"/>
                <a:gd name="connsiteY63" fmla="*/ 6315429 h 6315453"/>
                <a:gd name="connsiteX64" fmla="*/ 3373159 w 5774333"/>
                <a:gd name="connsiteY64" fmla="*/ 6315198 h 6315453"/>
                <a:gd name="connsiteX65" fmla="*/ 3330127 w 5774333"/>
                <a:gd name="connsiteY65" fmla="*/ 6314735 h 6315453"/>
                <a:gd name="connsiteX66" fmla="*/ 3288320 w 5774333"/>
                <a:gd name="connsiteY66" fmla="*/ 6313230 h 6315453"/>
                <a:gd name="connsiteX67" fmla="*/ 2954350 w 5774333"/>
                <a:gd name="connsiteY67" fmla="*/ 6288098 h 6315453"/>
                <a:gd name="connsiteX68" fmla="*/ 2622466 w 5774333"/>
                <a:gd name="connsiteY68" fmla="*/ 6232742 h 6315453"/>
                <a:gd name="connsiteX69" fmla="*/ 2296466 w 5774333"/>
                <a:gd name="connsiteY69" fmla="*/ 6146001 h 6315453"/>
                <a:gd name="connsiteX70" fmla="*/ 1672419 w 5774333"/>
                <a:gd name="connsiteY70" fmla="*/ 5885197 h 6315453"/>
                <a:gd name="connsiteX71" fmla="*/ 1146578 w 5774333"/>
                <a:gd name="connsiteY71" fmla="*/ 5479168 h 6315453"/>
                <a:gd name="connsiteX72" fmla="*/ 933372 w 5774333"/>
                <a:gd name="connsiteY72" fmla="*/ 5234810 h 6315453"/>
                <a:gd name="connsiteX73" fmla="*/ 747140 w 5774333"/>
                <a:gd name="connsiteY73" fmla="*/ 4976091 h 6315453"/>
                <a:gd name="connsiteX74" fmla="*/ 703616 w 5774333"/>
                <a:gd name="connsiteY74" fmla="*/ 4910196 h 6315453"/>
                <a:gd name="connsiteX75" fmla="*/ 662053 w 5774333"/>
                <a:gd name="connsiteY75" fmla="*/ 4846269 h 6315453"/>
                <a:gd name="connsiteX76" fmla="*/ 580033 w 5774333"/>
                <a:gd name="connsiteY76" fmla="*/ 4722352 h 6315453"/>
                <a:gd name="connsiteX77" fmla="*/ 410105 w 5774333"/>
                <a:gd name="connsiteY77" fmla="*/ 4469193 h 6315453"/>
                <a:gd name="connsiteX78" fmla="*/ 244224 w 5774333"/>
                <a:gd name="connsiteY78" fmla="*/ 4201556 h 6315453"/>
                <a:gd name="connsiteX79" fmla="*/ 169437 w 5774333"/>
                <a:gd name="connsiteY79" fmla="*/ 4059690 h 6315453"/>
                <a:gd name="connsiteX80" fmla="*/ 105929 w 5774333"/>
                <a:gd name="connsiteY80" fmla="*/ 3911221 h 6315453"/>
                <a:gd name="connsiteX81" fmla="*/ 57256 w 5774333"/>
                <a:gd name="connsiteY81" fmla="*/ 3757195 h 6315453"/>
                <a:gd name="connsiteX82" fmla="*/ 39111 w 5774333"/>
                <a:gd name="connsiteY82" fmla="*/ 3678677 h 6315453"/>
                <a:gd name="connsiteX83" fmla="*/ 31142 w 5774333"/>
                <a:gd name="connsiteY83" fmla="*/ 3639300 h 6315453"/>
                <a:gd name="connsiteX84" fmla="*/ 24521 w 5774333"/>
                <a:gd name="connsiteY84" fmla="*/ 3599809 h 6315453"/>
                <a:gd name="connsiteX85" fmla="*/ 0 w 5774333"/>
                <a:gd name="connsiteY85" fmla="*/ 3283418 h 6315453"/>
                <a:gd name="connsiteX86" fmla="*/ 68045 w 5774333"/>
                <a:gd name="connsiteY86" fmla="*/ 2666963 h 6315453"/>
                <a:gd name="connsiteX87" fmla="*/ 272546 w 5774333"/>
                <a:gd name="connsiteY87" fmla="*/ 2076334 h 6315453"/>
                <a:gd name="connsiteX88" fmla="*/ 1039300 w 5774333"/>
                <a:gd name="connsiteY88" fmla="*/ 1073307 h 6315453"/>
                <a:gd name="connsiteX89" fmla="*/ 1547733 w 5774333"/>
                <a:gd name="connsiteY89" fmla="*/ 680365 h 6315453"/>
                <a:gd name="connsiteX90" fmla="*/ 2115995 w 5774333"/>
                <a:gd name="connsiteY90" fmla="*/ 368373 h 6315453"/>
                <a:gd name="connsiteX91" fmla="*/ 3377451 w 5774333"/>
                <a:gd name="connsiteY91" fmla="*/ 24304 h 6315453"/>
                <a:gd name="connsiteX92" fmla="*/ 3707237 w 5774333"/>
                <a:gd name="connsiteY92" fmla="*/ 1489 h 63154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Lst>
              <a:rect l="l" t="t" r="r" b="b"/>
              <a:pathLst>
                <a:path w="5774333" h="6315453">
                  <a:moveTo>
                    <a:pt x="3707237" y="1489"/>
                  </a:moveTo>
                  <a:cubicBezTo>
                    <a:pt x="3817502" y="-1522"/>
                    <a:pt x="3927875" y="41"/>
                    <a:pt x="4037665" y="6121"/>
                  </a:cubicBezTo>
                  <a:cubicBezTo>
                    <a:pt x="4257614" y="18745"/>
                    <a:pt x="4477439" y="49665"/>
                    <a:pt x="4692239" y="102128"/>
                  </a:cubicBezTo>
                  <a:cubicBezTo>
                    <a:pt x="4907039" y="154474"/>
                    <a:pt x="5116811" y="228592"/>
                    <a:pt x="5315059" y="324945"/>
                  </a:cubicBezTo>
                  <a:cubicBezTo>
                    <a:pt x="5463562" y="397211"/>
                    <a:pt x="5606133" y="481527"/>
                    <a:pt x="5738325" y="578286"/>
                  </a:cubicBezTo>
                  <a:lnTo>
                    <a:pt x="5774333" y="606551"/>
                  </a:lnTo>
                  <a:lnTo>
                    <a:pt x="5774333" y="975490"/>
                  </a:lnTo>
                  <a:lnTo>
                    <a:pt x="5676001" y="889749"/>
                  </a:lnTo>
                  <a:cubicBezTo>
                    <a:pt x="5522381" y="769886"/>
                    <a:pt x="5355519" y="665657"/>
                    <a:pt x="5177132" y="581926"/>
                  </a:cubicBezTo>
                  <a:cubicBezTo>
                    <a:pt x="4998867" y="497965"/>
                    <a:pt x="4810183" y="433574"/>
                    <a:pt x="4615735" y="388640"/>
                  </a:cubicBezTo>
                  <a:cubicBezTo>
                    <a:pt x="4421289" y="343591"/>
                    <a:pt x="4221446" y="317649"/>
                    <a:pt x="4020010" y="308500"/>
                  </a:cubicBezTo>
                  <a:cubicBezTo>
                    <a:pt x="3818207" y="298887"/>
                    <a:pt x="3616649" y="305257"/>
                    <a:pt x="3416315" y="328882"/>
                  </a:cubicBezTo>
                  <a:cubicBezTo>
                    <a:pt x="3216106" y="352623"/>
                    <a:pt x="3017736" y="392346"/>
                    <a:pt x="2823779" y="446545"/>
                  </a:cubicBezTo>
                  <a:cubicBezTo>
                    <a:pt x="2629699" y="500513"/>
                    <a:pt x="2440401" y="570345"/>
                    <a:pt x="2256987" y="651296"/>
                  </a:cubicBezTo>
                  <a:cubicBezTo>
                    <a:pt x="1889058" y="811461"/>
                    <a:pt x="1545527" y="1023856"/>
                    <a:pt x="1244169" y="1280374"/>
                  </a:cubicBezTo>
                  <a:cubicBezTo>
                    <a:pt x="1093982" y="1409039"/>
                    <a:pt x="954828" y="1549400"/>
                    <a:pt x="830141" y="1700184"/>
                  </a:cubicBezTo>
                  <a:cubicBezTo>
                    <a:pt x="705209" y="1850736"/>
                    <a:pt x="594989" y="2012176"/>
                    <a:pt x="502792" y="2182300"/>
                  </a:cubicBezTo>
                  <a:cubicBezTo>
                    <a:pt x="410595" y="2352308"/>
                    <a:pt x="333847" y="2530307"/>
                    <a:pt x="280637" y="2715256"/>
                  </a:cubicBezTo>
                  <a:cubicBezTo>
                    <a:pt x="227306" y="2899741"/>
                    <a:pt x="199719" y="3091521"/>
                    <a:pt x="199843" y="3283418"/>
                  </a:cubicBezTo>
                  <a:cubicBezTo>
                    <a:pt x="200946" y="3377687"/>
                    <a:pt x="210754" y="3471261"/>
                    <a:pt x="233926" y="3561593"/>
                  </a:cubicBezTo>
                  <a:cubicBezTo>
                    <a:pt x="256730" y="3652040"/>
                    <a:pt x="292162" y="3738550"/>
                    <a:pt x="334582" y="3821816"/>
                  </a:cubicBezTo>
                  <a:cubicBezTo>
                    <a:pt x="356038" y="3863392"/>
                    <a:pt x="379823" y="3904157"/>
                    <a:pt x="404834" y="3944343"/>
                  </a:cubicBezTo>
                  <a:cubicBezTo>
                    <a:pt x="430212" y="3984413"/>
                    <a:pt x="457308" y="4023905"/>
                    <a:pt x="485506" y="4062932"/>
                  </a:cubicBezTo>
                  <a:cubicBezTo>
                    <a:pt x="542639" y="4140757"/>
                    <a:pt x="606146" y="4216265"/>
                    <a:pt x="671861" y="4292120"/>
                  </a:cubicBezTo>
                  <a:cubicBezTo>
                    <a:pt x="737576" y="4368091"/>
                    <a:pt x="806234" y="4444062"/>
                    <a:pt x="873542" y="4523044"/>
                  </a:cubicBezTo>
                  <a:cubicBezTo>
                    <a:pt x="907258" y="4562419"/>
                    <a:pt x="940606" y="4602721"/>
                    <a:pt x="973831" y="4643601"/>
                  </a:cubicBezTo>
                  <a:lnTo>
                    <a:pt x="1022014" y="4702780"/>
                  </a:lnTo>
                  <a:cubicBezTo>
                    <a:pt x="1037829" y="4721658"/>
                    <a:pt x="1052910" y="4740998"/>
                    <a:pt x="1069215" y="4759411"/>
                  </a:cubicBezTo>
                  <a:cubicBezTo>
                    <a:pt x="1196477" y="4909269"/>
                    <a:pt x="1334527" y="5047199"/>
                    <a:pt x="1474784" y="5177948"/>
                  </a:cubicBezTo>
                  <a:cubicBezTo>
                    <a:pt x="1545281" y="5243033"/>
                    <a:pt x="1617003" y="5305917"/>
                    <a:pt x="1690442" y="5366255"/>
                  </a:cubicBezTo>
                  <a:cubicBezTo>
                    <a:pt x="1763881" y="5426591"/>
                    <a:pt x="1838668" y="5484959"/>
                    <a:pt x="1916276" y="5539852"/>
                  </a:cubicBezTo>
                  <a:cubicBezTo>
                    <a:pt x="2070877" y="5649872"/>
                    <a:pt x="2237617" y="5748194"/>
                    <a:pt x="2420784" y="5814437"/>
                  </a:cubicBezTo>
                  <a:cubicBezTo>
                    <a:pt x="2512124" y="5847559"/>
                    <a:pt x="2606773" y="5872921"/>
                    <a:pt x="2703015" y="5892029"/>
                  </a:cubicBezTo>
                  <a:cubicBezTo>
                    <a:pt x="2727168" y="5896546"/>
                    <a:pt x="2751075" y="5901758"/>
                    <a:pt x="2775350" y="5905695"/>
                  </a:cubicBezTo>
                  <a:lnTo>
                    <a:pt x="2848299" y="5917161"/>
                  </a:lnTo>
                  <a:cubicBezTo>
                    <a:pt x="2897218" y="5923298"/>
                    <a:pt x="2946136" y="5929784"/>
                    <a:pt x="2995544" y="5933605"/>
                  </a:cubicBezTo>
                  <a:cubicBezTo>
                    <a:pt x="3020188" y="5935806"/>
                    <a:pt x="3044831" y="5937891"/>
                    <a:pt x="3069596" y="5938933"/>
                  </a:cubicBezTo>
                  <a:cubicBezTo>
                    <a:pt x="3094362" y="5940090"/>
                    <a:pt x="3119005" y="5941943"/>
                    <a:pt x="3143894" y="5942639"/>
                  </a:cubicBezTo>
                  <a:lnTo>
                    <a:pt x="3218436" y="5944260"/>
                  </a:lnTo>
                  <a:cubicBezTo>
                    <a:pt x="3243201" y="5944838"/>
                    <a:pt x="3268212" y="5944029"/>
                    <a:pt x="3293101" y="5943913"/>
                  </a:cubicBezTo>
                  <a:lnTo>
                    <a:pt x="3330494" y="5943565"/>
                  </a:lnTo>
                  <a:cubicBezTo>
                    <a:pt x="3342632" y="5943218"/>
                    <a:pt x="3354524" y="5942523"/>
                    <a:pt x="3366540" y="5942059"/>
                  </a:cubicBezTo>
                  <a:cubicBezTo>
                    <a:pt x="3378554" y="5941480"/>
                    <a:pt x="3390570" y="5941134"/>
                    <a:pt x="3402462" y="5940323"/>
                  </a:cubicBezTo>
                  <a:lnTo>
                    <a:pt x="3438262" y="5937543"/>
                  </a:lnTo>
                  <a:cubicBezTo>
                    <a:pt x="3485954" y="5933953"/>
                    <a:pt x="3533279" y="5927931"/>
                    <a:pt x="3580236" y="5920982"/>
                  </a:cubicBezTo>
                  <a:cubicBezTo>
                    <a:pt x="3768185" y="5891567"/>
                    <a:pt x="3948901" y="5834010"/>
                    <a:pt x="4121034" y="5753290"/>
                  </a:cubicBezTo>
                  <a:cubicBezTo>
                    <a:pt x="4293782" y="5673497"/>
                    <a:pt x="4458191" y="5571353"/>
                    <a:pt x="4620639" y="5459364"/>
                  </a:cubicBezTo>
                  <a:cubicBezTo>
                    <a:pt x="4661221" y="5431455"/>
                    <a:pt x="4701557" y="5402271"/>
                    <a:pt x="4741771" y="5372971"/>
                  </a:cubicBezTo>
                  <a:cubicBezTo>
                    <a:pt x="4782230" y="5343672"/>
                    <a:pt x="4822566" y="5313908"/>
                    <a:pt x="4862901" y="5283682"/>
                  </a:cubicBezTo>
                  <a:lnTo>
                    <a:pt x="5108229" y="5098386"/>
                  </a:lnTo>
                  <a:cubicBezTo>
                    <a:pt x="5276563" y="4972270"/>
                    <a:pt x="5446489" y="4854838"/>
                    <a:pt x="5612493" y="4739724"/>
                  </a:cubicBezTo>
                  <a:lnTo>
                    <a:pt x="5774333" y="4623488"/>
                  </a:lnTo>
                  <a:lnTo>
                    <a:pt x="5774333" y="5232926"/>
                  </a:lnTo>
                  <a:lnTo>
                    <a:pt x="5676492" y="5306859"/>
                  </a:lnTo>
                  <a:cubicBezTo>
                    <a:pt x="5592693" y="5367905"/>
                    <a:pt x="5508955" y="5427286"/>
                    <a:pt x="5426260" y="5486233"/>
                  </a:cubicBezTo>
                  <a:lnTo>
                    <a:pt x="5300225" y="5576217"/>
                  </a:lnTo>
                  <a:cubicBezTo>
                    <a:pt x="5257559" y="5606443"/>
                    <a:pt x="5214525" y="5636901"/>
                    <a:pt x="5170757" y="5666780"/>
                  </a:cubicBezTo>
                  <a:cubicBezTo>
                    <a:pt x="5127110" y="5696775"/>
                    <a:pt x="5082973" y="5726654"/>
                    <a:pt x="5038100" y="5756185"/>
                  </a:cubicBezTo>
                  <a:cubicBezTo>
                    <a:pt x="4993106" y="5785486"/>
                    <a:pt x="4947743" y="5814553"/>
                    <a:pt x="4901276" y="5843043"/>
                  </a:cubicBezTo>
                  <a:cubicBezTo>
                    <a:pt x="4808835" y="5900136"/>
                    <a:pt x="4713449" y="5955494"/>
                    <a:pt x="4614019" y="6006103"/>
                  </a:cubicBezTo>
                  <a:cubicBezTo>
                    <a:pt x="4514711" y="6056943"/>
                    <a:pt x="4411971" y="6104192"/>
                    <a:pt x="4305061" y="6144726"/>
                  </a:cubicBezTo>
                  <a:cubicBezTo>
                    <a:pt x="4092223" y="6226952"/>
                    <a:pt x="3863569" y="6282424"/>
                    <a:pt x="3632710" y="6304196"/>
                  </a:cubicBezTo>
                  <a:cubicBezTo>
                    <a:pt x="3574964" y="6309408"/>
                    <a:pt x="3517218" y="6313345"/>
                    <a:pt x="3459594" y="6314504"/>
                  </a:cubicBezTo>
                  <a:lnTo>
                    <a:pt x="3416315" y="6315429"/>
                  </a:lnTo>
                  <a:cubicBezTo>
                    <a:pt x="3401971" y="6315546"/>
                    <a:pt x="3387505" y="6315198"/>
                    <a:pt x="3373159" y="6315198"/>
                  </a:cubicBezTo>
                  <a:lnTo>
                    <a:pt x="3330127" y="6314735"/>
                  </a:lnTo>
                  <a:lnTo>
                    <a:pt x="3288320" y="6313230"/>
                  </a:lnTo>
                  <a:cubicBezTo>
                    <a:pt x="3176996" y="6309870"/>
                    <a:pt x="3065428" y="6301533"/>
                    <a:pt x="2954350" y="6288098"/>
                  </a:cubicBezTo>
                  <a:cubicBezTo>
                    <a:pt x="2843150" y="6275360"/>
                    <a:pt x="2732194" y="6257061"/>
                    <a:pt x="2622466" y="6232742"/>
                  </a:cubicBezTo>
                  <a:cubicBezTo>
                    <a:pt x="2512859" y="6208190"/>
                    <a:pt x="2404110" y="6179122"/>
                    <a:pt x="2296466" y="6146001"/>
                  </a:cubicBezTo>
                  <a:cubicBezTo>
                    <a:pt x="2081544" y="6079179"/>
                    <a:pt x="1869073" y="5996027"/>
                    <a:pt x="1672419" y="5885197"/>
                  </a:cubicBezTo>
                  <a:cubicBezTo>
                    <a:pt x="1475643" y="5774599"/>
                    <a:pt x="1299954" y="5634353"/>
                    <a:pt x="1146578" y="5479168"/>
                  </a:cubicBezTo>
                  <a:cubicBezTo>
                    <a:pt x="1069461" y="5401692"/>
                    <a:pt x="999333" y="5319235"/>
                    <a:pt x="933372" y="5234810"/>
                  </a:cubicBezTo>
                  <a:cubicBezTo>
                    <a:pt x="867781" y="5150038"/>
                    <a:pt x="805375" y="5063991"/>
                    <a:pt x="747140" y="4976091"/>
                  </a:cubicBezTo>
                  <a:cubicBezTo>
                    <a:pt x="732182" y="4954319"/>
                    <a:pt x="718082" y="4932199"/>
                    <a:pt x="703616" y="4910196"/>
                  </a:cubicBezTo>
                  <a:lnTo>
                    <a:pt x="662053" y="4846269"/>
                  </a:lnTo>
                  <a:cubicBezTo>
                    <a:pt x="635449" y="4804925"/>
                    <a:pt x="607864" y="4763928"/>
                    <a:pt x="580033" y="4722352"/>
                  </a:cubicBezTo>
                  <a:lnTo>
                    <a:pt x="410105" y="4469193"/>
                  </a:lnTo>
                  <a:cubicBezTo>
                    <a:pt x="353095" y="4382915"/>
                    <a:pt x="296820" y="4294089"/>
                    <a:pt x="244224" y="4201556"/>
                  </a:cubicBezTo>
                  <a:cubicBezTo>
                    <a:pt x="217987" y="4155232"/>
                    <a:pt x="192609" y="4108098"/>
                    <a:pt x="169437" y="4059690"/>
                  </a:cubicBezTo>
                  <a:cubicBezTo>
                    <a:pt x="146388" y="4011165"/>
                    <a:pt x="124932" y="3961715"/>
                    <a:pt x="105929" y="3911221"/>
                  </a:cubicBezTo>
                  <a:cubicBezTo>
                    <a:pt x="87293" y="3860613"/>
                    <a:pt x="70742" y="3809309"/>
                    <a:pt x="57256" y="3757195"/>
                  </a:cubicBezTo>
                  <a:cubicBezTo>
                    <a:pt x="50881" y="3731138"/>
                    <a:pt x="44383" y="3704965"/>
                    <a:pt x="39111" y="3678677"/>
                  </a:cubicBezTo>
                  <a:lnTo>
                    <a:pt x="31142" y="3639300"/>
                  </a:lnTo>
                  <a:lnTo>
                    <a:pt x="24521" y="3599809"/>
                  </a:lnTo>
                  <a:cubicBezTo>
                    <a:pt x="7234" y="3494423"/>
                    <a:pt x="0" y="3388457"/>
                    <a:pt x="0" y="3283418"/>
                  </a:cubicBezTo>
                  <a:cubicBezTo>
                    <a:pt x="491" y="3076698"/>
                    <a:pt x="23418" y="2869978"/>
                    <a:pt x="68045" y="2666963"/>
                  </a:cubicBezTo>
                  <a:cubicBezTo>
                    <a:pt x="112550" y="2464064"/>
                    <a:pt x="180717" y="2265104"/>
                    <a:pt x="272546" y="2076334"/>
                  </a:cubicBezTo>
                  <a:cubicBezTo>
                    <a:pt x="457062" y="1698794"/>
                    <a:pt x="724457" y="1360978"/>
                    <a:pt x="1039300" y="1073307"/>
                  </a:cubicBezTo>
                  <a:cubicBezTo>
                    <a:pt x="1197090" y="929472"/>
                    <a:pt x="1367630" y="798259"/>
                    <a:pt x="1547733" y="680365"/>
                  </a:cubicBezTo>
                  <a:cubicBezTo>
                    <a:pt x="1728081" y="562587"/>
                    <a:pt x="1917870" y="457663"/>
                    <a:pt x="2115995" y="368373"/>
                  </a:cubicBezTo>
                  <a:cubicBezTo>
                    <a:pt x="2512737" y="191070"/>
                    <a:pt x="2939883" y="73870"/>
                    <a:pt x="3377451" y="24304"/>
                  </a:cubicBezTo>
                  <a:cubicBezTo>
                    <a:pt x="3486812" y="12086"/>
                    <a:pt x="3596971" y="4500"/>
                    <a:pt x="3707237" y="148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EC18CE1F-9DF1-47AF-9E66-6CE348AC233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10220" y="131729"/>
              <a:ext cx="5769111" cy="6229400"/>
            </a:xfrm>
            <a:custGeom>
              <a:avLst/>
              <a:gdLst>
                <a:gd name="connsiteX0" fmla="*/ 3882695 w 5769111"/>
                <a:gd name="connsiteY0" fmla="*/ 0 h 6229400"/>
                <a:gd name="connsiteX1" fmla="*/ 5691883 w 5769111"/>
                <a:gd name="connsiteY1" fmla="*/ 557381 h 6229400"/>
                <a:gd name="connsiteX2" fmla="*/ 5769111 w 5769111"/>
                <a:gd name="connsiteY2" fmla="*/ 620523 h 6229400"/>
                <a:gd name="connsiteX3" fmla="*/ 5769111 w 5769111"/>
                <a:gd name="connsiteY3" fmla="*/ 1464911 h 6229400"/>
                <a:gd name="connsiteX4" fmla="*/ 5660063 w 5769111"/>
                <a:gd name="connsiteY4" fmla="*/ 1328105 h 6229400"/>
                <a:gd name="connsiteX5" fmla="*/ 4910471 w 5769111"/>
                <a:gd name="connsiteY5" fmla="*/ 781599 h 6229400"/>
                <a:gd name="connsiteX6" fmla="*/ 3882695 w 5769111"/>
                <a:gd name="connsiteY6" fmla="*/ 579048 h 6229400"/>
                <a:gd name="connsiteX7" fmla="*/ 2683153 w 5769111"/>
                <a:gd name="connsiteY7" fmla="*/ 797003 h 6229400"/>
                <a:gd name="connsiteX8" fmla="*/ 1617493 w 5769111"/>
                <a:gd name="connsiteY8" fmla="*/ 1395738 h 6229400"/>
                <a:gd name="connsiteX9" fmla="*/ 880408 w 5769111"/>
                <a:gd name="connsiteY9" fmla="*/ 2259099 h 6229400"/>
                <a:gd name="connsiteX10" fmla="*/ 613135 w 5769111"/>
                <a:gd name="connsiteY10" fmla="*/ 3263863 h 6229400"/>
                <a:gd name="connsiteX11" fmla="*/ 1055484 w 5769111"/>
                <a:gd name="connsiteY11" fmla="*/ 4196825 h 6229400"/>
                <a:gd name="connsiteX12" fmla="*/ 1278376 w 5769111"/>
                <a:gd name="connsiteY12" fmla="*/ 4492950 h 6229400"/>
                <a:gd name="connsiteX13" fmla="*/ 3369851 w 5769111"/>
                <a:gd name="connsiteY13" fmla="*/ 5650468 h 6229400"/>
                <a:gd name="connsiteX14" fmla="*/ 4957551 w 5769111"/>
                <a:gd name="connsiteY14" fmla="*/ 4938355 h 6229400"/>
                <a:gd name="connsiteX15" fmla="*/ 5150773 w 5769111"/>
                <a:gd name="connsiteY15" fmla="*/ 4796950 h 6229400"/>
                <a:gd name="connsiteX16" fmla="*/ 5747247 w 5769111"/>
                <a:gd name="connsiteY16" fmla="*/ 4338176 h 6229400"/>
                <a:gd name="connsiteX17" fmla="*/ 5769111 w 5769111"/>
                <a:gd name="connsiteY17" fmla="*/ 4318497 h 6229400"/>
                <a:gd name="connsiteX18" fmla="*/ 5769111 w 5769111"/>
                <a:gd name="connsiteY18" fmla="*/ 5074612 h 6229400"/>
                <a:gd name="connsiteX19" fmla="*/ 5636252 w 5769111"/>
                <a:gd name="connsiteY19" fmla="*/ 5174208 h 6229400"/>
                <a:gd name="connsiteX20" fmla="*/ 5334922 w 5769111"/>
                <a:gd name="connsiteY20" fmla="*/ 5394528 h 6229400"/>
                <a:gd name="connsiteX21" fmla="*/ 3369727 w 5769111"/>
                <a:gd name="connsiteY21" fmla="*/ 6229400 h 6229400"/>
                <a:gd name="connsiteX22" fmla="*/ 771046 w 5769111"/>
                <a:gd name="connsiteY22" fmla="*/ 4817913 h 6229400"/>
                <a:gd name="connsiteX23" fmla="*/ 0 w 5769111"/>
                <a:gd name="connsiteY23" fmla="*/ 3263748 h 6229400"/>
                <a:gd name="connsiteX24" fmla="*/ 3882695 w 5769111"/>
                <a:gd name="connsiteY24" fmla="*/ 0 h 6229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5769111" h="6229400">
                  <a:moveTo>
                    <a:pt x="3882695" y="0"/>
                  </a:moveTo>
                  <a:cubicBezTo>
                    <a:pt x="4601253" y="0"/>
                    <a:pt x="5210727" y="205477"/>
                    <a:pt x="5691883" y="557381"/>
                  </a:cubicBezTo>
                  <a:lnTo>
                    <a:pt x="5769111" y="620523"/>
                  </a:lnTo>
                  <a:lnTo>
                    <a:pt x="5769111" y="1464911"/>
                  </a:lnTo>
                  <a:lnTo>
                    <a:pt x="5660063" y="1328105"/>
                  </a:lnTo>
                  <a:cubicBezTo>
                    <a:pt x="5449800" y="1091506"/>
                    <a:pt x="5197607" y="907600"/>
                    <a:pt x="4910471" y="781599"/>
                  </a:cubicBezTo>
                  <a:cubicBezTo>
                    <a:pt x="4604088" y="647260"/>
                    <a:pt x="4258349" y="579048"/>
                    <a:pt x="3882695" y="579048"/>
                  </a:cubicBezTo>
                  <a:cubicBezTo>
                    <a:pt x="3484238" y="579048"/>
                    <a:pt x="3080631" y="652240"/>
                    <a:pt x="2683153" y="797003"/>
                  </a:cubicBezTo>
                  <a:cubicBezTo>
                    <a:pt x="2296098" y="937595"/>
                    <a:pt x="1927678" y="1144662"/>
                    <a:pt x="1617493" y="1395738"/>
                  </a:cubicBezTo>
                  <a:cubicBezTo>
                    <a:pt x="1301915" y="1651098"/>
                    <a:pt x="1053890" y="1941665"/>
                    <a:pt x="880408" y="2259099"/>
                  </a:cubicBezTo>
                  <a:cubicBezTo>
                    <a:pt x="703125" y="2583597"/>
                    <a:pt x="613135" y="2921645"/>
                    <a:pt x="613135" y="3263863"/>
                  </a:cubicBezTo>
                  <a:cubicBezTo>
                    <a:pt x="613135" y="3608512"/>
                    <a:pt x="756702" y="3809789"/>
                    <a:pt x="1055484" y="4196825"/>
                  </a:cubicBezTo>
                  <a:cubicBezTo>
                    <a:pt x="1127574" y="4290167"/>
                    <a:pt x="1202116" y="4386753"/>
                    <a:pt x="1278376" y="4492950"/>
                  </a:cubicBezTo>
                  <a:cubicBezTo>
                    <a:pt x="1861105" y="5304313"/>
                    <a:pt x="2486623" y="5650468"/>
                    <a:pt x="3369851" y="5650468"/>
                  </a:cubicBezTo>
                  <a:cubicBezTo>
                    <a:pt x="3949515" y="5650468"/>
                    <a:pt x="4374822" y="5368471"/>
                    <a:pt x="4957551" y="4938355"/>
                  </a:cubicBezTo>
                  <a:cubicBezTo>
                    <a:pt x="5022653" y="4890293"/>
                    <a:pt x="5087755" y="4842811"/>
                    <a:pt x="5150773" y="4796950"/>
                  </a:cubicBezTo>
                  <a:cubicBezTo>
                    <a:pt x="5364254" y="4641404"/>
                    <a:pt x="5570313" y="4491241"/>
                    <a:pt x="5747247" y="4338176"/>
                  </a:cubicBezTo>
                  <a:lnTo>
                    <a:pt x="5769111" y="4318497"/>
                  </a:lnTo>
                  <a:lnTo>
                    <a:pt x="5769111" y="5074612"/>
                  </a:lnTo>
                  <a:lnTo>
                    <a:pt x="5636252" y="5174208"/>
                  </a:lnTo>
                  <a:cubicBezTo>
                    <a:pt x="5537051" y="5246835"/>
                    <a:pt x="5436100" y="5319845"/>
                    <a:pt x="5334922" y="5394528"/>
                  </a:cubicBezTo>
                  <a:cubicBezTo>
                    <a:pt x="4745327" y="5829741"/>
                    <a:pt x="4177309" y="6229400"/>
                    <a:pt x="3369727" y="6229400"/>
                  </a:cubicBezTo>
                  <a:cubicBezTo>
                    <a:pt x="2172147" y="6229400"/>
                    <a:pt x="1394603" y="5686137"/>
                    <a:pt x="771046" y="4817913"/>
                  </a:cubicBezTo>
                  <a:cubicBezTo>
                    <a:pt x="396864" y="4297000"/>
                    <a:pt x="0" y="3939728"/>
                    <a:pt x="0" y="3263748"/>
                  </a:cubicBezTo>
                  <a:cubicBezTo>
                    <a:pt x="0" y="1461170"/>
                    <a:pt x="1955141" y="0"/>
                    <a:pt x="38826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5BD26A8C-8D1D-41E6-A71E-FE9AC75F3F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10220" y="131729"/>
              <a:ext cx="5769111" cy="6229400"/>
            </a:xfrm>
            <a:custGeom>
              <a:avLst/>
              <a:gdLst>
                <a:gd name="connsiteX0" fmla="*/ 3882695 w 5769111"/>
                <a:gd name="connsiteY0" fmla="*/ 0 h 6229400"/>
                <a:gd name="connsiteX1" fmla="*/ 5691883 w 5769111"/>
                <a:gd name="connsiteY1" fmla="*/ 557381 h 6229400"/>
                <a:gd name="connsiteX2" fmla="*/ 5769111 w 5769111"/>
                <a:gd name="connsiteY2" fmla="*/ 620523 h 6229400"/>
                <a:gd name="connsiteX3" fmla="*/ 5769111 w 5769111"/>
                <a:gd name="connsiteY3" fmla="*/ 1675390 h 6229400"/>
                <a:gd name="connsiteX4" fmla="*/ 5711488 w 5769111"/>
                <a:gd name="connsiteY4" fmla="*/ 1585205 h 6229400"/>
                <a:gd name="connsiteX5" fmla="*/ 5566027 w 5769111"/>
                <a:gd name="connsiteY5" fmla="*/ 1402571 h 6229400"/>
                <a:gd name="connsiteX6" fmla="*/ 4858734 w 5769111"/>
                <a:gd name="connsiteY6" fmla="*/ 886639 h 6229400"/>
                <a:gd name="connsiteX7" fmla="*/ 3882695 w 5769111"/>
                <a:gd name="connsiteY7" fmla="*/ 694858 h 6229400"/>
                <a:gd name="connsiteX8" fmla="*/ 2727046 w 5769111"/>
                <a:gd name="connsiteY8" fmla="*/ 905053 h 6229400"/>
                <a:gd name="connsiteX9" fmla="*/ 1697186 w 5769111"/>
                <a:gd name="connsiteY9" fmla="*/ 1483638 h 6229400"/>
                <a:gd name="connsiteX10" fmla="*/ 989279 w 5769111"/>
                <a:gd name="connsiteY10" fmla="*/ 2312139 h 6229400"/>
                <a:gd name="connsiteX11" fmla="*/ 735615 w 5769111"/>
                <a:gd name="connsiteY11" fmla="*/ 3263863 h 6229400"/>
                <a:gd name="connsiteX12" fmla="*/ 1154424 w 5769111"/>
                <a:gd name="connsiteY12" fmla="*/ 4128614 h 6229400"/>
                <a:gd name="connsiteX13" fmla="*/ 1379768 w 5769111"/>
                <a:gd name="connsiteY13" fmla="*/ 4427981 h 6229400"/>
                <a:gd name="connsiteX14" fmla="*/ 2239456 w 5769111"/>
                <a:gd name="connsiteY14" fmla="*/ 5256947 h 6229400"/>
                <a:gd name="connsiteX15" fmla="*/ 3369727 w 5769111"/>
                <a:gd name="connsiteY15" fmla="*/ 5534658 h 6229400"/>
                <a:gd name="connsiteX16" fmla="*/ 4096760 w 5769111"/>
                <a:gd name="connsiteY16" fmla="*/ 5357817 h 6229400"/>
                <a:gd name="connsiteX17" fmla="*/ 4881905 w 5769111"/>
                <a:gd name="connsiteY17" fmla="*/ 4847212 h 6229400"/>
                <a:gd name="connsiteX18" fmla="*/ 5075739 w 5769111"/>
                <a:gd name="connsiteY18" fmla="*/ 4705346 h 6229400"/>
                <a:gd name="connsiteX19" fmla="*/ 5759930 w 5769111"/>
                <a:gd name="connsiteY19" fmla="*/ 4166809 h 6229400"/>
                <a:gd name="connsiteX20" fmla="*/ 5769111 w 5769111"/>
                <a:gd name="connsiteY20" fmla="*/ 4157764 h 6229400"/>
                <a:gd name="connsiteX21" fmla="*/ 5769111 w 5769111"/>
                <a:gd name="connsiteY21" fmla="*/ 5074612 h 6229400"/>
                <a:gd name="connsiteX22" fmla="*/ 5636252 w 5769111"/>
                <a:gd name="connsiteY22" fmla="*/ 5174208 h 6229400"/>
                <a:gd name="connsiteX23" fmla="*/ 5334922 w 5769111"/>
                <a:gd name="connsiteY23" fmla="*/ 5394528 h 6229400"/>
                <a:gd name="connsiteX24" fmla="*/ 3369727 w 5769111"/>
                <a:gd name="connsiteY24" fmla="*/ 6229400 h 6229400"/>
                <a:gd name="connsiteX25" fmla="*/ 771046 w 5769111"/>
                <a:gd name="connsiteY25" fmla="*/ 4817913 h 6229400"/>
                <a:gd name="connsiteX26" fmla="*/ 0 w 5769111"/>
                <a:gd name="connsiteY26" fmla="*/ 3263748 h 6229400"/>
                <a:gd name="connsiteX27" fmla="*/ 3882695 w 5769111"/>
                <a:gd name="connsiteY27" fmla="*/ 0 h 6229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769111" h="6229400">
                  <a:moveTo>
                    <a:pt x="3882695" y="0"/>
                  </a:moveTo>
                  <a:cubicBezTo>
                    <a:pt x="4601253" y="0"/>
                    <a:pt x="5210727" y="205477"/>
                    <a:pt x="5691883" y="557381"/>
                  </a:cubicBezTo>
                  <a:lnTo>
                    <a:pt x="5769111" y="620523"/>
                  </a:lnTo>
                  <a:lnTo>
                    <a:pt x="5769111" y="1675390"/>
                  </a:lnTo>
                  <a:lnTo>
                    <a:pt x="5711488" y="1585205"/>
                  </a:lnTo>
                  <a:cubicBezTo>
                    <a:pt x="5665942" y="1521390"/>
                    <a:pt x="5617428" y="1460432"/>
                    <a:pt x="5566027" y="1402571"/>
                  </a:cubicBezTo>
                  <a:cubicBezTo>
                    <a:pt x="5367411" y="1179058"/>
                    <a:pt x="5129563" y="1005460"/>
                    <a:pt x="4858734" y="886639"/>
                  </a:cubicBezTo>
                  <a:cubicBezTo>
                    <a:pt x="4568779" y="759363"/>
                    <a:pt x="4240327" y="694858"/>
                    <a:pt x="3882695" y="694858"/>
                  </a:cubicBezTo>
                  <a:cubicBezTo>
                    <a:pt x="3504835" y="694858"/>
                    <a:pt x="3105151" y="767471"/>
                    <a:pt x="2727046" y="905053"/>
                  </a:cubicBezTo>
                  <a:cubicBezTo>
                    <a:pt x="2352985" y="1041013"/>
                    <a:pt x="1996826" y="1241132"/>
                    <a:pt x="1697186" y="1483638"/>
                  </a:cubicBezTo>
                  <a:cubicBezTo>
                    <a:pt x="1397913" y="1725796"/>
                    <a:pt x="1153199" y="2012308"/>
                    <a:pt x="989279" y="2312139"/>
                  </a:cubicBezTo>
                  <a:cubicBezTo>
                    <a:pt x="820946" y="2620077"/>
                    <a:pt x="735615" y="2940290"/>
                    <a:pt x="735615" y="3263863"/>
                  </a:cubicBezTo>
                  <a:cubicBezTo>
                    <a:pt x="735615" y="3573074"/>
                    <a:pt x="863980" y="3752464"/>
                    <a:pt x="1154424" y="4128614"/>
                  </a:cubicBezTo>
                  <a:cubicBezTo>
                    <a:pt x="1227127" y="4222767"/>
                    <a:pt x="1302282" y="4320162"/>
                    <a:pt x="1379768" y="4427981"/>
                  </a:cubicBezTo>
                  <a:cubicBezTo>
                    <a:pt x="1653784" y="4809458"/>
                    <a:pt x="1934912" y="5080685"/>
                    <a:pt x="2239456" y="5256947"/>
                  </a:cubicBezTo>
                  <a:cubicBezTo>
                    <a:pt x="2562268" y="5443863"/>
                    <a:pt x="2932037" y="5534658"/>
                    <a:pt x="3369727" y="5534658"/>
                  </a:cubicBezTo>
                  <a:cubicBezTo>
                    <a:pt x="3618120" y="5534658"/>
                    <a:pt x="3849103" y="5478491"/>
                    <a:pt x="4096760" y="5357817"/>
                  </a:cubicBezTo>
                  <a:cubicBezTo>
                    <a:pt x="4351037" y="5233901"/>
                    <a:pt x="4602740" y="5053238"/>
                    <a:pt x="4881905" y="4847212"/>
                  </a:cubicBezTo>
                  <a:cubicBezTo>
                    <a:pt x="4947375" y="4798920"/>
                    <a:pt x="5012599" y="4751322"/>
                    <a:pt x="5075739" y="4705346"/>
                  </a:cubicBezTo>
                  <a:cubicBezTo>
                    <a:pt x="5327320" y="4521990"/>
                    <a:pt x="5568418" y="4346256"/>
                    <a:pt x="5759930" y="4166809"/>
                  </a:cubicBezTo>
                  <a:lnTo>
                    <a:pt x="5769111" y="4157764"/>
                  </a:lnTo>
                  <a:lnTo>
                    <a:pt x="5769111" y="5074612"/>
                  </a:lnTo>
                  <a:lnTo>
                    <a:pt x="5636252" y="5174208"/>
                  </a:lnTo>
                  <a:cubicBezTo>
                    <a:pt x="5537051" y="5246835"/>
                    <a:pt x="5436100" y="5319845"/>
                    <a:pt x="5334922" y="5394528"/>
                  </a:cubicBezTo>
                  <a:cubicBezTo>
                    <a:pt x="4745327" y="5829741"/>
                    <a:pt x="4177309" y="6229400"/>
                    <a:pt x="3369727" y="6229400"/>
                  </a:cubicBezTo>
                  <a:cubicBezTo>
                    <a:pt x="2172147" y="6229400"/>
                    <a:pt x="1394603" y="5686137"/>
                    <a:pt x="771046" y="4817913"/>
                  </a:cubicBezTo>
                  <a:cubicBezTo>
                    <a:pt x="396864" y="4297000"/>
                    <a:pt x="0" y="3939728"/>
                    <a:pt x="0" y="3263748"/>
                  </a:cubicBezTo>
                  <a:cubicBezTo>
                    <a:pt x="0" y="1461170"/>
                    <a:pt x="1955141" y="0"/>
                    <a:pt x="38826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7" name="Graphic 6" descr="Lasser">
            <a:extLst>
              <a:ext uri="{FF2B5EF4-FFF2-40B4-BE49-F238E27FC236}">
                <a16:creationId xmlns:a16="http://schemas.microsoft.com/office/drawing/2014/main" id="{FAB29DF8-72F9-658D-10D1-2B5072D7492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121726" y="1629089"/>
            <a:ext cx="3620021" cy="3620021"/>
          </a:xfrm>
          <a:prstGeom prst="rect">
            <a:avLst/>
          </a:prstGeom>
        </p:spPr>
      </p:pic>
    </p:spTree>
    <p:extLst>
      <p:ext uri="{BB962C8B-B14F-4D97-AF65-F5344CB8AC3E}">
        <p14:creationId xmlns:p14="http://schemas.microsoft.com/office/powerpoint/2010/main" val="34589766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el 1">
            <a:extLst>
              <a:ext uri="{FF2B5EF4-FFF2-40B4-BE49-F238E27FC236}">
                <a16:creationId xmlns:a16="http://schemas.microsoft.com/office/drawing/2014/main" id="{07AAFEF6-2128-05BA-578B-8B39B8474194}"/>
              </a:ext>
            </a:extLst>
          </p:cNvPr>
          <p:cNvSpPr>
            <a:spLocks noGrp="1"/>
          </p:cNvSpPr>
          <p:nvPr>
            <p:ph type="title"/>
          </p:nvPr>
        </p:nvSpPr>
        <p:spPr>
          <a:xfrm>
            <a:off x="640080" y="1243013"/>
            <a:ext cx="3855720" cy="4371974"/>
          </a:xfrm>
        </p:spPr>
        <p:txBody>
          <a:bodyPr>
            <a:normAutofit/>
          </a:bodyPr>
          <a:lstStyle/>
          <a:p>
            <a:r>
              <a:rPr lang="nl-NL" sz="3600">
                <a:solidFill>
                  <a:schemeClr val="tx2"/>
                </a:solidFill>
              </a:rPr>
              <a:t>Product Backlog</a:t>
            </a:r>
          </a:p>
        </p:txBody>
      </p:sp>
      <p:sp>
        <p:nvSpPr>
          <p:cNvPr id="3" name="Tijdelijke aanduiding voor inhoud 2">
            <a:extLst>
              <a:ext uri="{FF2B5EF4-FFF2-40B4-BE49-F238E27FC236}">
                <a16:creationId xmlns:a16="http://schemas.microsoft.com/office/drawing/2014/main" id="{49A4609F-2131-7CB9-766B-E7C117396618}"/>
              </a:ext>
            </a:extLst>
          </p:cNvPr>
          <p:cNvSpPr>
            <a:spLocks noGrp="1"/>
          </p:cNvSpPr>
          <p:nvPr>
            <p:ph idx="1"/>
          </p:nvPr>
        </p:nvSpPr>
        <p:spPr>
          <a:xfrm>
            <a:off x="6172200" y="804672"/>
            <a:ext cx="5221224" cy="5230368"/>
          </a:xfrm>
        </p:spPr>
        <p:txBody>
          <a:bodyPr anchor="ctr">
            <a:normAutofit/>
          </a:bodyPr>
          <a:lstStyle/>
          <a:p>
            <a:r>
              <a:rPr lang="nl-NL" sz="1800">
                <a:solidFill>
                  <a:schemeClr val="tx2"/>
                </a:solidFill>
              </a:rPr>
              <a:t>Enige bron van werk voor het team: levende, geordende lijst van alles dat nodig is om het product te verbeteren</a:t>
            </a:r>
          </a:p>
          <a:p>
            <a:r>
              <a:rPr lang="nl-NL" sz="1800">
                <a:solidFill>
                  <a:schemeClr val="tx2"/>
                </a:solidFill>
              </a:rPr>
              <a:t>Dynamisch document: wordt voortdurend aangepast en verfijnd naarmate er meer inzicht komt (backlog refinement)</a:t>
            </a:r>
          </a:p>
          <a:p>
            <a:r>
              <a:rPr lang="nl-NL" sz="1800">
                <a:solidFill>
                  <a:schemeClr val="tx2"/>
                </a:solidFill>
              </a:rPr>
              <a:t>Items zijn geprioriteerd (geordend) op waarde, urgentie en risico; Backlog is altijd up-to-date en inzichtelijk voor iedereen</a:t>
            </a:r>
          </a:p>
          <a:p>
            <a:r>
              <a:rPr lang="nl-NL" sz="1800">
                <a:solidFill>
                  <a:schemeClr val="tx2"/>
                </a:solidFill>
              </a:rPr>
              <a:t>Alleen de Product Owner beheert de backlog (voegt toe, prioriteert, schrapt), maar doet dit in overleg met Developers en stakeholders</a:t>
            </a:r>
          </a:p>
          <a:p>
            <a:r>
              <a:rPr lang="nl-NL" sz="1800">
                <a:solidFill>
                  <a:schemeClr val="tx2"/>
                </a:solidFill>
              </a:rPr>
              <a:t>Developers schatten backlog items en helpen ze te verduidelijken; zo blijft de backlog helder en uitvoerbaar voor komende Sprints</a:t>
            </a:r>
          </a:p>
        </p:txBody>
      </p:sp>
    </p:spTree>
    <p:extLst>
      <p:ext uri="{BB962C8B-B14F-4D97-AF65-F5344CB8AC3E}">
        <p14:creationId xmlns:p14="http://schemas.microsoft.com/office/powerpoint/2010/main" val="37544902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el 1">
            <a:extLst>
              <a:ext uri="{FF2B5EF4-FFF2-40B4-BE49-F238E27FC236}">
                <a16:creationId xmlns:a16="http://schemas.microsoft.com/office/drawing/2014/main" id="{B270E350-BEDF-2146-42FD-9CBB35DD9806}"/>
              </a:ext>
            </a:extLst>
          </p:cNvPr>
          <p:cNvSpPr>
            <a:spLocks noGrp="1"/>
          </p:cNvSpPr>
          <p:nvPr>
            <p:ph type="title"/>
          </p:nvPr>
        </p:nvSpPr>
        <p:spPr>
          <a:xfrm>
            <a:off x="640080" y="1243013"/>
            <a:ext cx="3855720" cy="4371974"/>
          </a:xfrm>
        </p:spPr>
        <p:txBody>
          <a:bodyPr>
            <a:normAutofit/>
          </a:bodyPr>
          <a:lstStyle/>
          <a:p>
            <a:r>
              <a:rPr lang="nl-NL" sz="3600">
                <a:solidFill>
                  <a:schemeClr val="tx2"/>
                </a:solidFill>
              </a:rPr>
              <a:t>Product Doel </a:t>
            </a:r>
          </a:p>
        </p:txBody>
      </p:sp>
      <p:sp>
        <p:nvSpPr>
          <p:cNvPr id="3" name="Tijdelijke aanduiding voor inhoud 2">
            <a:extLst>
              <a:ext uri="{FF2B5EF4-FFF2-40B4-BE49-F238E27FC236}">
                <a16:creationId xmlns:a16="http://schemas.microsoft.com/office/drawing/2014/main" id="{323111FA-0CB4-7D7A-E729-5C949BE3211B}"/>
              </a:ext>
            </a:extLst>
          </p:cNvPr>
          <p:cNvSpPr>
            <a:spLocks noGrp="1"/>
          </p:cNvSpPr>
          <p:nvPr>
            <p:ph idx="1"/>
          </p:nvPr>
        </p:nvSpPr>
        <p:spPr>
          <a:xfrm>
            <a:off x="6172200" y="804672"/>
            <a:ext cx="5221224" cy="5230368"/>
          </a:xfrm>
        </p:spPr>
        <p:txBody>
          <a:bodyPr anchor="ctr">
            <a:normAutofit/>
          </a:bodyPr>
          <a:lstStyle/>
          <a:p>
            <a:r>
              <a:rPr lang="nl-NL" sz="1800">
                <a:solidFill>
                  <a:schemeClr val="tx2"/>
                </a:solidFill>
              </a:rPr>
              <a:t>Lange-termijn doelstelling voor het product; beschrijft een toekomstige gewenste toestand van het product</a:t>
            </a:r>
          </a:p>
          <a:p>
            <a:r>
              <a:rPr lang="nl-NL" sz="1800">
                <a:solidFill>
                  <a:schemeClr val="tx2"/>
                </a:solidFill>
              </a:rPr>
              <a:t>Geeft richting aan de Product Backlog: de backlog-items zijn de stappen om dit Product Doel te bereiken</a:t>
            </a:r>
          </a:p>
          <a:p>
            <a:r>
              <a:rPr lang="nl-NL" sz="1800">
                <a:solidFill>
                  <a:schemeClr val="tx2"/>
                </a:solidFill>
              </a:rPr>
              <a:t>Er is altijd precies één Product Doel actief; het Scrum Team werkt daar naartoe alvorens een nieuw doel te formuleren</a:t>
            </a:r>
          </a:p>
          <a:p>
            <a:r>
              <a:rPr lang="nl-NL" sz="1800">
                <a:solidFill>
                  <a:schemeClr val="tx2"/>
                </a:solidFill>
              </a:rPr>
              <a:t>Geformuleerd door de Product Owner (in samenspraak met team en stakeholders) en op de Product Backlog vastgelegd</a:t>
            </a:r>
          </a:p>
          <a:p>
            <a:r>
              <a:rPr lang="nl-NL" sz="1800">
                <a:solidFill>
                  <a:schemeClr val="tx2"/>
                </a:solidFill>
              </a:rPr>
              <a:t>Het Product Doel richt het team op een gedeelde visie en zorgt voor continuïteit over meerdere Sprints heen</a:t>
            </a:r>
          </a:p>
        </p:txBody>
      </p:sp>
    </p:spTree>
    <p:extLst>
      <p:ext uri="{BB962C8B-B14F-4D97-AF65-F5344CB8AC3E}">
        <p14:creationId xmlns:p14="http://schemas.microsoft.com/office/powerpoint/2010/main" val="13509933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el 1">
            <a:extLst>
              <a:ext uri="{FF2B5EF4-FFF2-40B4-BE49-F238E27FC236}">
                <a16:creationId xmlns:a16="http://schemas.microsoft.com/office/drawing/2014/main" id="{35BE0E0B-DC49-7053-0B06-8DF9F6416EA0}"/>
              </a:ext>
            </a:extLst>
          </p:cNvPr>
          <p:cNvSpPr>
            <a:spLocks noGrp="1"/>
          </p:cNvSpPr>
          <p:nvPr>
            <p:ph type="title"/>
          </p:nvPr>
        </p:nvSpPr>
        <p:spPr>
          <a:xfrm>
            <a:off x="640080" y="1243013"/>
            <a:ext cx="3855720" cy="4371974"/>
          </a:xfrm>
        </p:spPr>
        <p:txBody>
          <a:bodyPr>
            <a:normAutofit/>
          </a:bodyPr>
          <a:lstStyle/>
          <a:p>
            <a:r>
              <a:rPr lang="nl-NL" sz="3600">
                <a:solidFill>
                  <a:schemeClr val="tx2"/>
                </a:solidFill>
              </a:rPr>
              <a:t>Sprint Backlog</a:t>
            </a:r>
          </a:p>
        </p:txBody>
      </p:sp>
      <p:sp>
        <p:nvSpPr>
          <p:cNvPr id="3" name="Tijdelijke aanduiding voor inhoud 2">
            <a:extLst>
              <a:ext uri="{FF2B5EF4-FFF2-40B4-BE49-F238E27FC236}">
                <a16:creationId xmlns:a16="http://schemas.microsoft.com/office/drawing/2014/main" id="{DA8083C9-66D7-FCED-8EA4-E98AEC921167}"/>
              </a:ext>
            </a:extLst>
          </p:cNvPr>
          <p:cNvSpPr>
            <a:spLocks noGrp="1"/>
          </p:cNvSpPr>
          <p:nvPr>
            <p:ph idx="1"/>
          </p:nvPr>
        </p:nvSpPr>
        <p:spPr>
          <a:xfrm>
            <a:off x="6172200" y="804672"/>
            <a:ext cx="5221224" cy="5230368"/>
          </a:xfrm>
        </p:spPr>
        <p:txBody>
          <a:bodyPr anchor="ctr">
            <a:normAutofit/>
          </a:bodyPr>
          <a:lstStyle/>
          <a:p>
            <a:r>
              <a:rPr lang="nl-NL" sz="1800">
                <a:solidFill>
                  <a:schemeClr val="tx2"/>
                </a:solidFill>
              </a:rPr>
              <a:t>Bestaat uit: het Sprint Doel (waarom), de geselecteerde Product Backlog items voor deze Sprint (wat) en het uitvoerbare plan voor oplevering (hoe)</a:t>
            </a:r>
          </a:p>
          <a:p>
            <a:r>
              <a:rPr lang="nl-NL" sz="1800">
                <a:solidFill>
                  <a:schemeClr val="tx2"/>
                </a:solidFill>
              </a:rPr>
              <a:t>Wordt tijdens de Sprint voortdurend bijgewerkt door de Developers; geeft op elk moment realtime inzicht in de voortgang</a:t>
            </a:r>
          </a:p>
          <a:p>
            <a:r>
              <a:rPr lang="nl-NL" sz="1800">
                <a:solidFill>
                  <a:schemeClr val="tx2"/>
                </a:solidFill>
              </a:rPr>
              <a:t>Bevat alleen het werk dat het team deze Sprint doet om het Sprint Doel te bereiken (geen zijprojectjes of extra’s)</a:t>
            </a:r>
          </a:p>
          <a:p>
            <a:r>
              <a:rPr lang="nl-NL" sz="1800">
                <a:solidFill>
                  <a:schemeClr val="tx2"/>
                </a:solidFill>
              </a:rPr>
              <a:t>Alleen de Developers mogen de Sprint Backlog tijdens de Sprint wijzigen (zelforganiserend in het bijhouden van hun plan)</a:t>
            </a:r>
          </a:p>
          <a:p>
            <a:r>
              <a:rPr lang="nl-NL" sz="1800">
                <a:solidFill>
                  <a:schemeClr val="tx2"/>
                </a:solidFill>
              </a:rPr>
              <a:t>Geeft transparant inzicht: iedereen kan zien wat de status is en hoeveel werk er nog resteert richting het Sprint Doel</a:t>
            </a:r>
          </a:p>
          <a:p>
            <a:pPr marL="0" indent="0">
              <a:buNone/>
            </a:pPr>
            <a:r>
              <a:rPr lang="nl-NL" sz="1800">
                <a:solidFill>
                  <a:schemeClr val="tx2"/>
                </a:solidFill>
              </a:rPr>
              <a:t>	(bijv. via een burndown chart of Gantt-overzicht)</a:t>
            </a:r>
          </a:p>
        </p:txBody>
      </p:sp>
    </p:spTree>
    <p:extLst>
      <p:ext uri="{BB962C8B-B14F-4D97-AF65-F5344CB8AC3E}">
        <p14:creationId xmlns:p14="http://schemas.microsoft.com/office/powerpoint/2010/main" val="358185807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el 1">
            <a:extLst>
              <a:ext uri="{FF2B5EF4-FFF2-40B4-BE49-F238E27FC236}">
                <a16:creationId xmlns:a16="http://schemas.microsoft.com/office/drawing/2014/main" id="{2AC98132-BAD5-7016-C63E-000CE7E5EFE3}"/>
              </a:ext>
            </a:extLst>
          </p:cNvPr>
          <p:cNvSpPr>
            <a:spLocks noGrp="1"/>
          </p:cNvSpPr>
          <p:nvPr>
            <p:ph type="title"/>
          </p:nvPr>
        </p:nvSpPr>
        <p:spPr>
          <a:xfrm>
            <a:off x="640080" y="1243013"/>
            <a:ext cx="3855720" cy="4371974"/>
          </a:xfrm>
        </p:spPr>
        <p:txBody>
          <a:bodyPr>
            <a:normAutofit/>
          </a:bodyPr>
          <a:lstStyle/>
          <a:p>
            <a:r>
              <a:rPr lang="nl-NL" sz="3600">
                <a:solidFill>
                  <a:schemeClr val="tx2"/>
                </a:solidFill>
              </a:rPr>
              <a:t>Sprint Doel</a:t>
            </a:r>
          </a:p>
        </p:txBody>
      </p:sp>
      <p:sp>
        <p:nvSpPr>
          <p:cNvPr id="3" name="Tijdelijke aanduiding voor inhoud 2">
            <a:extLst>
              <a:ext uri="{FF2B5EF4-FFF2-40B4-BE49-F238E27FC236}">
                <a16:creationId xmlns:a16="http://schemas.microsoft.com/office/drawing/2014/main" id="{5D0C1171-8B06-D99A-E22E-B46B12C21B19}"/>
              </a:ext>
            </a:extLst>
          </p:cNvPr>
          <p:cNvSpPr>
            <a:spLocks noGrp="1"/>
          </p:cNvSpPr>
          <p:nvPr>
            <p:ph idx="1"/>
          </p:nvPr>
        </p:nvSpPr>
        <p:spPr>
          <a:xfrm>
            <a:off x="6172200" y="804672"/>
            <a:ext cx="5221224" cy="5230368"/>
          </a:xfrm>
        </p:spPr>
        <p:txBody>
          <a:bodyPr anchor="ctr">
            <a:normAutofit/>
          </a:bodyPr>
          <a:lstStyle/>
          <a:p>
            <a:r>
              <a:rPr lang="nl-NL" sz="1800">
                <a:solidFill>
                  <a:schemeClr val="tx2"/>
                </a:solidFill>
              </a:rPr>
              <a:t>Een doelstelling voor de Sprint: geeft antwoord op waarom de Sprint waardevol is voor stakeholders</a:t>
            </a:r>
          </a:p>
          <a:p>
            <a:r>
              <a:rPr lang="nl-NL" sz="1800">
                <a:solidFill>
                  <a:schemeClr val="tx2"/>
                </a:solidFill>
              </a:rPr>
              <a:t>Samenhang &amp; focus: Sprint Doel zorgt dat het team samenwerkt richting hetzelfde resultaat, in plaats van losse initiatieven</a:t>
            </a:r>
          </a:p>
          <a:p>
            <a:r>
              <a:rPr lang="nl-NL" sz="1800">
                <a:solidFill>
                  <a:schemeClr val="tx2"/>
                </a:solidFill>
              </a:rPr>
              <a:t>Opgesteld tijdens Sprint Planning en toegevoegd aan de Sprint Backlog als commitment</a:t>
            </a:r>
          </a:p>
          <a:p>
            <a:r>
              <a:rPr lang="nl-NL" sz="1800">
                <a:solidFill>
                  <a:schemeClr val="tx2"/>
                </a:solidFill>
              </a:rPr>
              <a:t>Geeft flexibiliteit: zolang het Sprint Doel behaald wordt, kunnen de Developers de exacte werkinvulling zelf bijstellen</a:t>
            </a:r>
          </a:p>
          <a:p>
            <a:r>
              <a:rPr lang="nl-NL" sz="1800">
                <a:solidFill>
                  <a:schemeClr val="tx2"/>
                </a:solidFill>
              </a:rPr>
              <a:t>Developers houden het Sprint Doel voor ogen gedurende de Sprint; </a:t>
            </a:r>
          </a:p>
          <a:p>
            <a:pPr lvl="1"/>
            <a:r>
              <a:rPr lang="nl-NL" sz="1800">
                <a:solidFill>
                  <a:schemeClr val="tx2"/>
                </a:solidFill>
              </a:rPr>
              <a:t>scope kan worden aangepast in overleg met PO, zolang het Sprint Doel niet in gevaar komt</a:t>
            </a:r>
          </a:p>
        </p:txBody>
      </p:sp>
    </p:spTree>
    <p:extLst>
      <p:ext uri="{BB962C8B-B14F-4D97-AF65-F5344CB8AC3E}">
        <p14:creationId xmlns:p14="http://schemas.microsoft.com/office/powerpoint/2010/main" val="135356964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7BF42CA-AD55-48B4-8949-C4DCA60A6A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66AE1D3D-3106-4CB2-AA7C-0C1642AC0F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0A31B6AF-B711-4CDB-8C2B-16E963DDC4C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137" y="0"/>
            <a:ext cx="5646974" cy="6483075"/>
            <a:chOff x="-19221" y="0"/>
            <a:chExt cx="5646974" cy="6483075"/>
          </a:xfrm>
        </p:grpSpPr>
        <p:sp>
          <p:nvSpPr>
            <p:cNvPr id="13" name="Freeform: Shape 12">
              <a:extLst>
                <a:ext uri="{FF2B5EF4-FFF2-40B4-BE49-F238E27FC236}">
                  <a16:creationId xmlns:a16="http://schemas.microsoft.com/office/drawing/2014/main" id="{CA818331-E13C-49C6-B98D-A60AD0E85A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116610"/>
              <a:ext cx="5535001" cy="6250127"/>
            </a:xfrm>
            <a:custGeom>
              <a:avLst/>
              <a:gdLst>
                <a:gd name="connsiteX0" fmla="*/ 2510242 w 5535001"/>
                <a:gd name="connsiteY0" fmla="*/ 174 h 6250127"/>
                <a:gd name="connsiteX1" fmla="*/ 2550551 w 5535001"/>
                <a:gd name="connsiteY1" fmla="*/ 510 h 6250127"/>
                <a:gd name="connsiteX2" fmla="*/ 2629490 w 5535001"/>
                <a:gd name="connsiteY2" fmla="*/ 3757 h 6250127"/>
                <a:gd name="connsiteX3" fmla="*/ 2708317 w 5535001"/>
                <a:gd name="connsiteY3" fmla="*/ 7229 h 6250127"/>
                <a:gd name="connsiteX4" fmla="*/ 2787256 w 5535001"/>
                <a:gd name="connsiteY4" fmla="*/ 14619 h 6250127"/>
                <a:gd name="connsiteX5" fmla="*/ 3408467 w 5535001"/>
                <a:gd name="connsiteY5" fmla="*/ 145064 h 6250127"/>
                <a:gd name="connsiteX6" fmla="*/ 3557723 w 5535001"/>
                <a:gd name="connsiteY6" fmla="*/ 199593 h 6250127"/>
                <a:gd name="connsiteX7" fmla="*/ 3594337 w 5535001"/>
                <a:gd name="connsiteY7" fmla="*/ 214597 h 6250127"/>
                <a:gd name="connsiteX8" fmla="*/ 3630616 w 5535001"/>
                <a:gd name="connsiteY8" fmla="*/ 230385 h 6250127"/>
                <a:gd name="connsiteX9" fmla="*/ 3703172 w 5535001"/>
                <a:gd name="connsiteY9" fmla="*/ 262073 h 6250127"/>
                <a:gd name="connsiteX10" fmla="*/ 3739003 w 5535001"/>
                <a:gd name="connsiteY10" fmla="*/ 278756 h 6250127"/>
                <a:gd name="connsiteX11" fmla="*/ 3756806 w 5535001"/>
                <a:gd name="connsiteY11" fmla="*/ 287266 h 6250127"/>
                <a:gd name="connsiteX12" fmla="*/ 3773714 w 5535001"/>
                <a:gd name="connsiteY12" fmla="*/ 297567 h 6250127"/>
                <a:gd name="connsiteX13" fmla="*/ 3840784 w 5535001"/>
                <a:gd name="connsiteY13" fmla="*/ 339332 h 6250127"/>
                <a:gd name="connsiteX14" fmla="*/ 3873927 w 5535001"/>
                <a:gd name="connsiteY14" fmla="*/ 360495 h 6250127"/>
                <a:gd name="connsiteX15" fmla="*/ 3906062 w 5535001"/>
                <a:gd name="connsiteY15" fmla="*/ 383001 h 6250127"/>
                <a:gd name="connsiteX16" fmla="*/ 3969662 w 5535001"/>
                <a:gd name="connsiteY16" fmla="*/ 428572 h 6250127"/>
                <a:gd name="connsiteX17" fmla="*/ 4423029 w 5535001"/>
                <a:gd name="connsiteY17" fmla="*/ 837600 h 6250127"/>
                <a:gd name="connsiteX18" fmla="*/ 4474647 w 5535001"/>
                <a:gd name="connsiteY18" fmla="*/ 891569 h 6250127"/>
                <a:gd name="connsiteX19" fmla="*/ 4524250 w 5535001"/>
                <a:gd name="connsiteY19" fmla="*/ 946883 h 6250127"/>
                <a:gd name="connsiteX20" fmla="*/ 4573965 w 5535001"/>
                <a:gd name="connsiteY20" fmla="*/ 1001748 h 6250127"/>
                <a:gd name="connsiteX21" fmla="*/ 4622224 w 5535001"/>
                <a:gd name="connsiteY21" fmla="*/ 1057509 h 6250127"/>
                <a:gd name="connsiteX22" fmla="*/ 4717510 w 5535001"/>
                <a:gd name="connsiteY22" fmla="*/ 1169143 h 6250127"/>
                <a:gd name="connsiteX23" fmla="*/ 4764986 w 5535001"/>
                <a:gd name="connsiteY23" fmla="*/ 1224681 h 6250127"/>
                <a:gd name="connsiteX24" fmla="*/ 4813021 w 5535001"/>
                <a:gd name="connsiteY24" fmla="*/ 1279994 h 6250127"/>
                <a:gd name="connsiteX25" fmla="*/ 5001915 w 5535001"/>
                <a:gd name="connsiteY25" fmla="*/ 1506846 h 6250127"/>
                <a:gd name="connsiteX26" fmla="*/ 5170542 w 5535001"/>
                <a:gd name="connsiteY26" fmla="*/ 1751165 h 6250127"/>
                <a:gd name="connsiteX27" fmla="*/ 5428969 w 5535001"/>
                <a:gd name="connsiteY27" fmla="*/ 2293660 h 6250127"/>
                <a:gd name="connsiteX28" fmla="*/ 5534893 w 5535001"/>
                <a:gd name="connsiteY28" fmla="*/ 2899307 h 6250127"/>
                <a:gd name="connsiteX29" fmla="*/ 5508804 w 5535001"/>
                <a:gd name="connsiteY29" fmla="*/ 3211144 h 6250127"/>
                <a:gd name="connsiteX30" fmla="*/ 5426282 w 5535001"/>
                <a:gd name="connsiteY30" fmla="*/ 3513352 h 6250127"/>
                <a:gd name="connsiteX31" fmla="*/ 5248250 w 5535001"/>
                <a:gd name="connsiteY31" fmla="*/ 4030542 h 6250127"/>
                <a:gd name="connsiteX32" fmla="*/ 5208612 w 5535001"/>
                <a:gd name="connsiteY32" fmla="*/ 4161771 h 6250127"/>
                <a:gd name="connsiteX33" fmla="*/ 5170318 w 5535001"/>
                <a:gd name="connsiteY33" fmla="*/ 4294680 h 6250127"/>
                <a:gd name="connsiteX34" fmla="*/ 5132248 w 5535001"/>
                <a:gd name="connsiteY34" fmla="*/ 4430164 h 6250127"/>
                <a:gd name="connsiteX35" fmla="*/ 5112765 w 5535001"/>
                <a:gd name="connsiteY35" fmla="*/ 4498914 h 6250127"/>
                <a:gd name="connsiteX36" fmla="*/ 5091715 w 5535001"/>
                <a:gd name="connsiteY36" fmla="*/ 4569119 h 6250127"/>
                <a:gd name="connsiteX37" fmla="*/ 5068985 w 5535001"/>
                <a:gd name="connsiteY37" fmla="*/ 4640220 h 6250127"/>
                <a:gd name="connsiteX38" fmla="*/ 5043904 w 5535001"/>
                <a:gd name="connsiteY38" fmla="*/ 4712105 h 6250127"/>
                <a:gd name="connsiteX39" fmla="*/ 5015799 w 5535001"/>
                <a:gd name="connsiteY39" fmla="*/ 4784438 h 6250127"/>
                <a:gd name="connsiteX40" fmla="*/ 4982880 w 5535001"/>
                <a:gd name="connsiteY40" fmla="*/ 4856435 h 6250127"/>
                <a:gd name="connsiteX41" fmla="*/ 4817276 w 5535001"/>
                <a:gd name="connsiteY41" fmla="*/ 5125275 h 6250127"/>
                <a:gd name="connsiteX42" fmla="*/ 4618753 w 5535001"/>
                <a:gd name="connsiteY42" fmla="*/ 5355374 h 6250127"/>
                <a:gd name="connsiteX43" fmla="*/ 4566575 w 5535001"/>
                <a:gd name="connsiteY43" fmla="*/ 5408560 h 6250127"/>
                <a:gd name="connsiteX44" fmla="*/ 4513837 w 5535001"/>
                <a:gd name="connsiteY44" fmla="*/ 5461186 h 6250127"/>
                <a:gd name="connsiteX45" fmla="*/ 4459531 w 5535001"/>
                <a:gd name="connsiteY45" fmla="*/ 5512580 h 6250127"/>
                <a:gd name="connsiteX46" fmla="*/ 4404554 w 5535001"/>
                <a:gd name="connsiteY46" fmla="*/ 5563526 h 6250127"/>
                <a:gd name="connsiteX47" fmla="*/ 4348009 w 5535001"/>
                <a:gd name="connsiteY47" fmla="*/ 5613017 h 6250127"/>
                <a:gd name="connsiteX48" fmla="*/ 4290568 w 5535001"/>
                <a:gd name="connsiteY48" fmla="*/ 5661948 h 6250127"/>
                <a:gd name="connsiteX49" fmla="*/ 4276124 w 5535001"/>
                <a:gd name="connsiteY49" fmla="*/ 5674153 h 6250127"/>
                <a:gd name="connsiteX50" fmla="*/ 4261120 w 5535001"/>
                <a:gd name="connsiteY50" fmla="*/ 5685798 h 6250127"/>
                <a:gd name="connsiteX51" fmla="*/ 4231112 w 5535001"/>
                <a:gd name="connsiteY51" fmla="*/ 5708976 h 6250127"/>
                <a:gd name="connsiteX52" fmla="*/ 4170984 w 5535001"/>
                <a:gd name="connsiteY52" fmla="*/ 5755443 h 6250127"/>
                <a:gd name="connsiteX53" fmla="*/ 4046025 w 5535001"/>
                <a:gd name="connsiteY53" fmla="*/ 5843228 h 6250127"/>
                <a:gd name="connsiteX54" fmla="*/ 3915356 w 5535001"/>
                <a:gd name="connsiteY54" fmla="*/ 5923735 h 6250127"/>
                <a:gd name="connsiteX55" fmla="*/ 3346323 w 5535001"/>
                <a:gd name="connsiteY55" fmla="*/ 6158872 h 6250127"/>
                <a:gd name="connsiteX56" fmla="*/ 2743476 w 5535001"/>
                <a:gd name="connsiteY56" fmla="*/ 6247328 h 6250127"/>
                <a:gd name="connsiteX57" fmla="*/ 2668120 w 5535001"/>
                <a:gd name="connsiteY57" fmla="*/ 6249344 h 6250127"/>
                <a:gd name="connsiteX58" fmla="*/ 2630498 w 5535001"/>
                <a:gd name="connsiteY58" fmla="*/ 6250127 h 6250127"/>
                <a:gd name="connsiteX59" fmla="*/ 2592988 w 5535001"/>
                <a:gd name="connsiteY59" fmla="*/ 6249568 h 6250127"/>
                <a:gd name="connsiteX60" fmla="*/ 2518080 w 5535001"/>
                <a:gd name="connsiteY60" fmla="*/ 6247777 h 6250127"/>
                <a:gd name="connsiteX61" fmla="*/ 2442948 w 5535001"/>
                <a:gd name="connsiteY61" fmla="*/ 6244529 h 6250127"/>
                <a:gd name="connsiteX62" fmla="*/ 2291676 w 5535001"/>
                <a:gd name="connsiteY62" fmla="*/ 6232213 h 6250127"/>
                <a:gd name="connsiteX63" fmla="*/ 2141412 w 5535001"/>
                <a:gd name="connsiteY63" fmla="*/ 6212394 h 6250127"/>
                <a:gd name="connsiteX64" fmla="*/ 1992715 w 5535001"/>
                <a:gd name="connsiteY64" fmla="*/ 6184961 h 6250127"/>
                <a:gd name="connsiteX65" fmla="*/ 1845811 w 5535001"/>
                <a:gd name="connsiteY65" fmla="*/ 6151034 h 6250127"/>
                <a:gd name="connsiteX66" fmla="*/ 1701033 w 5535001"/>
                <a:gd name="connsiteY66" fmla="*/ 6110724 h 6250127"/>
                <a:gd name="connsiteX67" fmla="*/ 1629484 w 5535001"/>
                <a:gd name="connsiteY67" fmla="*/ 6088219 h 6250127"/>
                <a:gd name="connsiteX68" fmla="*/ 1558383 w 5535001"/>
                <a:gd name="connsiteY68" fmla="*/ 6064929 h 6250127"/>
                <a:gd name="connsiteX69" fmla="*/ 1011968 w 5535001"/>
                <a:gd name="connsiteY69" fmla="*/ 5828896 h 6250127"/>
                <a:gd name="connsiteX70" fmla="*/ 511237 w 5535001"/>
                <a:gd name="connsiteY70" fmla="*/ 5512356 h 6250127"/>
                <a:gd name="connsiteX71" fmla="*/ 395572 w 5535001"/>
                <a:gd name="connsiteY71" fmla="*/ 5419757 h 6250127"/>
                <a:gd name="connsiteX72" fmla="*/ 284722 w 5535001"/>
                <a:gd name="connsiteY72" fmla="*/ 5321559 h 6250127"/>
                <a:gd name="connsiteX73" fmla="*/ 257513 w 5535001"/>
                <a:gd name="connsiteY73" fmla="*/ 5296477 h 6250127"/>
                <a:gd name="connsiteX74" fmla="*/ 243853 w 5535001"/>
                <a:gd name="connsiteY74" fmla="*/ 5283937 h 6250127"/>
                <a:gd name="connsiteX75" fmla="*/ 230752 w 5535001"/>
                <a:gd name="connsiteY75" fmla="*/ 5270836 h 6250127"/>
                <a:gd name="connsiteX76" fmla="*/ 178574 w 5535001"/>
                <a:gd name="connsiteY76" fmla="*/ 5218322 h 6250127"/>
                <a:gd name="connsiteX77" fmla="*/ 126508 w 5535001"/>
                <a:gd name="connsiteY77" fmla="*/ 5165584 h 6250127"/>
                <a:gd name="connsiteX78" fmla="*/ 76345 w 5535001"/>
                <a:gd name="connsiteY78" fmla="*/ 5111167 h 6250127"/>
                <a:gd name="connsiteX79" fmla="*/ 26407 w 5535001"/>
                <a:gd name="connsiteY79" fmla="*/ 5056413 h 6250127"/>
                <a:gd name="connsiteX80" fmla="*/ 0 w 5535001"/>
                <a:gd name="connsiteY80" fmla="*/ 5024776 h 6250127"/>
                <a:gd name="connsiteX81" fmla="*/ 0 w 5535001"/>
                <a:gd name="connsiteY81" fmla="*/ 4492798 h 6250127"/>
                <a:gd name="connsiteX82" fmla="*/ 28534 w 5535001"/>
                <a:gd name="connsiteY82" fmla="*/ 4537879 h 6250127"/>
                <a:gd name="connsiteX83" fmla="*/ 66604 w 5535001"/>
                <a:gd name="connsiteY83" fmla="*/ 4592745 h 6250127"/>
                <a:gd name="connsiteX84" fmla="*/ 104114 w 5535001"/>
                <a:gd name="connsiteY84" fmla="*/ 4647834 h 6250127"/>
                <a:gd name="connsiteX85" fmla="*/ 143751 w 5535001"/>
                <a:gd name="connsiteY85" fmla="*/ 4701580 h 6250127"/>
                <a:gd name="connsiteX86" fmla="*/ 182717 w 5535001"/>
                <a:gd name="connsiteY86" fmla="*/ 4755773 h 6250127"/>
                <a:gd name="connsiteX87" fmla="*/ 223810 w 5535001"/>
                <a:gd name="connsiteY87" fmla="*/ 4808399 h 6250127"/>
                <a:gd name="connsiteX88" fmla="*/ 264679 w 5535001"/>
                <a:gd name="connsiteY88" fmla="*/ 4861249 h 6250127"/>
                <a:gd name="connsiteX89" fmla="*/ 307788 w 5535001"/>
                <a:gd name="connsiteY89" fmla="*/ 4912420 h 6250127"/>
                <a:gd name="connsiteX90" fmla="*/ 351232 w 5535001"/>
                <a:gd name="connsiteY90" fmla="*/ 4963254 h 6250127"/>
                <a:gd name="connsiteX91" fmla="*/ 397028 w 5535001"/>
                <a:gd name="connsiteY91" fmla="*/ 5012185 h 6250127"/>
                <a:gd name="connsiteX92" fmla="*/ 443496 w 5535001"/>
                <a:gd name="connsiteY92" fmla="*/ 5060444 h 6250127"/>
                <a:gd name="connsiteX93" fmla="*/ 455140 w 5535001"/>
                <a:gd name="connsiteY93" fmla="*/ 5072537 h 6250127"/>
                <a:gd name="connsiteX94" fmla="*/ 467345 w 5535001"/>
                <a:gd name="connsiteY94" fmla="*/ 5083958 h 6250127"/>
                <a:gd name="connsiteX95" fmla="*/ 491755 w 5535001"/>
                <a:gd name="connsiteY95" fmla="*/ 5106912 h 6250127"/>
                <a:gd name="connsiteX96" fmla="*/ 540686 w 5535001"/>
                <a:gd name="connsiteY96" fmla="*/ 5152819 h 6250127"/>
                <a:gd name="connsiteX97" fmla="*/ 552890 w 5535001"/>
                <a:gd name="connsiteY97" fmla="*/ 5164353 h 6250127"/>
                <a:gd name="connsiteX98" fmla="*/ 565655 w 5535001"/>
                <a:gd name="connsiteY98" fmla="*/ 5175214 h 6250127"/>
                <a:gd name="connsiteX99" fmla="*/ 591072 w 5535001"/>
                <a:gd name="connsiteY99" fmla="*/ 5197048 h 6250127"/>
                <a:gd name="connsiteX100" fmla="*/ 694197 w 5535001"/>
                <a:gd name="connsiteY100" fmla="*/ 5283041 h 6250127"/>
                <a:gd name="connsiteX101" fmla="*/ 1146221 w 5535001"/>
                <a:gd name="connsiteY101" fmla="*/ 5573716 h 6250127"/>
                <a:gd name="connsiteX102" fmla="*/ 1650982 w 5535001"/>
                <a:gd name="connsiteY102" fmla="*/ 5758130 h 6250127"/>
                <a:gd name="connsiteX103" fmla="*/ 1716485 w 5535001"/>
                <a:gd name="connsiteY103" fmla="*/ 5772798 h 6250127"/>
                <a:gd name="connsiteX104" fmla="*/ 1782211 w 5535001"/>
                <a:gd name="connsiteY104" fmla="*/ 5786235 h 6250127"/>
                <a:gd name="connsiteX105" fmla="*/ 1848386 w 5535001"/>
                <a:gd name="connsiteY105" fmla="*/ 5796984 h 6250127"/>
                <a:gd name="connsiteX106" fmla="*/ 1881417 w 5535001"/>
                <a:gd name="connsiteY106" fmla="*/ 5802359 h 6250127"/>
                <a:gd name="connsiteX107" fmla="*/ 1914560 w 5535001"/>
                <a:gd name="connsiteY107" fmla="*/ 5807061 h 6250127"/>
                <a:gd name="connsiteX108" fmla="*/ 2047469 w 5535001"/>
                <a:gd name="connsiteY108" fmla="*/ 5821282 h 6250127"/>
                <a:gd name="connsiteX109" fmla="*/ 2180601 w 5535001"/>
                <a:gd name="connsiteY109" fmla="*/ 5828896 h 6250127"/>
                <a:gd name="connsiteX110" fmla="*/ 2313622 w 5535001"/>
                <a:gd name="connsiteY110" fmla="*/ 5830463 h 6250127"/>
                <a:gd name="connsiteX111" fmla="*/ 2380021 w 5535001"/>
                <a:gd name="connsiteY111" fmla="*/ 5828448 h 6250127"/>
                <a:gd name="connsiteX112" fmla="*/ 2446195 w 5535001"/>
                <a:gd name="connsiteY112" fmla="*/ 5826433 h 6250127"/>
                <a:gd name="connsiteX113" fmla="*/ 2513041 w 5535001"/>
                <a:gd name="connsiteY113" fmla="*/ 5822737 h 6250127"/>
                <a:gd name="connsiteX114" fmla="*/ 2580111 w 5535001"/>
                <a:gd name="connsiteY114" fmla="*/ 5818258 h 6250127"/>
                <a:gd name="connsiteX115" fmla="*/ 2613590 w 5535001"/>
                <a:gd name="connsiteY115" fmla="*/ 5816355 h 6250127"/>
                <a:gd name="connsiteX116" fmla="*/ 2646845 w 5535001"/>
                <a:gd name="connsiteY116" fmla="*/ 5813108 h 6250127"/>
                <a:gd name="connsiteX117" fmla="*/ 2713244 w 5535001"/>
                <a:gd name="connsiteY117" fmla="*/ 5806838 h 6250127"/>
                <a:gd name="connsiteX118" fmla="*/ 3230882 w 5535001"/>
                <a:gd name="connsiteY118" fmla="*/ 5721292 h 6250127"/>
                <a:gd name="connsiteX119" fmla="*/ 3720416 w 5535001"/>
                <a:gd name="connsiteY119" fmla="*/ 5556472 h 6250127"/>
                <a:gd name="connsiteX120" fmla="*/ 3837425 w 5535001"/>
                <a:gd name="connsiteY120" fmla="*/ 5499927 h 6250127"/>
                <a:gd name="connsiteX121" fmla="*/ 3951634 w 5535001"/>
                <a:gd name="connsiteY121" fmla="*/ 5436552 h 6250127"/>
                <a:gd name="connsiteX122" fmla="*/ 4007284 w 5535001"/>
                <a:gd name="connsiteY122" fmla="*/ 5401841 h 6250127"/>
                <a:gd name="connsiteX123" fmla="*/ 4035164 w 5535001"/>
                <a:gd name="connsiteY123" fmla="*/ 5384374 h 6250127"/>
                <a:gd name="connsiteX124" fmla="*/ 4049049 w 5535001"/>
                <a:gd name="connsiteY124" fmla="*/ 5375640 h 6250127"/>
                <a:gd name="connsiteX125" fmla="*/ 4062485 w 5535001"/>
                <a:gd name="connsiteY125" fmla="*/ 5366123 h 6250127"/>
                <a:gd name="connsiteX126" fmla="*/ 4116567 w 5535001"/>
                <a:gd name="connsiteY126" fmla="*/ 5328277 h 6250127"/>
                <a:gd name="connsiteX127" fmla="*/ 4169976 w 5535001"/>
                <a:gd name="connsiteY127" fmla="*/ 5289199 h 6250127"/>
                <a:gd name="connsiteX128" fmla="*/ 4222042 w 5535001"/>
                <a:gd name="connsiteY128" fmla="*/ 5247994 h 6250127"/>
                <a:gd name="connsiteX129" fmla="*/ 4273213 w 5535001"/>
                <a:gd name="connsiteY129" fmla="*/ 5205558 h 6250127"/>
                <a:gd name="connsiteX130" fmla="*/ 4323151 w 5535001"/>
                <a:gd name="connsiteY130" fmla="*/ 5161329 h 6250127"/>
                <a:gd name="connsiteX131" fmla="*/ 4371971 w 5535001"/>
                <a:gd name="connsiteY131" fmla="*/ 5116093 h 6250127"/>
                <a:gd name="connsiteX132" fmla="*/ 4546868 w 5535001"/>
                <a:gd name="connsiteY132" fmla="*/ 4924400 h 6250127"/>
                <a:gd name="connsiteX133" fmla="*/ 4675634 w 5535001"/>
                <a:gd name="connsiteY133" fmla="*/ 4715352 h 6250127"/>
                <a:gd name="connsiteX134" fmla="*/ 4700155 w 5535001"/>
                <a:gd name="connsiteY134" fmla="*/ 4659255 h 6250127"/>
                <a:gd name="connsiteX135" fmla="*/ 4721206 w 5535001"/>
                <a:gd name="connsiteY135" fmla="*/ 4600135 h 6250127"/>
                <a:gd name="connsiteX136" fmla="*/ 4740465 w 5535001"/>
                <a:gd name="connsiteY136" fmla="*/ 4538887 h 6250127"/>
                <a:gd name="connsiteX137" fmla="*/ 4758492 w 5535001"/>
                <a:gd name="connsiteY137" fmla="*/ 4475848 h 6250127"/>
                <a:gd name="connsiteX138" fmla="*/ 4891288 w 5535001"/>
                <a:gd name="connsiteY138" fmla="*/ 3930329 h 6250127"/>
                <a:gd name="connsiteX139" fmla="*/ 5066298 w 5535001"/>
                <a:gd name="connsiteY139" fmla="*/ 3382235 h 6250127"/>
                <a:gd name="connsiteX140" fmla="*/ 5156994 w 5535001"/>
                <a:gd name="connsiteY140" fmla="*/ 2898635 h 6250127"/>
                <a:gd name="connsiteX141" fmla="*/ 5083317 w 5535001"/>
                <a:gd name="connsiteY141" fmla="*/ 2402047 h 6250127"/>
                <a:gd name="connsiteX142" fmla="*/ 4871022 w 5535001"/>
                <a:gd name="connsiteY142" fmla="*/ 1926958 h 6250127"/>
                <a:gd name="connsiteX143" fmla="*/ 4727028 w 5535001"/>
                <a:gd name="connsiteY143" fmla="*/ 1703577 h 6250127"/>
                <a:gd name="connsiteX144" fmla="*/ 4563776 w 5535001"/>
                <a:gd name="connsiteY144" fmla="*/ 1490834 h 6250127"/>
                <a:gd name="connsiteX145" fmla="*/ 4370291 w 5535001"/>
                <a:gd name="connsiteY145" fmla="*/ 1300596 h 6250127"/>
                <a:gd name="connsiteX146" fmla="*/ 4266046 w 5535001"/>
                <a:gd name="connsiteY146" fmla="*/ 1214491 h 6250127"/>
                <a:gd name="connsiteX147" fmla="*/ 4212973 w 5535001"/>
                <a:gd name="connsiteY147" fmla="*/ 1173062 h 6250127"/>
                <a:gd name="connsiteX148" fmla="*/ 4157995 w 5535001"/>
                <a:gd name="connsiteY148" fmla="*/ 1134545 h 6250127"/>
                <a:gd name="connsiteX149" fmla="*/ 3697126 w 5535001"/>
                <a:gd name="connsiteY149" fmla="*/ 881044 h 6250127"/>
                <a:gd name="connsiteX150" fmla="*/ 3637670 w 5535001"/>
                <a:gd name="connsiteY150" fmla="*/ 856747 h 6250127"/>
                <a:gd name="connsiteX151" fmla="*/ 3608222 w 5535001"/>
                <a:gd name="connsiteY151" fmla="*/ 844318 h 6250127"/>
                <a:gd name="connsiteX152" fmla="*/ 3578214 w 5535001"/>
                <a:gd name="connsiteY152" fmla="*/ 833457 h 6250127"/>
                <a:gd name="connsiteX153" fmla="*/ 3518309 w 5535001"/>
                <a:gd name="connsiteY153" fmla="*/ 812294 h 6250127"/>
                <a:gd name="connsiteX154" fmla="*/ 3503417 w 5535001"/>
                <a:gd name="connsiteY154" fmla="*/ 806920 h 6250127"/>
                <a:gd name="connsiteX155" fmla="*/ 3489533 w 5535001"/>
                <a:gd name="connsiteY155" fmla="*/ 799642 h 6250127"/>
                <a:gd name="connsiteX156" fmla="*/ 3460869 w 5535001"/>
                <a:gd name="connsiteY156" fmla="*/ 787101 h 6250127"/>
                <a:gd name="connsiteX157" fmla="*/ 3402980 w 5535001"/>
                <a:gd name="connsiteY157" fmla="*/ 763475 h 6250127"/>
                <a:gd name="connsiteX158" fmla="*/ 3374092 w 5535001"/>
                <a:gd name="connsiteY158" fmla="*/ 751606 h 6250127"/>
                <a:gd name="connsiteX159" fmla="*/ 3344980 w 5535001"/>
                <a:gd name="connsiteY159" fmla="*/ 740409 h 6250127"/>
                <a:gd name="connsiteX160" fmla="*/ 3226627 w 5535001"/>
                <a:gd name="connsiteY160" fmla="*/ 700772 h 6250127"/>
                <a:gd name="connsiteX161" fmla="*/ 2735750 w 5535001"/>
                <a:gd name="connsiteY161" fmla="*/ 614667 h 6250127"/>
                <a:gd name="connsiteX162" fmla="*/ 2673158 w 5535001"/>
                <a:gd name="connsiteY162" fmla="*/ 610412 h 6250127"/>
                <a:gd name="connsiteX163" fmla="*/ 2610119 w 5535001"/>
                <a:gd name="connsiteY163" fmla="*/ 609628 h 6250127"/>
                <a:gd name="connsiteX164" fmla="*/ 2547080 w 5535001"/>
                <a:gd name="connsiteY164" fmla="*/ 608620 h 6250127"/>
                <a:gd name="connsiteX165" fmla="*/ 2516400 w 5535001"/>
                <a:gd name="connsiteY165" fmla="*/ 608844 h 6250127"/>
                <a:gd name="connsiteX166" fmla="*/ 2486280 w 5535001"/>
                <a:gd name="connsiteY166" fmla="*/ 609740 h 6250127"/>
                <a:gd name="connsiteX167" fmla="*/ 2426376 w 5535001"/>
                <a:gd name="connsiteY167" fmla="*/ 613099 h 6250127"/>
                <a:gd name="connsiteX168" fmla="*/ 2366920 w 5535001"/>
                <a:gd name="connsiteY168" fmla="*/ 618474 h 6250127"/>
                <a:gd name="connsiteX169" fmla="*/ 2337248 w 5535001"/>
                <a:gd name="connsiteY169" fmla="*/ 621497 h 6250127"/>
                <a:gd name="connsiteX170" fmla="*/ 2307800 w 5535001"/>
                <a:gd name="connsiteY170" fmla="*/ 625528 h 6250127"/>
                <a:gd name="connsiteX171" fmla="*/ 2278351 w 5535001"/>
                <a:gd name="connsiteY171" fmla="*/ 629559 h 6250127"/>
                <a:gd name="connsiteX172" fmla="*/ 2249127 w 5535001"/>
                <a:gd name="connsiteY172" fmla="*/ 634710 h 6250127"/>
                <a:gd name="connsiteX173" fmla="*/ 1796096 w 5535001"/>
                <a:gd name="connsiteY173" fmla="*/ 781726 h 6250127"/>
                <a:gd name="connsiteX174" fmla="*/ 1370833 w 5535001"/>
                <a:gd name="connsiteY174" fmla="*/ 1048663 h 6250127"/>
                <a:gd name="connsiteX175" fmla="*/ 959790 w 5535001"/>
                <a:gd name="connsiteY175" fmla="*/ 1390844 h 6250127"/>
                <a:gd name="connsiteX176" fmla="*/ 749062 w 5535001"/>
                <a:gd name="connsiteY176" fmla="*/ 1577611 h 6250127"/>
                <a:gd name="connsiteX177" fmla="*/ 524786 w 5535001"/>
                <a:gd name="connsiteY177" fmla="*/ 1763145 h 6250127"/>
                <a:gd name="connsiteX178" fmla="*/ 84071 w 5535001"/>
                <a:gd name="connsiteY178" fmla="*/ 2098496 h 6250127"/>
                <a:gd name="connsiteX179" fmla="*/ 0 w 5535001"/>
                <a:gd name="connsiteY179" fmla="*/ 2168094 h 6250127"/>
                <a:gd name="connsiteX180" fmla="*/ 0 w 5535001"/>
                <a:gd name="connsiteY180" fmla="*/ 1576676 h 6250127"/>
                <a:gd name="connsiteX181" fmla="*/ 174655 w 5535001"/>
                <a:gd name="connsiteY181" fmla="*/ 1387597 h 6250127"/>
                <a:gd name="connsiteX182" fmla="*/ 363661 w 5535001"/>
                <a:gd name="connsiteY182" fmla="*/ 1188626 h 6250127"/>
                <a:gd name="connsiteX183" fmla="*/ 458052 w 5535001"/>
                <a:gd name="connsiteY183" fmla="*/ 1086397 h 6250127"/>
                <a:gd name="connsiteX184" fmla="*/ 557257 w 5535001"/>
                <a:gd name="connsiteY184" fmla="*/ 981593 h 6250127"/>
                <a:gd name="connsiteX185" fmla="*/ 994165 w 5535001"/>
                <a:gd name="connsiteY185" fmla="*/ 578389 h 6250127"/>
                <a:gd name="connsiteX186" fmla="*/ 1520873 w 5535001"/>
                <a:gd name="connsiteY186" fmla="*/ 237215 h 6250127"/>
                <a:gd name="connsiteX187" fmla="*/ 2141748 w 5535001"/>
                <a:gd name="connsiteY187" fmla="*/ 31190 h 6250127"/>
                <a:gd name="connsiteX188" fmla="*/ 2182505 w 5535001"/>
                <a:gd name="connsiteY188" fmla="*/ 24360 h 6250127"/>
                <a:gd name="connsiteX189" fmla="*/ 2223374 w 5535001"/>
                <a:gd name="connsiteY189" fmla="*/ 18873 h 6250127"/>
                <a:gd name="connsiteX190" fmla="*/ 2264355 w 5535001"/>
                <a:gd name="connsiteY190" fmla="*/ 13611 h 6250127"/>
                <a:gd name="connsiteX191" fmla="*/ 2305336 w 5535001"/>
                <a:gd name="connsiteY191" fmla="*/ 9580 h 6250127"/>
                <a:gd name="connsiteX192" fmla="*/ 2387410 w 5535001"/>
                <a:gd name="connsiteY192" fmla="*/ 3645 h 6250127"/>
                <a:gd name="connsiteX193" fmla="*/ 2469373 w 5535001"/>
                <a:gd name="connsiteY193" fmla="*/ 622 h 62501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Lst>
              <a:rect l="l" t="t" r="r" b="b"/>
              <a:pathLst>
                <a:path w="5535001" h="6250127">
                  <a:moveTo>
                    <a:pt x="2510242" y="174"/>
                  </a:moveTo>
                  <a:cubicBezTo>
                    <a:pt x="2523902" y="-50"/>
                    <a:pt x="2537562" y="-162"/>
                    <a:pt x="2550551" y="510"/>
                  </a:cubicBezTo>
                  <a:lnTo>
                    <a:pt x="2629490" y="3757"/>
                  </a:lnTo>
                  <a:lnTo>
                    <a:pt x="2708317" y="7229"/>
                  </a:lnTo>
                  <a:cubicBezTo>
                    <a:pt x="2734630" y="8572"/>
                    <a:pt x="2760943" y="12155"/>
                    <a:pt x="2787256" y="14619"/>
                  </a:cubicBezTo>
                  <a:cubicBezTo>
                    <a:pt x="2997536" y="34885"/>
                    <a:pt x="3207144" y="77994"/>
                    <a:pt x="3408467" y="145064"/>
                  </a:cubicBezTo>
                  <a:lnTo>
                    <a:pt x="3557723" y="199593"/>
                  </a:lnTo>
                  <a:cubicBezTo>
                    <a:pt x="3570264" y="203848"/>
                    <a:pt x="3582245" y="209447"/>
                    <a:pt x="3594337" y="214597"/>
                  </a:cubicBezTo>
                  <a:lnTo>
                    <a:pt x="3630616" y="230385"/>
                  </a:lnTo>
                  <a:lnTo>
                    <a:pt x="3703172" y="262073"/>
                  </a:lnTo>
                  <a:cubicBezTo>
                    <a:pt x="3715265" y="267335"/>
                    <a:pt x="3727358" y="272598"/>
                    <a:pt x="3739003" y="278756"/>
                  </a:cubicBezTo>
                  <a:cubicBezTo>
                    <a:pt x="3744937" y="281667"/>
                    <a:pt x="3750984" y="284131"/>
                    <a:pt x="3756806" y="287266"/>
                  </a:cubicBezTo>
                  <a:cubicBezTo>
                    <a:pt x="3762517" y="290513"/>
                    <a:pt x="3768115" y="294208"/>
                    <a:pt x="3773714" y="297567"/>
                  </a:cubicBezTo>
                  <a:lnTo>
                    <a:pt x="3840784" y="339332"/>
                  </a:lnTo>
                  <a:cubicBezTo>
                    <a:pt x="3851869" y="346386"/>
                    <a:pt x="3863290" y="352881"/>
                    <a:pt x="3873927" y="360495"/>
                  </a:cubicBezTo>
                  <a:lnTo>
                    <a:pt x="3906062" y="383001"/>
                  </a:lnTo>
                  <a:lnTo>
                    <a:pt x="3969662" y="428572"/>
                  </a:lnTo>
                  <a:cubicBezTo>
                    <a:pt x="4137281" y="552188"/>
                    <a:pt x="4285417" y="693270"/>
                    <a:pt x="4423029" y="837600"/>
                  </a:cubicBezTo>
                  <a:cubicBezTo>
                    <a:pt x="4440160" y="855739"/>
                    <a:pt x="4457404" y="873766"/>
                    <a:pt x="4474647" y="891569"/>
                  </a:cubicBezTo>
                  <a:lnTo>
                    <a:pt x="4524250" y="946883"/>
                  </a:lnTo>
                  <a:lnTo>
                    <a:pt x="4573965" y="1001748"/>
                  </a:lnTo>
                  <a:cubicBezTo>
                    <a:pt x="4590760" y="1019887"/>
                    <a:pt x="4605988" y="1039146"/>
                    <a:pt x="4622224" y="1057509"/>
                  </a:cubicBezTo>
                  <a:cubicBezTo>
                    <a:pt x="4653911" y="1094907"/>
                    <a:pt x="4686831" y="1131409"/>
                    <a:pt x="4717510" y="1169143"/>
                  </a:cubicBezTo>
                  <a:cubicBezTo>
                    <a:pt x="4733186" y="1187730"/>
                    <a:pt x="4748862" y="1206430"/>
                    <a:pt x="4764986" y="1224681"/>
                  </a:cubicBezTo>
                  <a:cubicBezTo>
                    <a:pt x="4780886" y="1243044"/>
                    <a:pt x="4797233" y="1261071"/>
                    <a:pt x="4813021" y="1279994"/>
                  </a:cubicBezTo>
                  <a:cubicBezTo>
                    <a:pt x="4877292" y="1354230"/>
                    <a:pt x="4941339" y="1428914"/>
                    <a:pt x="5001915" y="1506846"/>
                  </a:cubicBezTo>
                  <a:cubicBezTo>
                    <a:pt x="5062603" y="1584665"/>
                    <a:pt x="5118252" y="1666739"/>
                    <a:pt x="5170542" y="1751165"/>
                  </a:cubicBezTo>
                  <a:cubicBezTo>
                    <a:pt x="5274898" y="1920240"/>
                    <a:pt x="5363579" y="2101295"/>
                    <a:pt x="5428969" y="2293660"/>
                  </a:cubicBezTo>
                  <a:cubicBezTo>
                    <a:pt x="5494136" y="2485801"/>
                    <a:pt x="5533102" y="2690819"/>
                    <a:pt x="5534893" y="2899307"/>
                  </a:cubicBezTo>
                  <a:cubicBezTo>
                    <a:pt x="5536124" y="3003439"/>
                    <a:pt x="5526831" y="3108132"/>
                    <a:pt x="5508804" y="3211144"/>
                  </a:cubicBezTo>
                  <a:cubicBezTo>
                    <a:pt x="5490441" y="3314157"/>
                    <a:pt x="5462336" y="3415490"/>
                    <a:pt x="5426282" y="3513352"/>
                  </a:cubicBezTo>
                  <a:cubicBezTo>
                    <a:pt x="5363355" y="3684890"/>
                    <a:pt x="5302219" y="3856428"/>
                    <a:pt x="5248250" y="4030542"/>
                  </a:cubicBezTo>
                  <a:lnTo>
                    <a:pt x="5208612" y="4161771"/>
                  </a:lnTo>
                  <a:lnTo>
                    <a:pt x="5170318" y="4294680"/>
                  </a:lnTo>
                  <a:lnTo>
                    <a:pt x="5132248" y="4430164"/>
                  </a:lnTo>
                  <a:lnTo>
                    <a:pt x="5112765" y="4498914"/>
                  </a:lnTo>
                  <a:lnTo>
                    <a:pt x="5091715" y="4569119"/>
                  </a:lnTo>
                  <a:cubicBezTo>
                    <a:pt x="5085221" y="4592297"/>
                    <a:pt x="5076823" y="4616482"/>
                    <a:pt x="5068985" y="4640220"/>
                  </a:cubicBezTo>
                  <a:cubicBezTo>
                    <a:pt x="5060699" y="4664182"/>
                    <a:pt x="5053981" y="4687807"/>
                    <a:pt x="5043904" y="4712105"/>
                  </a:cubicBezTo>
                  <a:lnTo>
                    <a:pt x="5015799" y="4784438"/>
                  </a:lnTo>
                  <a:cubicBezTo>
                    <a:pt x="5005274" y="4808511"/>
                    <a:pt x="4993965" y="4832473"/>
                    <a:pt x="4982880" y="4856435"/>
                  </a:cubicBezTo>
                  <a:cubicBezTo>
                    <a:pt x="4936524" y="4951273"/>
                    <a:pt x="4881099" y="5044096"/>
                    <a:pt x="4817276" y="5125275"/>
                  </a:cubicBezTo>
                  <a:cubicBezTo>
                    <a:pt x="4755244" y="5208805"/>
                    <a:pt x="4686943" y="5282817"/>
                    <a:pt x="4618753" y="5355374"/>
                  </a:cubicBezTo>
                  <a:cubicBezTo>
                    <a:pt x="4602069" y="5374073"/>
                    <a:pt x="4584154" y="5391092"/>
                    <a:pt x="4566575" y="5408560"/>
                  </a:cubicBezTo>
                  <a:lnTo>
                    <a:pt x="4513837" y="5461186"/>
                  </a:lnTo>
                  <a:cubicBezTo>
                    <a:pt x="4496593" y="5479101"/>
                    <a:pt x="4477894" y="5495560"/>
                    <a:pt x="4459531" y="5512580"/>
                  </a:cubicBezTo>
                  <a:lnTo>
                    <a:pt x="4404554" y="5563526"/>
                  </a:lnTo>
                  <a:cubicBezTo>
                    <a:pt x="4386527" y="5580770"/>
                    <a:pt x="4366932" y="5596670"/>
                    <a:pt x="4348009" y="5613017"/>
                  </a:cubicBezTo>
                  <a:lnTo>
                    <a:pt x="4290568" y="5661948"/>
                  </a:lnTo>
                  <a:lnTo>
                    <a:pt x="4276124" y="5674153"/>
                  </a:lnTo>
                  <a:lnTo>
                    <a:pt x="4261120" y="5685798"/>
                  </a:lnTo>
                  <a:lnTo>
                    <a:pt x="4231112" y="5708976"/>
                  </a:lnTo>
                  <a:lnTo>
                    <a:pt x="4170984" y="5755443"/>
                  </a:lnTo>
                  <a:cubicBezTo>
                    <a:pt x="4130227" y="5785563"/>
                    <a:pt x="4087790" y="5813892"/>
                    <a:pt x="4046025" y="5843228"/>
                  </a:cubicBezTo>
                  <a:cubicBezTo>
                    <a:pt x="4002917" y="5870437"/>
                    <a:pt x="3959248" y="5897309"/>
                    <a:pt x="3915356" y="5923735"/>
                  </a:cubicBezTo>
                  <a:cubicBezTo>
                    <a:pt x="3737659" y="6026299"/>
                    <a:pt x="3544847" y="6106022"/>
                    <a:pt x="3346323" y="6158872"/>
                  </a:cubicBezTo>
                  <a:cubicBezTo>
                    <a:pt x="3147800" y="6211946"/>
                    <a:pt x="2944462" y="6239714"/>
                    <a:pt x="2743476" y="6247328"/>
                  </a:cubicBezTo>
                  <a:lnTo>
                    <a:pt x="2668120" y="6249344"/>
                  </a:lnTo>
                  <a:lnTo>
                    <a:pt x="2630498" y="6250127"/>
                  </a:lnTo>
                  <a:lnTo>
                    <a:pt x="2592988" y="6249568"/>
                  </a:lnTo>
                  <a:lnTo>
                    <a:pt x="2518080" y="6247777"/>
                  </a:lnTo>
                  <a:cubicBezTo>
                    <a:pt x="2493110" y="6247105"/>
                    <a:pt x="2468365" y="6246881"/>
                    <a:pt x="2442948" y="6244529"/>
                  </a:cubicBezTo>
                  <a:cubicBezTo>
                    <a:pt x="2392337" y="6240722"/>
                    <a:pt x="2341950" y="6237699"/>
                    <a:pt x="2291676" y="6232213"/>
                  </a:cubicBezTo>
                  <a:lnTo>
                    <a:pt x="2141412" y="6212394"/>
                  </a:lnTo>
                  <a:lnTo>
                    <a:pt x="1992715" y="6184961"/>
                  </a:lnTo>
                  <a:cubicBezTo>
                    <a:pt x="1943561" y="6173988"/>
                    <a:pt x="1894630" y="6162231"/>
                    <a:pt x="1845811" y="6151034"/>
                  </a:cubicBezTo>
                  <a:cubicBezTo>
                    <a:pt x="1797215" y="6138829"/>
                    <a:pt x="1749180" y="6123938"/>
                    <a:pt x="1701033" y="6110724"/>
                  </a:cubicBezTo>
                  <a:cubicBezTo>
                    <a:pt x="1676847" y="6104566"/>
                    <a:pt x="1653334" y="6095833"/>
                    <a:pt x="1629484" y="6088219"/>
                  </a:cubicBezTo>
                  <a:lnTo>
                    <a:pt x="1558383" y="6064929"/>
                  </a:lnTo>
                  <a:cubicBezTo>
                    <a:pt x="1369713" y="6000210"/>
                    <a:pt x="1186978" y="5921271"/>
                    <a:pt x="1011968" y="5828896"/>
                  </a:cubicBezTo>
                  <a:cubicBezTo>
                    <a:pt x="837071" y="5736408"/>
                    <a:pt x="668556" y="5631940"/>
                    <a:pt x="511237" y="5512356"/>
                  </a:cubicBezTo>
                  <a:cubicBezTo>
                    <a:pt x="471152" y="5483468"/>
                    <a:pt x="433642" y="5451220"/>
                    <a:pt x="395572" y="5419757"/>
                  </a:cubicBezTo>
                  <a:cubicBezTo>
                    <a:pt x="356831" y="5388965"/>
                    <a:pt x="321112" y="5354926"/>
                    <a:pt x="284722" y="5321559"/>
                  </a:cubicBezTo>
                  <a:lnTo>
                    <a:pt x="257513" y="5296477"/>
                  </a:lnTo>
                  <a:lnTo>
                    <a:pt x="243853" y="5283937"/>
                  </a:lnTo>
                  <a:lnTo>
                    <a:pt x="230752" y="5270836"/>
                  </a:lnTo>
                  <a:lnTo>
                    <a:pt x="178574" y="5218322"/>
                  </a:lnTo>
                  <a:cubicBezTo>
                    <a:pt x="161331" y="5200631"/>
                    <a:pt x="143191" y="5183948"/>
                    <a:pt x="126508" y="5165584"/>
                  </a:cubicBezTo>
                  <a:lnTo>
                    <a:pt x="76345" y="5111167"/>
                  </a:lnTo>
                  <a:cubicBezTo>
                    <a:pt x="59774" y="5092916"/>
                    <a:pt x="42530" y="5075112"/>
                    <a:pt x="26407" y="5056413"/>
                  </a:cubicBezTo>
                  <a:lnTo>
                    <a:pt x="0" y="5024776"/>
                  </a:lnTo>
                  <a:lnTo>
                    <a:pt x="0" y="4492798"/>
                  </a:lnTo>
                  <a:lnTo>
                    <a:pt x="28534" y="4537879"/>
                  </a:lnTo>
                  <a:cubicBezTo>
                    <a:pt x="41299" y="4556130"/>
                    <a:pt x="54175" y="4574382"/>
                    <a:pt x="66604" y="4592745"/>
                  </a:cubicBezTo>
                  <a:lnTo>
                    <a:pt x="104114" y="4647834"/>
                  </a:lnTo>
                  <a:lnTo>
                    <a:pt x="143751" y="4701580"/>
                  </a:lnTo>
                  <a:cubicBezTo>
                    <a:pt x="156964" y="4719495"/>
                    <a:pt x="169728" y="4737746"/>
                    <a:pt x="182717" y="4755773"/>
                  </a:cubicBezTo>
                  <a:lnTo>
                    <a:pt x="223810" y="4808399"/>
                  </a:lnTo>
                  <a:lnTo>
                    <a:pt x="264679" y="4861249"/>
                  </a:lnTo>
                  <a:cubicBezTo>
                    <a:pt x="278563" y="4878717"/>
                    <a:pt x="293455" y="4895288"/>
                    <a:pt x="307788" y="4912420"/>
                  </a:cubicBezTo>
                  <a:lnTo>
                    <a:pt x="351232" y="4963254"/>
                  </a:lnTo>
                  <a:cubicBezTo>
                    <a:pt x="365788" y="4980162"/>
                    <a:pt x="381688" y="4995837"/>
                    <a:pt x="397028" y="5012185"/>
                  </a:cubicBezTo>
                  <a:lnTo>
                    <a:pt x="443496" y="5060444"/>
                  </a:lnTo>
                  <a:lnTo>
                    <a:pt x="455140" y="5072537"/>
                  </a:lnTo>
                  <a:lnTo>
                    <a:pt x="467345" y="5083958"/>
                  </a:lnTo>
                  <a:lnTo>
                    <a:pt x="491755" y="5106912"/>
                  </a:lnTo>
                  <a:lnTo>
                    <a:pt x="540686" y="5152819"/>
                  </a:lnTo>
                  <a:lnTo>
                    <a:pt x="552890" y="5164353"/>
                  </a:lnTo>
                  <a:lnTo>
                    <a:pt x="565655" y="5175214"/>
                  </a:lnTo>
                  <a:lnTo>
                    <a:pt x="591072" y="5197048"/>
                  </a:lnTo>
                  <a:cubicBezTo>
                    <a:pt x="624999" y="5226160"/>
                    <a:pt x="658366" y="5256056"/>
                    <a:pt x="694197" y="5283041"/>
                  </a:cubicBezTo>
                  <a:cubicBezTo>
                    <a:pt x="834272" y="5394675"/>
                    <a:pt x="985207" y="5493881"/>
                    <a:pt x="1146221" y="5573716"/>
                  </a:cubicBezTo>
                  <a:cubicBezTo>
                    <a:pt x="1307122" y="5653774"/>
                    <a:pt x="1476869" y="5715918"/>
                    <a:pt x="1650982" y="5758130"/>
                  </a:cubicBezTo>
                  <a:lnTo>
                    <a:pt x="1716485" y="5772798"/>
                  </a:lnTo>
                  <a:cubicBezTo>
                    <a:pt x="1738431" y="5777390"/>
                    <a:pt x="1759929" y="5783100"/>
                    <a:pt x="1782211" y="5786235"/>
                  </a:cubicBezTo>
                  <a:lnTo>
                    <a:pt x="1848386" y="5796984"/>
                  </a:lnTo>
                  <a:lnTo>
                    <a:pt x="1881417" y="5802359"/>
                  </a:lnTo>
                  <a:cubicBezTo>
                    <a:pt x="1892390" y="5804151"/>
                    <a:pt x="1903363" y="5806054"/>
                    <a:pt x="1914560" y="5807061"/>
                  </a:cubicBezTo>
                  <a:cubicBezTo>
                    <a:pt x="1959012" y="5811765"/>
                    <a:pt x="2003241" y="5817251"/>
                    <a:pt x="2047469" y="5821282"/>
                  </a:cubicBezTo>
                  <a:lnTo>
                    <a:pt x="2180601" y="5828896"/>
                  </a:lnTo>
                  <a:lnTo>
                    <a:pt x="2313622" y="5830463"/>
                  </a:lnTo>
                  <a:cubicBezTo>
                    <a:pt x="2335680" y="5830799"/>
                    <a:pt x="2357962" y="5829008"/>
                    <a:pt x="2380021" y="5828448"/>
                  </a:cubicBezTo>
                  <a:lnTo>
                    <a:pt x="2446195" y="5826433"/>
                  </a:lnTo>
                  <a:cubicBezTo>
                    <a:pt x="2468029" y="5826208"/>
                    <a:pt x="2490647" y="5824193"/>
                    <a:pt x="2513041" y="5822737"/>
                  </a:cubicBezTo>
                  <a:lnTo>
                    <a:pt x="2580111" y="5818258"/>
                  </a:lnTo>
                  <a:lnTo>
                    <a:pt x="2613590" y="5816355"/>
                  </a:lnTo>
                  <a:lnTo>
                    <a:pt x="2646845" y="5813108"/>
                  </a:lnTo>
                  <a:cubicBezTo>
                    <a:pt x="2669016" y="5810869"/>
                    <a:pt x="2691074" y="5808741"/>
                    <a:pt x="2713244" y="5806838"/>
                  </a:cubicBezTo>
                  <a:cubicBezTo>
                    <a:pt x="2889933" y="5789371"/>
                    <a:pt x="3062815" y="5762050"/>
                    <a:pt x="3230882" y="5721292"/>
                  </a:cubicBezTo>
                  <a:cubicBezTo>
                    <a:pt x="3398837" y="5680423"/>
                    <a:pt x="3562426" y="5626902"/>
                    <a:pt x="3720416" y="5556472"/>
                  </a:cubicBezTo>
                  <a:cubicBezTo>
                    <a:pt x="3759381" y="5537997"/>
                    <a:pt x="3798347" y="5518962"/>
                    <a:pt x="3837425" y="5499927"/>
                  </a:cubicBezTo>
                  <a:cubicBezTo>
                    <a:pt x="3875271" y="5478765"/>
                    <a:pt x="3913900" y="5458610"/>
                    <a:pt x="3951634" y="5436552"/>
                  </a:cubicBezTo>
                  <a:lnTo>
                    <a:pt x="4007284" y="5401841"/>
                  </a:lnTo>
                  <a:lnTo>
                    <a:pt x="4035164" y="5384374"/>
                  </a:lnTo>
                  <a:lnTo>
                    <a:pt x="4049049" y="5375640"/>
                  </a:lnTo>
                  <a:lnTo>
                    <a:pt x="4062485" y="5366123"/>
                  </a:lnTo>
                  <a:lnTo>
                    <a:pt x="4116567" y="5328277"/>
                  </a:lnTo>
                  <a:cubicBezTo>
                    <a:pt x="4134594" y="5315624"/>
                    <a:pt x="4152957" y="5303420"/>
                    <a:pt x="4169976" y="5289199"/>
                  </a:cubicBezTo>
                  <a:lnTo>
                    <a:pt x="4222042" y="5247994"/>
                  </a:lnTo>
                  <a:cubicBezTo>
                    <a:pt x="4239398" y="5234222"/>
                    <a:pt x="4256865" y="5220562"/>
                    <a:pt x="4273213" y="5205558"/>
                  </a:cubicBezTo>
                  <a:lnTo>
                    <a:pt x="4323151" y="5161329"/>
                  </a:lnTo>
                  <a:cubicBezTo>
                    <a:pt x="4339611" y="5146437"/>
                    <a:pt x="4356631" y="5131881"/>
                    <a:pt x="4371971" y="5116093"/>
                  </a:cubicBezTo>
                  <a:cubicBezTo>
                    <a:pt x="4435457" y="5054398"/>
                    <a:pt x="4496258" y="4991135"/>
                    <a:pt x="4546868" y="4924400"/>
                  </a:cubicBezTo>
                  <a:cubicBezTo>
                    <a:pt x="4600054" y="4858450"/>
                    <a:pt x="4640699" y="4788916"/>
                    <a:pt x="4675634" y="4715352"/>
                  </a:cubicBezTo>
                  <a:lnTo>
                    <a:pt x="4700155" y="4659255"/>
                  </a:lnTo>
                  <a:lnTo>
                    <a:pt x="4721206" y="4600135"/>
                  </a:lnTo>
                  <a:cubicBezTo>
                    <a:pt x="4728707" y="4580988"/>
                    <a:pt x="4733970" y="4559266"/>
                    <a:pt x="4740465" y="4538887"/>
                  </a:cubicBezTo>
                  <a:cubicBezTo>
                    <a:pt x="4746623" y="4518061"/>
                    <a:pt x="4753005" y="4497906"/>
                    <a:pt x="4758492" y="4475848"/>
                  </a:cubicBezTo>
                  <a:cubicBezTo>
                    <a:pt x="4803168" y="4303637"/>
                    <a:pt x="4840902" y="4115080"/>
                    <a:pt x="4891288" y="3930329"/>
                  </a:cubicBezTo>
                  <a:cubicBezTo>
                    <a:pt x="4940891" y="3744906"/>
                    <a:pt x="5000235" y="3562059"/>
                    <a:pt x="5066298" y="3382235"/>
                  </a:cubicBezTo>
                  <a:cubicBezTo>
                    <a:pt x="5124186" y="3226932"/>
                    <a:pt x="5154530" y="3064015"/>
                    <a:pt x="5156994" y="2898635"/>
                  </a:cubicBezTo>
                  <a:cubicBezTo>
                    <a:pt x="5159681" y="2733255"/>
                    <a:pt x="5132920" y="2565636"/>
                    <a:pt x="5083317" y="2402047"/>
                  </a:cubicBezTo>
                  <a:cubicBezTo>
                    <a:pt x="5033938" y="2238123"/>
                    <a:pt x="4960150" y="2079013"/>
                    <a:pt x="4871022" y="1926958"/>
                  </a:cubicBezTo>
                  <a:cubicBezTo>
                    <a:pt x="4826570" y="1850818"/>
                    <a:pt x="4777415" y="1776918"/>
                    <a:pt x="4727028" y="1703577"/>
                  </a:cubicBezTo>
                  <a:cubicBezTo>
                    <a:pt x="4676418" y="1630349"/>
                    <a:pt x="4622784" y="1558464"/>
                    <a:pt x="4563776" y="1490834"/>
                  </a:cubicBezTo>
                  <a:cubicBezTo>
                    <a:pt x="4503647" y="1423764"/>
                    <a:pt x="4439041" y="1359157"/>
                    <a:pt x="4370291" y="1300596"/>
                  </a:cubicBezTo>
                  <a:cubicBezTo>
                    <a:pt x="4336812" y="1270141"/>
                    <a:pt x="4301541" y="1242148"/>
                    <a:pt x="4266046" y="1214491"/>
                  </a:cubicBezTo>
                  <a:cubicBezTo>
                    <a:pt x="4248355" y="1200607"/>
                    <a:pt x="4230776" y="1186611"/>
                    <a:pt x="4212973" y="1173062"/>
                  </a:cubicBezTo>
                  <a:cubicBezTo>
                    <a:pt x="4194722" y="1160074"/>
                    <a:pt x="4176359" y="1147197"/>
                    <a:pt x="4157995" y="1134545"/>
                  </a:cubicBezTo>
                  <a:cubicBezTo>
                    <a:pt x="4011426" y="1031980"/>
                    <a:pt x="3855004" y="948562"/>
                    <a:pt x="3697126" y="881044"/>
                  </a:cubicBezTo>
                  <a:lnTo>
                    <a:pt x="3637670" y="856747"/>
                  </a:lnTo>
                  <a:lnTo>
                    <a:pt x="3608222" y="844318"/>
                  </a:lnTo>
                  <a:cubicBezTo>
                    <a:pt x="3598480" y="840063"/>
                    <a:pt x="3588179" y="837040"/>
                    <a:pt x="3578214" y="833457"/>
                  </a:cubicBezTo>
                  <a:lnTo>
                    <a:pt x="3518309" y="812294"/>
                  </a:lnTo>
                  <a:cubicBezTo>
                    <a:pt x="3513383" y="810503"/>
                    <a:pt x="3508344" y="808823"/>
                    <a:pt x="3503417" y="806920"/>
                  </a:cubicBezTo>
                  <a:cubicBezTo>
                    <a:pt x="3498603" y="804792"/>
                    <a:pt x="3494236" y="801993"/>
                    <a:pt x="3489533" y="799642"/>
                  </a:cubicBezTo>
                  <a:cubicBezTo>
                    <a:pt x="3480240" y="794827"/>
                    <a:pt x="3470498" y="791020"/>
                    <a:pt x="3460869" y="787101"/>
                  </a:cubicBezTo>
                  <a:lnTo>
                    <a:pt x="3402980" y="763475"/>
                  </a:lnTo>
                  <a:lnTo>
                    <a:pt x="3374092" y="751606"/>
                  </a:lnTo>
                  <a:cubicBezTo>
                    <a:pt x="3364462" y="747688"/>
                    <a:pt x="3354945" y="743433"/>
                    <a:pt x="3344980" y="740409"/>
                  </a:cubicBezTo>
                  <a:lnTo>
                    <a:pt x="3226627" y="700772"/>
                  </a:lnTo>
                  <a:cubicBezTo>
                    <a:pt x="3067405" y="652849"/>
                    <a:pt x="2902697" y="625192"/>
                    <a:pt x="2735750" y="614667"/>
                  </a:cubicBezTo>
                  <a:cubicBezTo>
                    <a:pt x="2714811" y="613435"/>
                    <a:pt x="2694209" y="610860"/>
                    <a:pt x="2673158" y="610412"/>
                  </a:cubicBezTo>
                  <a:lnTo>
                    <a:pt x="2610119" y="609628"/>
                  </a:lnTo>
                  <a:lnTo>
                    <a:pt x="2547080" y="608620"/>
                  </a:lnTo>
                  <a:cubicBezTo>
                    <a:pt x="2536443" y="608173"/>
                    <a:pt x="2526365" y="608397"/>
                    <a:pt x="2516400" y="608844"/>
                  </a:cubicBezTo>
                  <a:lnTo>
                    <a:pt x="2486280" y="609740"/>
                  </a:lnTo>
                  <a:cubicBezTo>
                    <a:pt x="2466125" y="609852"/>
                    <a:pt x="2446307" y="611868"/>
                    <a:pt x="2426376" y="613099"/>
                  </a:cubicBezTo>
                  <a:cubicBezTo>
                    <a:pt x="2406333" y="613995"/>
                    <a:pt x="2386627" y="616458"/>
                    <a:pt x="2366920" y="618474"/>
                  </a:cubicBezTo>
                  <a:cubicBezTo>
                    <a:pt x="2357066" y="619482"/>
                    <a:pt x="2347101" y="620153"/>
                    <a:pt x="2337248" y="621497"/>
                  </a:cubicBezTo>
                  <a:lnTo>
                    <a:pt x="2307800" y="625528"/>
                  </a:lnTo>
                  <a:lnTo>
                    <a:pt x="2278351" y="629559"/>
                  </a:lnTo>
                  <a:lnTo>
                    <a:pt x="2249127" y="634710"/>
                  </a:lnTo>
                  <a:cubicBezTo>
                    <a:pt x="2093377" y="661918"/>
                    <a:pt x="1942329" y="710849"/>
                    <a:pt x="1796096" y="781726"/>
                  </a:cubicBezTo>
                  <a:cubicBezTo>
                    <a:pt x="1649751" y="852268"/>
                    <a:pt x="1508892" y="944307"/>
                    <a:pt x="1370833" y="1048663"/>
                  </a:cubicBezTo>
                  <a:cubicBezTo>
                    <a:pt x="1232774" y="1153244"/>
                    <a:pt x="1097290" y="1269917"/>
                    <a:pt x="959790" y="1390844"/>
                  </a:cubicBezTo>
                  <a:lnTo>
                    <a:pt x="749062" y="1577611"/>
                  </a:lnTo>
                  <a:cubicBezTo>
                    <a:pt x="674602" y="1642329"/>
                    <a:pt x="599806" y="1704137"/>
                    <a:pt x="524786" y="1763145"/>
                  </a:cubicBezTo>
                  <a:cubicBezTo>
                    <a:pt x="374858" y="1881498"/>
                    <a:pt x="223810" y="1987422"/>
                    <a:pt x="84071" y="2098496"/>
                  </a:cubicBezTo>
                  <a:lnTo>
                    <a:pt x="0" y="2168094"/>
                  </a:lnTo>
                  <a:lnTo>
                    <a:pt x="0" y="1576676"/>
                  </a:lnTo>
                  <a:lnTo>
                    <a:pt x="174655" y="1387597"/>
                  </a:lnTo>
                  <a:cubicBezTo>
                    <a:pt x="238926" y="1320079"/>
                    <a:pt x="302749" y="1254577"/>
                    <a:pt x="363661" y="1188626"/>
                  </a:cubicBezTo>
                  <a:lnTo>
                    <a:pt x="458052" y="1086397"/>
                  </a:lnTo>
                  <a:cubicBezTo>
                    <a:pt x="490635" y="1051351"/>
                    <a:pt x="523666" y="1016416"/>
                    <a:pt x="557257" y="981593"/>
                  </a:cubicBezTo>
                  <a:cubicBezTo>
                    <a:pt x="691510" y="842414"/>
                    <a:pt x="835055" y="705699"/>
                    <a:pt x="994165" y="578389"/>
                  </a:cubicBezTo>
                  <a:cubicBezTo>
                    <a:pt x="1152939" y="451190"/>
                    <a:pt x="1328060" y="333398"/>
                    <a:pt x="1520873" y="237215"/>
                  </a:cubicBezTo>
                  <a:cubicBezTo>
                    <a:pt x="1713238" y="141033"/>
                    <a:pt x="1924302" y="68028"/>
                    <a:pt x="2141748" y="31190"/>
                  </a:cubicBezTo>
                  <a:lnTo>
                    <a:pt x="2182505" y="24360"/>
                  </a:lnTo>
                  <a:cubicBezTo>
                    <a:pt x="2196165" y="22344"/>
                    <a:pt x="2209826" y="20665"/>
                    <a:pt x="2223374" y="18873"/>
                  </a:cubicBezTo>
                  <a:lnTo>
                    <a:pt x="2264355" y="13611"/>
                  </a:lnTo>
                  <a:cubicBezTo>
                    <a:pt x="2278015" y="11931"/>
                    <a:pt x="2291676" y="10924"/>
                    <a:pt x="2305336" y="9580"/>
                  </a:cubicBezTo>
                  <a:cubicBezTo>
                    <a:pt x="2332657" y="7229"/>
                    <a:pt x="2360090" y="4653"/>
                    <a:pt x="2387410" y="3645"/>
                  </a:cubicBezTo>
                  <a:cubicBezTo>
                    <a:pt x="2414731" y="2414"/>
                    <a:pt x="2442164" y="510"/>
                    <a:pt x="2469373" y="622"/>
                  </a:cubicBezTo>
                  <a:close/>
                </a:path>
              </a:pathLst>
            </a:custGeom>
            <a:gradFill>
              <a:gsLst>
                <a:gs pos="37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67C4629D-4AB7-48D4-A61B-1AE1837A78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176241"/>
              <a:ext cx="5646908" cy="6130481"/>
            </a:xfrm>
            <a:custGeom>
              <a:avLst/>
              <a:gdLst>
                <a:gd name="connsiteX0" fmla="*/ 2616837 w 5646908"/>
                <a:gd name="connsiteY0" fmla="*/ 0 h 6130481"/>
                <a:gd name="connsiteX1" fmla="*/ 4918721 w 5646908"/>
                <a:gd name="connsiteY1" fmla="*/ 1134258 h 6130481"/>
                <a:gd name="connsiteX2" fmla="*/ 5539036 w 5646908"/>
                <a:gd name="connsiteY2" fmla="*/ 3362353 h 6130481"/>
                <a:gd name="connsiteX3" fmla="*/ 4712024 w 5646908"/>
                <a:gd name="connsiteY3" fmla="*/ 5293280 h 6130481"/>
                <a:gd name="connsiteX4" fmla="*/ 2547864 w 5646908"/>
                <a:gd name="connsiteY4" fmla="*/ 6130481 h 6130481"/>
                <a:gd name="connsiteX5" fmla="*/ 263223 w 5646908"/>
                <a:gd name="connsiteY5" fmla="*/ 5212325 h 6130481"/>
                <a:gd name="connsiteX6" fmla="*/ 49974 w 5646908"/>
                <a:gd name="connsiteY6" fmla="*/ 4985345 h 6130481"/>
                <a:gd name="connsiteX7" fmla="*/ 0 w 5646908"/>
                <a:gd name="connsiteY7" fmla="*/ 4920618 h 6130481"/>
                <a:gd name="connsiteX8" fmla="*/ 0 w 5646908"/>
                <a:gd name="connsiteY8" fmla="*/ 3760303 h 6130481"/>
                <a:gd name="connsiteX9" fmla="*/ 80488 w 5646908"/>
                <a:gd name="connsiteY9" fmla="*/ 3974159 h 6130481"/>
                <a:gd name="connsiteX10" fmla="*/ 664748 w 5646908"/>
                <a:gd name="connsiteY10" fmla="*/ 4813600 h 6130481"/>
                <a:gd name="connsiteX11" fmla="*/ 2548087 w 5646908"/>
                <a:gd name="connsiteY11" fmla="*/ 5570406 h 6130481"/>
                <a:gd name="connsiteX12" fmla="*/ 3536561 w 5646908"/>
                <a:gd name="connsiteY12" fmla="*/ 5407153 h 6130481"/>
                <a:gd name="connsiteX13" fmla="*/ 4308035 w 5646908"/>
                <a:gd name="connsiteY13" fmla="*/ 4897241 h 6130481"/>
                <a:gd name="connsiteX14" fmla="*/ 4569038 w 5646908"/>
                <a:gd name="connsiteY14" fmla="*/ 4564802 h 6130481"/>
                <a:gd name="connsiteX15" fmla="*/ 4699147 w 5646908"/>
                <a:gd name="connsiteY15" fmla="*/ 4149952 h 6130481"/>
                <a:gd name="connsiteX16" fmla="*/ 5003034 w 5646908"/>
                <a:gd name="connsiteY16" fmla="*/ 3168421 h 6130481"/>
                <a:gd name="connsiteX17" fmla="*/ 4994189 w 5646908"/>
                <a:gd name="connsiteY17" fmla="*/ 2321590 h 6130481"/>
                <a:gd name="connsiteX18" fmla="*/ 4487860 w 5646908"/>
                <a:gd name="connsiteY18" fmla="*/ 1501856 h 6130481"/>
                <a:gd name="connsiteX19" fmla="*/ 3640469 w 5646908"/>
                <a:gd name="connsiteY19" fmla="*/ 808425 h 6130481"/>
                <a:gd name="connsiteX20" fmla="*/ 2616837 w 5646908"/>
                <a:gd name="connsiteY20" fmla="*/ 559851 h 6130481"/>
                <a:gd name="connsiteX21" fmla="*/ 1762952 w 5646908"/>
                <a:gd name="connsiteY21" fmla="*/ 812008 h 6130481"/>
                <a:gd name="connsiteX22" fmla="*/ 939635 w 5646908"/>
                <a:gd name="connsiteY22" fmla="*/ 1502976 h 6130481"/>
                <a:gd name="connsiteX23" fmla="*/ 585250 w 5646908"/>
                <a:gd name="connsiteY23" fmla="*/ 1831049 h 6130481"/>
                <a:gd name="connsiteX24" fmla="*/ 40403 w 5646908"/>
                <a:gd name="connsiteY24" fmla="*/ 2389556 h 6130481"/>
                <a:gd name="connsiteX25" fmla="*/ 0 w 5646908"/>
                <a:gd name="connsiteY25" fmla="*/ 2456747 h 6130481"/>
                <a:gd name="connsiteX26" fmla="*/ 0 w 5646908"/>
                <a:gd name="connsiteY26" fmla="*/ 1601114 h 6130481"/>
                <a:gd name="connsiteX27" fmla="*/ 93200 w 5646908"/>
                <a:gd name="connsiteY27" fmla="*/ 1513741 h 6130481"/>
                <a:gd name="connsiteX28" fmla="*/ 535423 w 5646908"/>
                <a:gd name="connsiteY28" fmla="*/ 1107273 h 6130481"/>
                <a:gd name="connsiteX29" fmla="*/ 2616837 w 5646908"/>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646908" h="6130481">
                  <a:moveTo>
                    <a:pt x="2616837" y="0"/>
                  </a:moveTo>
                  <a:cubicBezTo>
                    <a:pt x="3596241" y="0"/>
                    <a:pt x="4322479" y="463445"/>
                    <a:pt x="4918721" y="1134258"/>
                  </a:cubicBezTo>
                  <a:cubicBezTo>
                    <a:pt x="5416317" y="1694109"/>
                    <a:pt x="5857703" y="2516643"/>
                    <a:pt x="5539036" y="3362353"/>
                  </a:cubicBezTo>
                  <a:cubicBezTo>
                    <a:pt x="5111758" y="4496612"/>
                    <a:pt x="5300763" y="4716633"/>
                    <a:pt x="4712024" y="5293280"/>
                  </a:cubicBezTo>
                  <a:cubicBezTo>
                    <a:pt x="4123284" y="5869926"/>
                    <a:pt x="3446201" y="6130481"/>
                    <a:pt x="2547864" y="6130481"/>
                  </a:cubicBezTo>
                  <a:cubicBezTo>
                    <a:pt x="1657476" y="6130481"/>
                    <a:pt x="850619" y="5780127"/>
                    <a:pt x="263223" y="5212325"/>
                  </a:cubicBezTo>
                  <a:cubicBezTo>
                    <a:pt x="188497" y="5140091"/>
                    <a:pt x="117321" y="5064339"/>
                    <a:pt x="49974" y="4985345"/>
                  </a:cubicBezTo>
                  <a:lnTo>
                    <a:pt x="0" y="4920618"/>
                  </a:lnTo>
                  <a:lnTo>
                    <a:pt x="0" y="3760303"/>
                  </a:lnTo>
                  <a:lnTo>
                    <a:pt x="80488" y="3974159"/>
                  </a:lnTo>
                  <a:cubicBezTo>
                    <a:pt x="217875" y="4289243"/>
                    <a:pt x="414383" y="4571632"/>
                    <a:pt x="664748" y="4813600"/>
                  </a:cubicBezTo>
                  <a:cubicBezTo>
                    <a:pt x="1169734" y="5301566"/>
                    <a:pt x="1838644" y="5570406"/>
                    <a:pt x="2548087" y="5570406"/>
                  </a:cubicBezTo>
                  <a:cubicBezTo>
                    <a:pt x="2928786" y="5570406"/>
                    <a:pt x="3252156" y="5516996"/>
                    <a:pt x="3536561" y="5407153"/>
                  </a:cubicBezTo>
                  <a:cubicBezTo>
                    <a:pt x="3815366" y="5299438"/>
                    <a:pt x="4067747" y="5132603"/>
                    <a:pt x="4308035" y="4897241"/>
                  </a:cubicBezTo>
                  <a:cubicBezTo>
                    <a:pt x="4475095" y="4733653"/>
                    <a:pt x="4533767" y="4637358"/>
                    <a:pt x="4569038" y="4564802"/>
                  </a:cubicBezTo>
                  <a:cubicBezTo>
                    <a:pt x="4619313" y="4461453"/>
                    <a:pt x="4652792" y="4330784"/>
                    <a:pt x="4699147" y="4149952"/>
                  </a:cubicBezTo>
                  <a:cubicBezTo>
                    <a:pt x="4758491" y="3918846"/>
                    <a:pt x="4839558" y="3602194"/>
                    <a:pt x="5003034" y="3168421"/>
                  </a:cubicBezTo>
                  <a:cubicBezTo>
                    <a:pt x="5103024" y="2902940"/>
                    <a:pt x="5100112" y="2626037"/>
                    <a:pt x="4994189" y="2321590"/>
                  </a:cubicBezTo>
                  <a:cubicBezTo>
                    <a:pt x="4900470" y="2052526"/>
                    <a:pt x="4725460" y="1769129"/>
                    <a:pt x="4487860" y="1501856"/>
                  </a:cubicBezTo>
                  <a:cubicBezTo>
                    <a:pt x="4210285" y="1189683"/>
                    <a:pt x="3933047" y="962832"/>
                    <a:pt x="3640469" y="808425"/>
                  </a:cubicBezTo>
                  <a:cubicBezTo>
                    <a:pt x="3323369" y="641141"/>
                    <a:pt x="2988578" y="559851"/>
                    <a:pt x="2616837" y="559851"/>
                  </a:cubicBezTo>
                  <a:cubicBezTo>
                    <a:pt x="2315413" y="559851"/>
                    <a:pt x="2044110" y="640134"/>
                    <a:pt x="1762952" y="812008"/>
                  </a:cubicBezTo>
                  <a:cubicBezTo>
                    <a:pt x="1472838" y="989593"/>
                    <a:pt x="1197167" y="1250707"/>
                    <a:pt x="939635" y="1502976"/>
                  </a:cubicBezTo>
                  <a:cubicBezTo>
                    <a:pt x="819379" y="1620769"/>
                    <a:pt x="700355" y="1727700"/>
                    <a:pt x="585250" y="1831049"/>
                  </a:cubicBezTo>
                  <a:cubicBezTo>
                    <a:pt x="362317" y="2031140"/>
                    <a:pt x="169840" y="2204022"/>
                    <a:pt x="40403" y="2389556"/>
                  </a:cubicBezTo>
                  <a:lnTo>
                    <a:pt x="0" y="2456747"/>
                  </a:lnTo>
                  <a:lnTo>
                    <a:pt x="0" y="1601114"/>
                  </a:lnTo>
                  <a:lnTo>
                    <a:pt x="93200" y="1513741"/>
                  </a:lnTo>
                  <a:cubicBezTo>
                    <a:pt x="237107" y="1383294"/>
                    <a:pt x="388238" y="1251435"/>
                    <a:pt x="535423" y="1107273"/>
                  </a:cubicBezTo>
                  <a:cubicBezTo>
                    <a:pt x="1124050" y="530627"/>
                    <a:pt x="1718500" y="0"/>
                    <a:pt x="2616837" y="0"/>
                  </a:cubicBezTo>
                  <a:close/>
                </a:path>
              </a:pathLst>
            </a:custGeom>
            <a:gradFill>
              <a:gsLst>
                <a:gs pos="2000">
                  <a:schemeClr val="bg1">
                    <a:alpha val="10000"/>
                  </a:schemeClr>
                </a:gs>
                <a:gs pos="54000">
                  <a:schemeClr val="accent6">
                    <a:alpha val="10000"/>
                  </a:schemeClr>
                </a:gs>
                <a:gs pos="100000">
                  <a:schemeClr val="bg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D1E30050-9FC4-4CC7-8C0B-BF5EFD106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176241"/>
              <a:ext cx="5517522" cy="6130481"/>
            </a:xfrm>
            <a:custGeom>
              <a:avLst/>
              <a:gdLst>
                <a:gd name="connsiteX0" fmla="*/ 2549095 w 5517522"/>
                <a:gd name="connsiteY0" fmla="*/ 0 h 6130481"/>
                <a:gd name="connsiteX1" fmla="*/ 4804175 w 5517522"/>
                <a:gd name="connsiteY1" fmla="*/ 1134258 h 6130481"/>
                <a:gd name="connsiteX2" fmla="*/ 5411838 w 5517522"/>
                <a:gd name="connsiteY2" fmla="*/ 3362353 h 6130481"/>
                <a:gd name="connsiteX3" fmla="*/ 4601621 w 5517522"/>
                <a:gd name="connsiteY3" fmla="*/ 5293280 h 6130481"/>
                <a:gd name="connsiteX4" fmla="*/ 2481577 w 5517522"/>
                <a:gd name="connsiteY4" fmla="*/ 6130481 h 6130481"/>
                <a:gd name="connsiteX5" fmla="*/ 243517 w 5517522"/>
                <a:gd name="connsiteY5" fmla="*/ 5212325 h 6130481"/>
                <a:gd name="connsiteX6" fmla="*/ 34587 w 5517522"/>
                <a:gd name="connsiteY6" fmla="*/ 4985345 h 6130481"/>
                <a:gd name="connsiteX7" fmla="*/ 0 w 5517522"/>
                <a:gd name="connsiteY7" fmla="*/ 4939620 h 6130481"/>
                <a:gd name="connsiteX8" fmla="*/ 0 w 5517522"/>
                <a:gd name="connsiteY8" fmla="*/ 3335329 h 6130481"/>
                <a:gd name="connsiteX9" fmla="*/ 17141 w 5517522"/>
                <a:gd name="connsiteY9" fmla="*/ 3448738 h 6130481"/>
                <a:gd name="connsiteX10" fmla="*/ 167489 w 5517522"/>
                <a:gd name="connsiteY10" fmla="*/ 3930490 h 6130481"/>
                <a:gd name="connsiteX11" fmla="*/ 715471 w 5517522"/>
                <a:gd name="connsiteY11" fmla="*/ 4734212 h 6130481"/>
                <a:gd name="connsiteX12" fmla="*/ 2481689 w 5517522"/>
                <a:gd name="connsiteY12" fmla="*/ 5458772 h 6130481"/>
                <a:gd name="connsiteX13" fmla="*/ 4126644 w 5517522"/>
                <a:gd name="connsiteY13" fmla="*/ 4818302 h 6130481"/>
                <a:gd name="connsiteX14" fmla="*/ 4360437 w 5517522"/>
                <a:gd name="connsiteY14" fmla="*/ 4516766 h 6130481"/>
                <a:gd name="connsiteX15" fmla="*/ 4480357 w 5517522"/>
                <a:gd name="connsiteY15" fmla="*/ 4122855 h 6130481"/>
                <a:gd name="connsiteX16" fmla="*/ 4781557 w 5517522"/>
                <a:gd name="connsiteY16" fmla="*/ 3129791 h 6130481"/>
                <a:gd name="connsiteX17" fmla="*/ 4771928 w 5517522"/>
                <a:gd name="connsiteY17" fmla="*/ 2357869 h 6130481"/>
                <a:gd name="connsiteX18" fmla="*/ 4297510 w 5517522"/>
                <a:gd name="connsiteY18" fmla="*/ 1575533 h 6130481"/>
                <a:gd name="connsiteX19" fmla="*/ 3498715 w 5517522"/>
                <a:gd name="connsiteY19" fmla="*/ 907071 h 6130481"/>
                <a:gd name="connsiteX20" fmla="*/ 2549095 w 5517522"/>
                <a:gd name="connsiteY20" fmla="*/ 671821 h 6130481"/>
                <a:gd name="connsiteX21" fmla="*/ 985319 w 5517522"/>
                <a:gd name="connsiteY21" fmla="*/ 1582475 h 6130481"/>
                <a:gd name="connsiteX22" fmla="*/ 634628 w 5517522"/>
                <a:gd name="connsiteY22" fmla="*/ 1913907 h 6130481"/>
                <a:gd name="connsiteX23" fmla="*/ 117662 w 5517522"/>
                <a:gd name="connsiteY23" fmla="*/ 2453044 h 6130481"/>
                <a:gd name="connsiteX24" fmla="*/ 2515 w 5517522"/>
                <a:gd name="connsiteY24" fmla="*/ 2685494 h 6130481"/>
                <a:gd name="connsiteX25" fmla="*/ 0 w 5517522"/>
                <a:gd name="connsiteY25" fmla="*/ 2696965 h 6130481"/>
                <a:gd name="connsiteX26" fmla="*/ 0 w 5517522"/>
                <a:gd name="connsiteY26" fmla="*/ 1587383 h 6130481"/>
                <a:gd name="connsiteX27" fmla="*/ 76951 w 5517522"/>
                <a:gd name="connsiteY27" fmla="*/ 1513741 h 6130481"/>
                <a:gd name="connsiteX28" fmla="*/ 510118 w 5517522"/>
                <a:gd name="connsiteY28" fmla="*/ 1107273 h 6130481"/>
                <a:gd name="connsiteX29" fmla="*/ 2549095 w 5517522"/>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517522" h="6130481">
                  <a:moveTo>
                    <a:pt x="2549095" y="0"/>
                  </a:moveTo>
                  <a:cubicBezTo>
                    <a:pt x="3508568" y="0"/>
                    <a:pt x="4219915" y="463445"/>
                    <a:pt x="4804175" y="1134258"/>
                  </a:cubicBezTo>
                  <a:cubicBezTo>
                    <a:pt x="5291694" y="1694109"/>
                    <a:pt x="5724011" y="2516643"/>
                    <a:pt x="5411838" y="3362353"/>
                  </a:cubicBezTo>
                  <a:cubicBezTo>
                    <a:pt x="4993181" y="4496612"/>
                    <a:pt x="5178268" y="4716633"/>
                    <a:pt x="4601621" y="5293280"/>
                  </a:cubicBezTo>
                  <a:cubicBezTo>
                    <a:pt x="4024863" y="5869926"/>
                    <a:pt x="3361551" y="6130481"/>
                    <a:pt x="2481577" y="6130481"/>
                  </a:cubicBezTo>
                  <a:cubicBezTo>
                    <a:pt x="1609329" y="6130481"/>
                    <a:pt x="818932" y="5780127"/>
                    <a:pt x="243517" y="5212325"/>
                  </a:cubicBezTo>
                  <a:cubicBezTo>
                    <a:pt x="170302" y="5140091"/>
                    <a:pt x="100568" y="5064339"/>
                    <a:pt x="34587" y="4985345"/>
                  </a:cubicBezTo>
                  <a:lnTo>
                    <a:pt x="0" y="4939620"/>
                  </a:lnTo>
                  <a:lnTo>
                    <a:pt x="0" y="3335329"/>
                  </a:lnTo>
                  <a:lnTo>
                    <a:pt x="17141" y="3448738"/>
                  </a:lnTo>
                  <a:cubicBezTo>
                    <a:pt x="50676" y="3613558"/>
                    <a:pt x="100867" y="3774516"/>
                    <a:pt x="167489" y="3930490"/>
                  </a:cubicBezTo>
                  <a:cubicBezTo>
                    <a:pt x="296255" y="4232138"/>
                    <a:pt x="480670" y="4502546"/>
                    <a:pt x="715471" y="4734212"/>
                  </a:cubicBezTo>
                  <a:cubicBezTo>
                    <a:pt x="1188993" y="5201464"/>
                    <a:pt x="1816250" y="5458772"/>
                    <a:pt x="2481689" y="5458772"/>
                  </a:cubicBezTo>
                  <a:cubicBezTo>
                    <a:pt x="3185758" y="5458772"/>
                    <a:pt x="3677755" y="5267191"/>
                    <a:pt x="4126644" y="4818302"/>
                  </a:cubicBezTo>
                  <a:cubicBezTo>
                    <a:pt x="4278363" y="4666583"/>
                    <a:pt x="4329982" y="4580701"/>
                    <a:pt x="4360437" y="4516766"/>
                  </a:cubicBezTo>
                  <a:cubicBezTo>
                    <a:pt x="4404890" y="4423495"/>
                    <a:pt x="4436577" y="4297417"/>
                    <a:pt x="4480357" y="4122855"/>
                  </a:cubicBezTo>
                  <a:cubicBezTo>
                    <a:pt x="4539030" y="3889285"/>
                    <a:pt x="4619425" y="3569275"/>
                    <a:pt x="4781557" y="3129791"/>
                  </a:cubicBezTo>
                  <a:cubicBezTo>
                    <a:pt x="4870238" y="2889503"/>
                    <a:pt x="4867103" y="2637010"/>
                    <a:pt x="4771928" y="2357869"/>
                  </a:cubicBezTo>
                  <a:cubicBezTo>
                    <a:pt x="4684815" y="2102465"/>
                    <a:pt x="4520779" y="1831945"/>
                    <a:pt x="4297510" y="1575533"/>
                  </a:cubicBezTo>
                  <a:cubicBezTo>
                    <a:pt x="4034492" y="1273549"/>
                    <a:pt x="3773266" y="1054983"/>
                    <a:pt x="3498715" y="907071"/>
                  </a:cubicBezTo>
                  <a:cubicBezTo>
                    <a:pt x="3204905" y="748745"/>
                    <a:pt x="2894187" y="671821"/>
                    <a:pt x="2549095" y="671821"/>
                  </a:cubicBezTo>
                  <a:cubicBezTo>
                    <a:pt x="1942553" y="671821"/>
                    <a:pt x="1518298" y="1049273"/>
                    <a:pt x="985319" y="1582475"/>
                  </a:cubicBezTo>
                  <a:cubicBezTo>
                    <a:pt x="865735" y="1702059"/>
                    <a:pt x="748278" y="1809774"/>
                    <a:pt x="634628" y="1913907"/>
                  </a:cubicBezTo>
                  <a:cubicBezTo>
                    <a:pt x="421325" y="2109407"/>
                    <a:pt x="237134" y="2278146"/>
                    <a:pt x="117662" y="2453044"/>
                  </a:cubicBezTo>
                  <a:cubicBezTo>
                    <a:pt x="64756" y="2530415"/>
                    <a:pt x="27022" y="2605799"/>
                    <a:pt x="2515" y="2685494"/>
                  </a:cubicBezTo>
                  <a:lnTo>
                    <a:pt x="0" y="2696965"/>
                  </a:lnTo>
                  <a:lnTo>
                    <a:pt x="0" y="1587383"/>
                  </a:lnTo>
                  <a:lnTo>
                    <a:pt x="76951" y="1513741"/>
                  </a:lnTo>
                  <a:cubicBezTo>
                    <a:pt x="217918" y="1383294"/>
                    <a:pt x="365956" y="1251435"/>
                    <a:pt x="510118" y="1107273"/>
                  </a:cubicBezTo>
                  <a:cubicBezTo>
                    <a:pt x="1086764" y="530627"/>
                    <a:pt x="1669121" y="0"/>
                    <a:pt x="25490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E7E03733-50FD-49A6-B226-40F6A0AD45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176241"/>
              <a:ext cx="5517475" cy="6130481"/>
            </a:xfrm>
            <a:custGeom>
              <a:avLst/>
              <a:gdLst>
                <a:gd name="connsiteX0" fmla="*/ 2549095 w 5517475"/>
                <a:gd name="connsiteY0" fmla="*/ 0 h 6130481"/>
                <a:gd name="connsiteX1" fmla="*/ 4804175 w 5517475"/>
                <a:gd name="connsiteY1" fmla="*/ 1134258 h 6130481"/>
                <a:gd name="connsiteX2" fmla="*/ 5411838 w 5517475"/>
                <a:gd name="connsiteY2" fmla="*/ 3362353 h 6130481"/>
                <a:gd name="connsiteX3" fmla="*/ 4601621 w 5517475"/>
                <a:gd name="connsiteY3" fmla="*/ 5293280 h 6130481"/>
                <a:gd name="connsiteX4" fmla="*/ 2481577 w 5517475"/>
                <a:gd name="connsiteY4" fmla="*/ 6130481 h 6130481"/>
                <a:gd name="connsiteX5" fmla="*/ 243517 w 5517475"/>
                <a:gd name="connsiteY5" fmla="*/ 5212325 h 6130481"/>
                <a:gd name="connsiteX6" fmla="*/ 34587 w 5517475"/>
                <a:gd name="connsiteY6" fmla="*/ 4985345 h 6130481"/>
                <a:gd name="connsiteX7" fmla="*/ 0 w 5517475"/>
                <a:gd name="connsiteY7" fmla="*/ 4939620 h 6130481"/>
                <a:gd name="connsiteX8" fmla="*/ 0 w 5517475"/>
                <a:gd name="connsiteY8" fmla="*/ 3799573 h 6130481"/>
                <a:gd name="connsiteX9" fmla="*/ 64364 w 5517475"/>
                <a:gd name="connsiteY9" fmla="*/ 3974159 h 6130481"/>
                <a:gd name="connsiteX10" fmla="*/ 636644 w 5517475"/>
                <a:gd name="connsiteY10" fmla="*/ 4813600 h 6130481"/>
                <a:gd name="connsiteX11" fmla="*/ 2481577 w 5517475"/>
                <a:gd name="connsiteY11" fmla="*/ 5570406 h 6130481"/>
                <a:gd name="connsiteX12" fmla="*/ 3449896 w 5517475"/>
                <a:gd name="connsiteY12" fmla="*/ 5407153 h 6130481"/>
                <a:gd name="connsiteX13" fmla="*/ 4205695 w 5517475"/>
                <a:gd name="connsiteY13" fmla="*/ 4897241 h 6130481"/>
                <a:gd name="connsiteX14" fmla="*/ 4461434 w 5517475"/>
                <a:gd name="connsiteY14" fmla="*/ 4564802 h 6130481"/>
                <a:gd name="connsiteX15" fmla="*/ 4588969 w 5517475"/>
                <a:gd name="connsiteY15" fmla="*/ 4149952 h 6130481"/>
                <a:gd name="connsiteX16" fmla="*/ 4886585 w 5517475"/>
                <a:gd name="connsiteY16" fmla="*/ 3168421 h 6130481"/>
                <a:gd name="connsiteX17" fmla="*/ 4877964 w 5517475"/>
                <a:gd name="connsiteY17" fmla="*/ 2321590 h 6130481"/>
                <a:gd name="connsiteX18" fmla="*/ 4382048 w 5517475"/>
                <a:gd name="connsiteY18" fmla="*/ 1501856 h 6130481"/>
                <a:gd name="connsiteX19" fmla="*/ 3551900 w 5517475"/>
                <a:gd name="connsiteY19" fmla="*/ 808425 h 6130481"/>
                <a:gd name="connsiteX20" fmla="*/ 2549095 w 5517475"/>
                <a:gd name="connsiteY20" fmla="*/ 559851 h 6130481"/>
                <a:gd name="connsiteX21" fmla="*/ 1712566 w 5517475"/>
                <a:gd name="connsiteY21" fmla="*/ 812008 h 6130481"/>
                <a:gd name="connsiteX22" fmla="*/ 906044 w 5517475"/>
                <a:gd name="connsiteY22" fmla="*/ 1502976 h 6130481"/>
                <a:gd name="connsiteX23" fmla="*/ 558825 w 5517475"/>
                <a:gd name="connsiteY23" fmla="*/ 1831049 h 6130481"/>
                <a:gd name="connsiteX24" fmla="*/ 25063 w 5517475"/>
                <a:gd name="connsiteY24" fmla="*/ 2389556 h 6130481"/>
                <a:gd name="connsiteX25" fmla="*/ 0 w 5517475"/>
                <a:gd name="connsiteY25" fmla="*/ 2432109 h 6130481"/>
                <a:gd name="connsiteX26" fmla="*/ 0 w 5517475"/>
                <a:gd name="connsiteY26" fmla="*/ 1587383 h 6130481"/>
                <a:gd name="connsiteX27" fmla="*/ 76951 w 5517475"/>
                <a:gd name="connsiteY27" fmla="*/ 1513741 h 6130481"/>
                <a:gd name="connsiteX28" fmla="*/ 510118 w 5517475"/>
                <a:gd name="connsiteY28" fmla="*/ 1107273 h 6130481"/>
                <a:gd name="connsiteX29" fmla="*/ 2549095 w 5517475"/>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517475" h="6130481">
                  <a:moveTo>
                    <a:pt x="2549095" y="0"/>
                  </a:moveTo>
                  <a:cubicBezTo>
                    <a:pt x="3508568" y="0"/>
                    <a:pt x="4219915" y="463445"/>
                    <a:pt x="4804175" y="1134258"/>
                  </a:cubicBezTo>
                  <a:cubicBezTo>
                    <a:pt x="5291694" y="1694109"/>
                    <a:pt x="5723899" y="2516643"/>
                    <a:pt x="5411838" y="3362353"/>
                  </a:cubicBezTo>
                  <a:cubicBezTo>
                    <a:pt x="4993181" y="4496612"/>
                    <a:pt x="5178268" y="4716633"/>
                    <a:pt x="4601621" y="5293280"/>
                  </a:cubicBezTo>
                  <a:cubicBezTo>
                    <a:pt x="4024863" y="5869926"/>
                    <a:pt x="3361551" y="6130481"/>
                    <a:pt x="2481577" y="6130481"/>
                  </a:cubicBezTo>
                  <a:cubicBezTo>
                    <a:pt x="1609329" y="6130481"/>
                    <a:pt x="818932" y="5780127"/>
                    <a:pt x="243517" y="5212325"/>
                  </a:cubicBezTo>
                  <a:cubicBezTo>
                    <a:pt x="170302" y="5140091"/>
                    <a:pt x="100568" y="5064339"/>
                    <a:pt x="34587" y="4985345"/>
                  </a:cubicBezTo>
                  <a:lnTo>
                    <a:pt x="0" y="4939620"/>
                  </a:lnTo>
                  <a:lnTo>
                    <a:pt x="0" y="3799573"/>
                  </a:lnTo>
                  <a:lnTo>
                    <a:pt x="64364" y="3974159"/>
                  </a:lnTo>
                  <a:cubicBezTo>
                    <a:pt x="198841" y="4289243"/>
                    <a:pt x="391429" y="4571632"/>
                    <a:pt x="636644" y="4813600"/>
                  </a:cubicBezTo>
                  <a:cubicBezTo>
                    <a:pt x="1131328" y="5301566"/>
                    <a:pt x="1786578" y="5570406"/>
                    <a:pt x="2481577" y="5570406"/>
                  </a:cubicBezTo>
                  <a:cubicBezTo>
                    <a:pt x="2854550" y="5570406"/>
                    <a:pt x="3171314" y="5516996"/>
                    <a:pt x="3449896" y="5407153"/>
                  </a:cubicBezTo>
                  <a:cubicBezTo>
                    <a:pt x="3723103" y="5299438"/>
                    <a:pt x="3970333" y="5132603"/>
                    <a:pt x="4205695" y="4897241"/>
                  </a:cubicBezTo>
                  <a:cubicBezTo>
                    <a:pt x="4369395" y="4733653"/>
                    <a:pt x="4426836" y="4637358"/>
                    <a:pt x="4461434" y="4564802"/>
                  </a:cubicBezTo>
                  <a:cubicBezTo>
                    <a:pt x="4510701" y="4461453"/>
                    <a:pt x="4543509" y="4330784"/>
                    <a:pt x="4588969" y="4149952"/>
                  </a:cubicBezTo>
                  <a:cubicBezTo>
                    <a:pt x="4646969" y="3918846"/>
                    <a:pt x="4726468" y="3602194"/>
                    <a:pt x="4886585" y="3168421"/>
                  </a:cubicBezTo>
                  <a:cubicBezTo>
                    <a:pt x="4984560" y="2902940"/>
                    <a:pt x="4981760" y="2626037"/>
                    <a:pt x="4877964" y="2321590"/>
                  </a:cubicBezTo>
                  <a:cubicBezTo>
                    <a:pt x="4786260" y="2052526"/>
                    <a:pt x="4614834" y="1769129"/>
                    <a:pt x="4382048" y="1501856"/>
                  </a:cubicBezTo>
                  <a:cubicBezTo>
                    <a:pt x="4110072" y="1189683"/>
                    <a:pt x="3838544" y="962832"/>
                    <a:pt x="3551900" y="808425"/>
                  </a:cubicBezTo>
                  <a:cubicBezTo>
                    <a:pt x="3241183" y="641141"/>
                    <a:pt x="2913222" y="559851"/>
                    <a:pt x="2549095" y="559851"/>
                  </a:cubicBezTo>
                  <a:cubicBezTo>
                    <a:pt x="2253830" y="559851"/>
                    <a:pt x="1988013" y="640134"/>
                    <a:pt x="1712566" y="812008"/>
                  </a:cubicBezTo>
                  <a:cubicBezTo>
                    <a:pt x="1428385" y="989593"/>
                    <a:pt x="1158313" y="1250707"/>
                    <a:pt x="906044" y="1502976"/>
                  </a:cubicBezTo>
                  <a:cubicBezTo>
                    <a:pt x="788140" y="1620769"/>
                    <a:pt x="671579" y="1727700"/>
                    <a:pt x="558825" y="1831049"/>
                  </a:cubicBezTo>
                  <a:cubicBezTo>
                    <a:pt x="340371" y="2031140"/>
                    <a:pt x="151813" y="2204022"/>
                    <a:pt x="25063" y="2389556"/>
                  </a:cubicBezTo>
                  <a:lnTo>
                    <a:pt x="0" y="2432109"/>
                  </a:lnTo>
                  <a:lnTo>
                    <a:pt x="0" y="1587383"/>
                  </a:lnTo>
                  <a:lnTo>
                    <a:pt x="76951" y="1513741"/>
                  </a:lnTo>
                  <a:cubicBezTo>
                    <a:pt x="217918" y="1383294"/>
                    <a:pt x="365956" y="1251435"/>
                    <a:pt x="510118" y="1107273"/>
                  </a:cubicBezTo>
                  <a:cubicBezTo>
                    <a:pt x="1086764" y="530627"/>
                    <a:pt x="1669121" y="0"/>
                    <a:pt x="25490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 name="Freeform: Shape 16">
              <a:extLst>
                <a:ext uri="{FF2B5EF4-FFF2-40B4-BE49-F238E27FC236}">
                  <a16:creationId xmlns:a16="http://schemas.microsoft.com/office/drawing/2014/main" id="{8A614510-A9F4-41B6-B78E-F49E390C7E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0"/>
              <a:ext cx="5646974" cy="6483075"/>
            </a:xfrm>
            <a:custGeom>
              <a:avLst/>
              <a:gdLst>
                <a:gd name="connsiteX0" fmla="*/ 2405773 w 5646974"/>
                <a:gd name="connsiteY0" fmla="*/ 0 h 6483075"/>
                <a:gd name="connsiteX1" fmla="*/ 5646974 w 5646974"/>
                <a:gd name="connsiteY1" fmla="*/ 3241538 h 6483075"/>
                <a:gd name="connsiteX2" fmla="*/ 2405773 w 5646974"/>
                <a:gd name="connsiteY2" fmla="*/ 6483075 h 6483075"/>
                <a:gd name="connsiteX3" fmla="*/ 113897 w 5646974"/>
                <a:gd name="connsiteY3" fmla="*/ 5533666 h 6483075"/>
                <a:gd name="connsiteX4" fmla="*/ 0 w 5646974"/>
                <a:gd name="connsiteY4" fmla="*/ 5408336 h 6483075"/>
                <a:gd name="connsiteX5" fmla="*/ 0 w 5646974"/>
                <a:gd name="connsiteY5" fmla="*/ 4983659 h 6483075"/>
                <a:gd name="connsiteX6" fmla="*/ 155731 w 5646974"/>
                <a:gd name="connsiteY6" fmla="*/ 5176047 h 6483075"/>
                <a:gd name="connsiteX7" fmla="*/ 1093706 w 5646974"/>
                <a:gd name="connsiteY7" fmla="*/ 5866903 h 6483075"/>
                <a:gd name="connsiteX8" fmla="*/ 1639673 w 5646974"/>
                <a:gd name="connsiteY8" fmla="*/ 6059940 h 6483075"/>
                <a:gd name="connsiteX9" fmla="*/ 1709990 w 5646974"/>
                <a:gd name="connsiteY9" fmla="*/ 6076287 h 6483075"/>
                <a:gd name="connsiteX10" fmla="*/ 1780307 w 5646974"/>
                <a:gd name="connsiteY10" fmla="*/ 6091963 h 6483075"/>
                <a:gd name="connsiteX11" fmla="*/ 1851072 w 5646974"/>
                <a:gd name="connsiteY11" fmla="*/ 6105176 h 6483075"/>
                <a:gd name="connsiteX12" fmla="*/ 1886455 w 5646974"/>
                <a:gd name="connsiteY12" fmla="*/ 6111782 h 6483075"/>
                <a:gd name="connsiteX13" fmla="*/ 1921949 w 5646974"/>
                <a:gd name="connsiteY13" fmla="*/ 6117716 h 6483075"/>
                <a:gd name="connsiteX14" fmla="*/ 2064152 w 5646974"/>
                <a:gd name="connsiteY14" fmla="*/ 6137647 h 6483075"/>
                <a:gd name="connsiteX15" fmla="*/ 2206914 w 5646974"/>
                <a:gd name="connsiteY15" fmla="*/ 6151195 h 6483075"/>
                <a:gd name="connsiteX16" fmla="*/ 2350011 w 5646974"/>
                <a:gd name="connsiteY16" fmla="*/ 6158250 h 6483075"/>
                <a:gd name="connsiteX17" fmla="*/ 2493109 w 5646974"/>
                <a:gd name="connsiteY17" fmla="*/ 6159705 h 6483075"/>
                <a:gd name="connsiteX18" fmla="*/ 2781321 w 5646974"/>
                <a:gd name="connsiteY18" fmla="*/ 6147277 h 6483075"/>
                <a:gd name="connsiteX19" fmla="*/ 3345091 w 5646974"/>
                <a:gd name="connsiteY19" fmla="*/ 6060276 h 6483075"/>
                <a:gd name="connsiteX20" fmla="*/ 3878853 w 5646974"/>
                <a:gd name="connsiteY20" fmla="*/ 5871718 h 6483075"/>
                <a:gd name="connsiteX21" fmla="*/ 4367267 w 5646974"/>
                <a:gd name="connsiteY21" fmla="*/ 5573093 h 6483075"/>
                <a:gd name="connsiteX22" fmla="*/ 4424484 w 5646974"/>
                <a:gd name="connsiteY22" fmla="*/ 5528529 h 6483075"/>
                <a:gd name="connsiteX23" fmla="*/ 4481252 w 5646974"/>
                <a:gd name="connsiteY23" fmla="*/ 5483069 h 6483075"/>
                <a:gd name="connsiteX24" fmla="*/ 4536790 w 5646974"/>
                <a:gd name="connsiteY24" fmla="*/ 5435818 h 6483075"/>
                <a:gd name="connsiteX25" fmla="*/ 4591543 w 5646974"/>
                <a:gd name="connsiteY25" fmla="*/ 5387671 h 6483075"/>
                <a:gd name="connsiteX26" fmla="*/ 4794209 w 5646974"/>
                <a:gd name="connsiteY26" fmla="*/ 5181198 h 6483075"/>
                <a:gd name="connsiteX27" fmla="*/ 4956678 w 5646974"/>
                <a:gd name="connsiteY27" fmla="*/ 4945836 h 6483075"/>
                <a:gd name="connsiteX28" fmla="*/ 4989262 w 5646974"/>
                <a:gd name="connsiteY28" fmla="*/ 4881453 h 6483075"/>
                <a:gd name="connsiteX29" fmla="*/ 5017814 w 5646974"/>
                <a:gd name="connsiteY29" fmla="*/ 4814607 h 6483075"/>
                <a:gd name="connsiteX30" fmla="*/ 5044127 w 5646974"/>
                <a:gd name="connsiteY30" fmla="*/ 4746193 h 6483075"/>
                <a:gd name="connsiteX31" fmla="*/ 5068425 w 5646974"/>
                <a:gd name="connsiteY31" fmla="*/ 4676436 h 6483075"/>
                <a:gd name="connsiteX32" fmla="*/ 5154641 w 5646974"/>
                <a:gd name="connsiteY32" fmla="*/ 4390352 h 6483075"/>
                <a:gd name="connsiteX33" fmla="*/ 5196854 w 5646974"/>
                <a:gd name="connsiteY33" fmla="*/ 4246134 h 6483075"/>
                <a:gd name="connsiteX34" fmla="*/ 5240299 w 5646974"/>
                <a:gd name="connsiteY34" fmla="*/ 4102140 h 6483075"/>
                <a:gd name="connsiteX35" fmla="*/ 5432440 w 5646974"/>
                <a:gd name="connsiteY35" fmla="*/ 3532884 h 6483075"/>
                <a:gd name="connsiteX36" fmla="*/ 5528846 w 5646974"/>
                <a:gd name="connsiteY36" fmla="*/ 2951647 h 6483075"/>
                <a:gd name="connsiteX37" fmla="*/ 5495927 w 5646974"/>
                <a:gd name="connsiteY37" fmla="*/ 2658733 h 6483075"/>
                <a:gd name="connsiteX38" fmla="*/ 5480027 w 5646974"/>
                <a:gd name="connsiteY38" fmla="*/ 2586848 h 6483075"/>
                <a:gd name="connsiteX39" fmla="*/ 5461328 w 5646974"/>
                <a:gd name="connsiteY39" fmla="*/ 2515635 h 6483075"/>
                <a:gd name="connsiteX40" fmla="*/ 5439605 w 5646974"/>
                <a:gd name="connsiteY40" fmla="*/ 2445317 h 6483075"/>
                <a:gd name="connsiteX41" fmla="*/ 5415532 w 5646974"/>
                <a:gd name="connsiteY41" fmla="*/ 2375896 h 6483075"/>
                <a:gd name="connsiteX42" fmla="*/ 5144564 w 5646974"/>
                <a:gd name="connsiteY42" fmla="*/ 1857138 h 6483075"/>
                <a:gd name="connsiteX43" fmla="*/ 4774838 w 5646974"/>
                <a:gd name="connsiteY43" fmla="*/ 1405450 h 6483075"/>
                <a:gd name="connsiteX44" fmla="*/ 4345769 w 5646974"/>
                <a:gd name="connsiteY44" fmla="*/ 1012323 h 6483075"/>
                <a:gd name="connsiteX45" fmla="*/ 4115334 w 5646974"/>
                <a:gd name="connsiteY45" fmla="*/ 841344 h 6483075"/>
                <a:gd name="connsiteX46" fmla="*/ 3874038 w 5646974"/>
                <a:gd name="connsiteY46" fmla="*/ 691528 h 6483075"/>
                <a:gd name="connsiteX47" fmla="*/ 3359535 w 5646974"/>
                <a:gd name="connsiteY47" fmla="*/ 468819 h 6483075"/>
                <a:gd name="connsiteX48" fmla="*/ 2811105 w 5646974"/>
                <a:gd name="connsiteY48" fmla="*/ 366031 h 6483075"/>
                <a:gd name="connsiteX49" fmla="*/ 2741124 w 5646974"/>
                <a:gd name="connsiteY49" fmla="*/ 361440 h 6483075"/>
                <a:gd name="connsiteX50" fmla="*/ 2671030 w 5646974"/>
                <a:gd name="connsiteY50" fmla="*/ 358417 h 6483075"/>
                <a:gd name="connsiteX51" fmla="*/ 2600713 w 5646974"/>
                <a:gd name="connsiteY51" fmla="*/ 357521 h 6483075"/>
                <a:gd name="connsiteX52" fmla="*/ 2531739 w 5646974"/>
                <a:gd name="connsiteY52" fmla="*/ 358529 h 6483075"/>
                <a:gd name="connsiteX53" fmla="*/ 2259988 w 5646974"/>
                <a:gd name="connsiteY53" fmla="*/ 385289 h 6483075"/>
                <a:gd name="connsiteX54" fmla="*/ 1740670 w 5646974"/>
                <a:gd name="connsiteY54" fmla="*/ 553917 h 6483075"/>
                <a:gd name="connsiteX55" fmla="*/ 1264124 w 5646974"/>
                <a:gd name="connsiteY55" fmla="*/ 853549 h 6483075"/>
                <a:gd name="connsiteX56" fmla="*/ 823074 w 5646974"/>
                <a:gd name="connsiteY56" fmla="*/ 1234136 h 6483075"/>
                <a:gd name="connsiteX57" fmla="*/ 715694 w 5646974"/>
                <a:gd name="connsiteY57" fmla="*/ 1336252 h 6483075"/>
                <a:gd name="connsiteX58" fmla="*/ 606859 w 5646974"/>
                <a:gd name="connsiteY58" fmla="*/ 1440945 h 6483075"/>
                <a:gd name="connsiteX59" fmla="*/ 382023 w 5646974"/>
                <a:gd name="connsiteY59" fmla="*/ 1646074 h 6483075"/>
                <a:gd name="connsiteX60" fmla="*/ 158531 w 5646974"/>
                <a:gd name="connsiteY60" fmla="*/ 1843813 h 6483075"/>
                <a:gd name="connsiteX61" fmla="*/ 0 w 5646974"/>
                <a:gd name="connsiteY61" fmla="*/ 1991775 h 6483075"/>
                <a:gd name="connsiteX62" fmla="*/ 0 w 5646974"/>
                <a:gd name="connsiteY62" fmla="*/ 1074740 h 6483075"/>
                <a:gd name="connsiteX63" fmla="*/ 113897 w 5646974"/>
                <a:gd name="connsiteY63" fmla="*/ 949410 h 6483075"/>
                <a:gd name="connsiteX64" fmla="*/ 2405773 w 5646974"/>
                <a:gd name="connsiteY64" fmla="*/ 0 h 6483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5646974" h="6483075">
                  <a:moveTo>
                    <a:pt x="2405773" y="0"/>
                  </a:moveTo>
                  <a:cubicBezTo>
                    <a:pt x="4195841" y="0"/>
                    <a:pt x="5646974" y="1451246"/>
                    <a:pt x="5646974" y="3241538"/>
                  </a:cubicBezTo>
                  <a:cubicBezTo>
                    <a:pt x="5646974" y="5031830"/>
                    <a:pt x="4195841" y="6483075"/>
                    <a:pt x="2405773" y="6483075"/>
                  </a:cubicBezTo>
                  <a:cubicBezTo>
                    <a:pt x="1510739" y="6483075"/>
                    <a:pt x="700439" y="6120264"/>
                    <a:pt x="113897" y="5533666"/>
                  </a:cubicBezTo>
                  <a:lnTo>
                    <a:pt x="0" y="5408336"/>
                  </a:lnTo>
                  <a:lnTo>
                    <a:pt x="0" y="4983659"/>
                  </a:lnTo>
                  <a:lnTo>
                    <a:pt x="155731" y="5176047"/>
                  </a:lnTo>
                  <a:cubicBezTo>
                    <a:pt x="417742" y="5469073"/>
                    <a:pt x="741224" y="5704211"/>
                    <a:pt x="1093706" y="5866903"/>
                  </a:cubicBezTo>
                  <a:cubicBezTo>
                    <a:pt x="1269947" y="5948418"/>
                    <a:pt x="1453018" y="6013137"/>
                    <a:pt x="1639673" y="6059940"/>
                  </a:cubicBezTo>
                  <a:lnTo>
                    <a:pt x="1709990" y="6076287"/>
                  </a:lnTo>
                  <a:cubicBezTo>
                    <a:pt x="1733504" y="6081550"/>
                    <a:pt x="1756570" y="6088156"/>
                    <a:pt x="1780307" y="6091963"/>
                  </a:cubicBezTo>
                  <a:lnTo>
                    <a:pt x="1851072" y="6105176"/>
                  </a:lnTo>
                  <a:lnTo>
                    <a:pt x="1886455" y="6111782"/>
                  </a:lnTo>
                  <a:cubicBezTo>
                    <a:pt x="1898212" y="6114021"/>
                    <a:pt x="1909969" y="6116373"/>
                    <a:pt x="1921949" y="6117716"/>
                  </a:cubicBezTo>
                  <a:cubicBezTo>
                    <a:pt x="1969425" y="6124323"/>
                    <a:pt x="2016676" y="6131489"/>
                    <a:pt x="2064152" y="6137647"/>
                  </a:cubicBezTo>
                  <a:cubicBezTo>
                    <a:pt x="2111851" y="6141790"/>
                    <a:pt x="2159438" y="6146381"/>
                    <a:pt x="2206914" y="6151195"/>
                  </a:cubicBezTo>
                  <a:lnTo>
                    <a:pt x="2350011" y="6158250"/>
                  </a:lnTo>
                  <a:cubicBezTo>
                    <a:pt x="2397711" y="6159593"/>
                    <a:pt x="2445410" y="6159146"/>
                    <a:pt x="2493109" y="6159705"/>
                  </a:cubicBezTo>
                  <a:cubicBezTo>
                    <a:pt x="2589068" y="6158137"/>
                    <a:pt x="2685922" y="6154666"/>
                    <a:pt x="2781321" y="6147277"/>
                  </a:cubicBezTo>
                  <a:cubicBezTo>
                    <a:pt x="2972566" y="6132944"/>
                    <a:pt x="3161348" y="6105288"/>
                    <a:pt x="3345091" y="6060276"/>
                  </a:cubicBezTo>
                  <a:cubicBezTo>
                    <a:pt x="3528834" y="6015375"/>
                    <a:pt x="3707539" y="5952785"/>
                    <a:pt x="3878853" y="5871718"/>
                  </a:cubicBezTo>
                  <a:cubicBezTo>
                    <a:pt x="4050167" y="5790428"/>
                    <a:pt x="4213084" y="5689318"/>
                    <a:pt x="4367267" y="5573093"/>
                  </a:cubicBezTo>
                  <a:lnTo>
                    <a:pt x="4424484" y="5528529"/>
                  </a:lnTo>
                  <a:cubicBezTo>
                    <a:pt x="4443631" y="5513637"/>
                    <a:pt x="4463113" y="5499193"/>
                    <a:pt x="4481252" y="5483069"/>
                  </a:cubicBezTo>
                  <a:lnTo>
                    <a:pt x="4536790" y="5435818"/>
                  </a:lnTo>
                  <a:cubicBezTo>
                    <a:pt x="4555265" y="5419918"/>
                    <a:pt x="4574188" y="5404466"/>
                    <a:pt x="4591543" y="5387671"/>
                  </a:cubicBezTo>
                  <a:cubicBezTo>
                    <a:pt x="4662980" y="5321944"/>
                    <a:pt x="4733074" y="5254650"/>
                    <a:pt x="4794209" y="5181198"/>
                  </a:cubicBezTo>
                  <a:cubicBezTo>
                    <a:pt x="4857808" y="5109089"/>
                    <a:pt x="4910434" y="5029926"/>
                    <a:pt x="4956678" y="4945836"/>
                  </a:cubicBezTo>
                  <a:cubicBezTo>
                    <a:pt x="4967651" y="4924450"/>
                    <a:pt x="4978624" y="4903064"/>
                    <a:pt x="4989262" y="4881453"/>
                  </a:cubicBezTo>
                  <a:lnTo>
                    <a:pt x="5017814" y="4814607"/>
                  </a:lnTo>
                  <a:cubicBezTo>
                    <a:pt x="5027891" y="4792549"/>
                    <a:pt x="5035393" y="4769035"/>
                    <a:pt x="5044127" y="4746193"/>
                  </a:cubicBezTo>
                  <a:cubicBezTo>
                    <a:pt x="5052636" y="4723128"/>
                    <a:pt x="5061146" y="4700174"/>
                    <a:pt x="5068425" y="4676436"/>
                  </a:cubicBezTo>
                  <a:cubicBezTo>
                    <a:pt x="5099552" y="4582717"/>
                    <a:pt x="5126985" y="4486422"/>
                    <a:pt x="5154641" y="4390352"/>
                  </a:cubicBezTo>
                  <a:lnTo>
                    <a:pt x="5196854" y="4246134"/>
                  </a:lnTo>
                  <a:lnTo>
                    <a:pt x="5240299" y="4102140"/>
                  </a:lnTo>
                  <a:cubicBezTo>
                    <a:pt x="5299195" y="3910560"/>
                    <a:pt x="5364697" y="3721330"/>
                    <a:pt x="5432440" y="3532884"/>
                  </a:cubicBezTo>
                  <a:cubicBezTo>
                    <a:pt x="5500294" y="3346902"/>
                    <a:pt x="5533549" y="3148714"/>
                    <a:pt x="5528846" y="2951647"/>
                  </a:cubicBezTo>
                  <a:cubicBezTo>
                    <a:pt x="5526831" y="2853113"/>
                    <a:pt x="5515409" y="2755027"/>
                    <a:pt x="5495927" y="2658733"/>
                  </a:cubicBezTo>
                  <a:cubicBezTo>
                    <a:pt x="5491112" y="2634659"/>
                    <a:pt x="5486297" y="2610585"/>
                    <a:pt x="5480027" y="2586848"/>
                  </a:cubicBezTo>
                  <a:cubicBezTo>
                    <a:pt x="5474205" y="2562998"/>
                    <a:pt x="5468718" y="2539036"/>
                    <a:pt x="5461328" y="2515635"/>
                  </a:cubicBezTo>
                  <a:cubicBezTo>
                    <a:pt x="5454386" y="2492009"/>
                    <a:pt x="5447668" y="2468495"/>
                    <a:pt x="5439605" y="2445317"/>
                  </a:cubicBezTo>
                  <a:cubicBezTo>
                    <a:pt x="5431879" y="2422028"/>
                    <a:pt x="5424378" y="2398738"/>
                    <a:pt x="5415532" y="2375896"/>
                  </a:cubicBezTo>
                  <a:cubicBezTo>
                    <a:pt x="5347790" y="2191817"/>
                    <a:pt x="5254071" y="2018599"/>
                    <a:pt x="5144564" y="1857138"/>
                  </a:cubicBezTo>
                  <a:cubicBezTo>
                    <a:pt x="5034946" y="1695565"/>
                    <a:pt x="4909762" y="1545301"/>
                    <a:pt x="4774838" y="1405450"/>
                  </a:cubicBezTo>
                  <a:cubicBezTo>
                    <a:pt x="4638907" y="1265040"/>
                    <a:pt x="4496145" y="1132131"/>
                    <a:pt x="4345769" y="1012323"/>
                  </a:cubicBezTo>
                  <a:cubicBezTo>
                    <a:pt x="4270749" y="952195"/>
                    <a:pt x="4194273" y="894642"/>
                    <a:pt x="4115334" y="841344"/>
                  </a:cubicBezTo>
                  <a:cubicBezTo>
                    <a:pt x="4037067" y="787263"/>
                    <a:pt x="3956336" y="737548"/>
                    <a:pt x="3874038" y="691528"/>
                  </a:cubicBezTo>
                  <a:cubicBezTo>
                    <a:pt x="3709554" y="599712"/>
                    <a:pt x="3537792" y="523349"/>
                    <a:pt x="3359535" y="468819"/>
                  </a:cubicBezTo>
                  <a:cubicBezTo>
                    <a:pt x="3181278" y="414514"/>
                    <a:pt x="2997311" y="380699"/>
                    <a:pt x="2811105" y="366031"/>
                  </a:cubicBezTo>
                  <a:cubicBezTo>
                    <a:pt x="2787703" y="364575"/>
                    <a:pt x="2764525" y="362448"/>
                    <a:pt x="2741124" y="361440"/>
                  </a:cubicBezTo>
                  <a:lnTo>
                    <a:pt x="2671030" y="358417"/>
                  </a:lnTo>
                  <a:lnTo>
                    <a:pt x="2600713" y="357521"/>
                  </a:lnTo>
                  <a:cubicBezTo>
                    <a:pt x="2577087" y="356961"/>
                    <a:pt x="2554805" y="358305"/>
                    <a:pt x="2531739" y="358529"/>
                  </a:cubicBezTo>
                  <a:cubicBezTo>
                    <a:pt x="2440259" y="360992"/>
                    <a:pt x="2349564" y="370285"/>
                    <a:pt x="2259988" y="385289"/>
                  </a:cubicBezTo>
                  <a:cubicBezTo>
                    <a:pt x="2080723" y="415521"/>
                    <a:pt x="1906945" y="473634"/>
                    <a:pt x="1740670" y="553917"/>
                  </a:cubicBezTo>
                  <a:cubicBezTo>
                    <a:pt x="1574506" y="634647"/>
                    <a:pt x="1415844" y="737100"/>
                    <a:pt x="1264124" y="853549"/>
                  </a:cubicBezTo>
                  <a:cubicBezTo>
                    <a:pt x="1112181" y="969886"/>
                    <a:pt x="966508" y="1099212"/>
                    <a:pt x="823074" y="1234136"/>
                  </a:cubicBezTo>
                  <a:cubicBezTo>
                    <a:pt x="787131" y="1267951"/>
                    <a:pt x="751413" y="1301990"/>
                    <a:pt x="715694" y="1336252"/>
                  </a:cubicBezTo>
                  <a:lnTo>
                    <a:pt x="606859" y="1440945"/>
                  </a:lnTo>
                  <a:cubicBezTo>
                    <a:pt x="532623" y="1511374"/>
                    <a:pt x="457267" y="1579452"/>
                    <a:pt x="382023" y="1646074"/>
                  </a:cubicBezTo>
                  <a:lnTo>
                    <a:pt x="158531" y="1843813"/>
                  </a:lnTo>
                  <a:lnTo>
                    <a:pt x="0" y="1991775"/>
                  </a:lnTo>
                  <a:lnTo>
                    <a:pt x="0" y="1074740"/>
                  </a:lnTo>
                  <a:lnTo>
                    <a:pt x="113897" y="949410"/>
                  </a:lnTo>
                  <a:cubicBezTo>
                    <a:pt x="700439" y="362812"/>
                    <a:pt x="1510739" y="0"/>
                    <a:pt x="2405773" y="0"/>
                  </a:cubicBezTo>
                  <a:close/>
                </a:path>
              </a:pathLst>
            </a:custGeom>
            <a:gradFill>
              <a:gsLst>
                <a:gs pos="2000">
                  <a:schemeClr val="bg1">
                    <a:alpha val="10000"/>
                  </a:schemeClr>
                </a:gs>
                <a:gs pos="16000">
                  <a:schemeClr val="accent6">
                    <a:alpha val="10000"/>
                  </a:schemeClr>
                </a:gs>
                <a:gs pos="100000">
                  <a:schemeClr val="bg1">
                    <a:alpha val="10000"/>
                  </a:schemeClr>
                </a:gs>
                <a:gs pos="74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el 1">
            <a:extLst>
              <a:ext uri="{FF2B5EF4-FFF2-40B4-BE49-F238E27FC236}">
                <a16:creationId xmlns:a16="http://schemas.microsoft.com/office/drawing/2014/main" id="{857715F5-9FC8-EBE9-DDC0-FDD3CF750FA2}"/>
              </a:ext>
            </a:extLst>
          </p:cNvPr>
          <p:cNvSpPr>
            <a:spLocks noGrp="1"/>
          </p:cNvSpPr>
          <p:nvPr>
            <p:ph type="title"/>
          </p:nvPr>
        </p:nvSpPr>
        <p:spPr>
          <a:xfrm>
            <a:off x="804672" y="2053641"/>
            <a:ext cx="3669161" cy="2760098"/>
          </a:xfrm>
        </p:spPr>
        <p:txBody>
          <a:bodyPr>
            <a:normAutofit/>
          </a:bodyPr>
          <a:lstStyle/>
          <a:p>
            <a:r>
              <a:rPr lang="nl-NL" sz="4000">
                <a:solidFill>
                  <a:schemeClr val="tx2"/>
                </a:solidFill>
              </a:rPr>
              <a:t>Increment</a:t>
            </a:r>
          </a:p>
        </p:txBody>
      </p:sp>
      <p:sp>
        <p:nvSpPr>
          <p:cNvPr id="3" name="Tijdelijke aanduiding voor inhoud 2">
            <a:extLst>
              <a:ext uri="{FF2B5EF4-FFF2-40B4-BE49-F238E27FC236}">
                <a16:creationId xmlns:a16="http://schemas.microsoft.com/office/drawing/2014/main" id="{720A135D-C4D7-2FF9-186E-C086849E60E4}"/>
              </a:ext>
            </a:extLst>
          </p:cNvPr>
          <p:cNvSpPr>
            <a:spLocks noGrp="1"/>
          </p:cNvSpPr>
          <p:nvPr>
            <p:ph idx="1"/>
          </p:nvPr>
        </p:nvSpPr>
        <p:spPr>
          <a:xfrm>
            <a:off x="6090574" y="801866"/>
            <a:ext cx="5306084" cy="5230634"/>
          </a:xfrm>
          <a:noFill/>
          <a:ln>
            <a:noFill/>
          </a:ln>
        </p:spPr>
        <p:txBody>
          <a:bodyPr anchor="ctr">
            <a:normAutofit/>
          </a:bodyPr>
          <a:lstStyle/>
          <a:p>
            <a:r>
              <a:rPr lang="nl-NL" sz="1800">
                <a:solidFill>
                  <a:schemeClr val="tx2"/>
                </a:solidFill>
              </a:rPr>
              <a:t>Concrete stap voorwaarts richting het Product Doel – een bruikbaar productinkrement dat waarde toevoegt</a:t>
            </a:r>
          </a:p>
          <a:p>
            <a:r>
              <a:rPr lang="nl-NL" sz="1800">
                <a:solidFill>
                  <a:schemeClr val="tx2"/>
                </a:solidFill>
              </a:rPr>
              <a:t>Elk Increment bouwt voort op alle voorgaande increments en is grondig getest zodat alles samenwerkt</a:t>
            </a:r>
          </a:p>
          <a:p>
            <a:r>
              <a:rPr lang="nl-NL" sz="1800">
                <a:solidFill>
                  <a:schemeClr val="tx2"/>
                </a:solidFill>
              </a:rPr>
              <a:t>Een Increment moet bruikbaar zijn: potentieel releasable naar de eindgebruiker (en waarde op leveren)</a:t>
            </a:r>
          </a:p>
          <a:p>
            <a:r>
              <a:rPr lang="nl-NL" sz="1800">
                <a:solidFill>
                  <a:schemeClr val="tx2"/>
                </a:solidFill>
              </a:rPr>
              <a:t>Er kunnen meerdere increments in een Sprint ontstaan; de som wordt gepresenteerd in de Sprint Review</a:t>
            </a:r>
          </a:p>
          <a:p>
            <a:r>
              <a:rPr lang="nl-NL" sz="1800">
                <a:solidFill>
                  <a:schemeClr val="tx2"/>
                </a:solidFill>
              </a:rPr>
              <a:t>Werk telt pas als “Increment” (deel van product) als het voldoet aan de Definition of Done – anders wordt het niet vrijgegeven</a:t>
            </a:r>
          </a:p>
        </p:txBody>
      </p:sp>
    </p:spTree>
    <p:extLst>
      <p:ext uri="{BB962C8B-B14F-4D97-AF65-F5344CB8AC3E}">
        <p14:creationId xmlns:p14="http://schemas.microsoft.com/office/powerpoint/2010/main" val="265780232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el 1">
            <a:extLst>
              <a:ext uri="{FF2B5EF4-FFF2-40B4-BE49-F238E27FC236}">
                <a16:creationId xmlns:a16="http://schemas.microsoft.com/office/drawing/2014/main" id="{B17EA2E3-C470-82A3-40F9-21F03EEC31DB}"/>
              </a:ext>
            </a:extLst>
          </p:cNvPr>
          <p:cNvSpPr>
            <a:spLocks noGrp="1"/>
          </p:cNvSpPr>
          <p:nvPr>
            <p:ph type="title"/>
          </p:nvPr>
        </p:nvSpPr>
        <p:spPr>
          <a:xfrm>
            <a:off x="640080" y="1243013"/>
            <a:ext cx="3855720" cy="4371974"/>
          </a:xfrm>
        </p:spPr>
        <p:txBody>
          <a:bodyPr>
            <a:normAutofit/>
          </a:bodyPr>
          <a:lstStyle/>
          <a:p>
            <a:r>
              <a:rPr lang="nl-NL" sz="3600">
                <a:solidFill>
                  <a:schemeClr val="tx2"/>
                </a:solidFill>
              </a:rPr>
              <a:t>Definition Of Done</a:t>
            </a:r>
          </a:p>
        </p:txBody>
      </p:sp>
      <p:sp>
        <p:nvSpPr>
          <p:cNvPr id="3" name="Tijdelijke aanduiding voor inhoud 2">
            <a:extLst>
              <a:ext uri="{FF2B5EF4-FFF2-40B4-BE49-F238E27FC236}">
                <a16:creationId xmlns:a16="http://schemas.microsoft.com/office/drawing/2014/main" id="{43B6CA24-A7B1-48F9-CD91-E7F3939CEA96}"/>
              </a:ext>
            </a:extLst>
          </p:cNvPr>
          <p:cNvSpPr>
            <a:spLocks noGrp="1"/>
          </p:cNvSpPr>
          <p:nvPr>
            <p:ph idx="1"/>
          </p:nvPr>
        </p:nvSpPr>
        <p:spPr>
          <a:xfrm>
            <a:off x="6172200" y="804672"/>
            <a:ext cx="5221224" cy="5230368"/>
          </a:xfrm>
        </p:spPr>
        <p:txBody>
          <a:bodyPr anchor="ctr">
            <a:normAutofit/>
          </a:bodyPr>
          <a:lstStyle/>
          <a:p>
            <a:r>
              <a:rPr lang="nl-NL" sz="1800">
                <a:solidFill>
                  <a:schemeClr val="tx2"/>
                </a:solidFill>
              </a:rPr>
              <a:t>Gedeelde kwaliteitsstandaard: formele beschrijving van de toestand van een Increment wanneer het voldoet aan alle eisen om “af” te zijn</a:t>
            </a:r>
          </a:p>
          <a:p>
            <a:r>
              <a:rPr lang="nl-NL" sz="1800">
                <a:solidFill>
                  <a:schemeClr val="tx2"/>
                </a:solidFill>
              </a:rPr>
              <a:t>Zorgt voor transparantie: iedereen heeft hetzelfde begrip van wat “Done” betekent voor het product</a:t>
            </a:r>
          </a:p>
          <a:p>
            <a:r>
              <a:rPr lang="nl-NL" sz="1800">
                <a:solidFill>
                  <a:schemeClr val="tx2"/>
                </a:solidFill>
              </a:rPr>
              <a:t>Als iets niet voldoet aan de Definition of Done, wordt het niet gereleaset (en meestal zelfs niet getoond in de Review) – het gaat terug naar de backlog</a:t>
            </a:r>
          </a:p>
          <a:p>
            <a:r>
              <a:rPr lang="nl-NL" sz="1800">
                <a:solidFill>
                  <a:schemeClr val="tx2"/>
                </a:solidFill>
              </a:rPr>
              <a:t>Kan een organisatiebrede standaard zijn of door het Scrum Team specifiek voor hun product worden opgesteld</a:t>
            </a:r>
          </a:p>
          <a:p>
            <a:r>
              <a:rPr lang="nl-NL" sz="1800">
                <a:solidFill>
                  <a:schemeClr val="tx2"/>
                </a:solidFill>
              </a:rPr>
              <a:t>Developers moeten zich houden aan de Definition of Done; bij meerdere teams aan één product hanteren ze één gezamenlijke DoD voor consistente kwaliteit</a:t>
            </a:r>
          </a:p>
        </p:txBody>
      </p:sp>
    </p:spTree>
    <p:extLst>
      <p:ext uri="{BB962C8B-B14F-4D97-AF65-F5344CB8AC3E}">
        <p14:creationId xmlns:p14="http://schemas.microsoft.com/office/powerpoint/2010/main" val="403941159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el 1">
            <a:extLst>
              <a:ext uri="{FF2B5EF4-FFF2-40B4-BE49-F238E27FC236}">
                <a16:creationId xmlns:a16="http://schemas.microsoft.com/office/drawing/2014/main" id="{34494EF7-78B8-A11D-B92C-D5C90BC4332C}"/>
              </a:ext>
            </a:extLst>
          </p:cNvPr>
          <p:cNvSpPr>
            <a:spLocks noGrp="1"/>
          </p:cNvSpPr>
          <p:nvPr>
            <p:ph type="title"/>
          </p:nvPr>
        </p:nvSpPr>
        <p:spPr>
          <a:xfrm>
            <a:off x="640080" y="1243013"/>
            <a:ext cx="3855720" cy="4371974"/>
          </a:xfrm>
        </p:spPr>
        <p:txBody>
          <a:bodyPr>
            <a:normAutofit/>
          </a:bodyPr>
          <a:lstStyle/>
          <a:p>
            <a:r>
              <a:rPr lang="nl-NL" sz="3600">
                <a:solidFill>
                  <a:schemeClr val="tx2"/>
                </a:solidFill>
              </a:rPr>
              <a:t>Wat hebben we gemist (dit zijn onderwerpen die niet zijn besproken in de scrum guide)</a:t>
            </a:r>
          </a:p>
        </p:txBody>
      </p:sp>
      <p:sp>
        <p:nvSpPr>
          <p:cNvPr id="3" name="Tijdelijke aanduiding voor inhoud 2">
            <a:extLst>
              <a:ext uri="{FF2B5EF4-FFF2-40B4-BE49-F238E27FC236}">
                <a16:creationId xmlns:a16="http://schemas.microsoft.com/office/drawing/2014/main" id="{9B1A1E69-586F-69F1-BB2D-29072CA917BB}"/>
              </a:ext>
            </a:extLst>
          </p:cNvPr>
          <p:cNvSpPr>
            <a:spLocks noGrp="1"/>
          </p:cNvSpPr>
          <p:nvPr>
            <p:ph idx="1"/>
          </p:nvPr>
        </p:nvSpPr>
        <p:spPr>
          <a:xfrm>
            <a:off x="6172200" y="804672"/>
            <a:ext cx="5221224" cy="5230368"/>
          </a:xfrm>
        </p:spPr>
        <p:txBody>
          <a:bodyPr anchor="ctr">
            <a:normAutofit/>
          </a:bodyPr>
          <a:lstStyle/>
          <a:p>
            <a:r>
              <a:rPr lang="nl-NL" sz="1800">
                <a:solidFill>
                  <a:schemeClr val="tx2"/>
                </a:solidFill>
              </a:rPr>
              <a:t>Deze onderwerpen zijn niet besproken omdat ze het complexer maken dan nodig </a:t>
            </a:r>
          </a:p>
          <a:p>
            <a:r>
              <a:rPr lang="nl-NL" sz="1800">
                <a:solidFill>
                  <a:schemeClr val="tx2"/>
                </a:solidFill>
              </a:rPr>
              <a:t>Hoe stel je een user story op</a:t>
            </a:r>
          </a:p>
          <a:p>
            <a:r>
              <a:rPr lang="nl-NL" sz="1800">
                <a:solidFill>
                  <a:schemeClr val="tx2"/>
                </a:solidFill>
              </a:rPr>
              <a:t>Wat voor user story's zijn er</a:t>
            </a:r>
          </a:p>
          <a:p>
            <a:r>
              <a:rPr lang="nl-NL" sz="1800">
                <a:solidFill>
                  <a:schemeClr val="tx2"/>
                </a:solidFill>
              </a:rPr>
              <a:t>Weke modellen zijn er om user story's te formuleren</a:t>
            </a:r>
          </a:p>
          <a:p>
            <a:r>
              <a:rPr lang="nl-NL" sz="1800">
                <a:solidFill>
                  <a:schemeClr val="tx2"/>
                </a:solidFill>
              </a:rPr>
              <a:t>Welke apps kan je gebruiken om scrum efficiënt te gebruiken</a:t>
            </a:r>
          </a:p>
          <a:p>
            <a:r>
              <a:rPr lang="nl-NL" sz="1800">
                <a:solidFill>
                  <a:schemeClr val="tx2"/>
                </a:solidFill>
              </a:rPr>
              <a:t>Informatie overbodig en in toekomst waarschijnlijk niet up to date </a:t>
            </a:r>
          </a:p>
        </p:txBody>
      </p:sp>
    </p:spTree>
    <p:extLst>
      <p:ext uri="{BB962C8B-B14F-4D97-AF65-F5344CB8AC3E}">
        <p14:creationId xmlns:p14="http://schemas.microsoft.com/office/powerpoint/2010/main" val="101118851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el 1">
            <a:extLst>
              <a:ext uri="{FF2B5EF4-FFF2-40B4-BE49-F238E27FC236}">
                <a16:creationId xmlns:a16="http://schemas.microsoft.com/office/drawing/2014/main" id="{050501CC-A0EE-5644-4403-D02FFAAC8F0C}"/>
              </a:ext>
            </a:extLst>
          </p:cNvPr>
          <p:cNvSpPr>
            <a:spLocks noGrp="1"/>
          </p:cNvSpPr>
          <p:nvPr>
            <p:ph type="title"/>
          </p:nvPr>
        </p:nvSpPr>
        <p:spPr>
          <a:xfrm>
            <a:off x="640080" y="1243013"/>
            <a:ext cx="3855720" cy="4371974"/>
          </a:xfrm>
        </p:spPr>
        <p:txBody>
          <a:bodyPr>
            <a:normAutofit/>
          </a:bodyPr>
          <a:lstStyle/>
          <a:p>
            <a:r>
              <a:rPr lang="nl-NL" sz="3600">
                <a:solidFill>
                  <a:schemeClr val="tx2"/>
                </a:solidFill>
              </a:rPr>
              <a:t>Scrum buiten IT</a:t>
            </a:r>
          </a:p>
        </p:txBody>
      </p:sp>
      <p:sp>
        <p:nvSpPr>
          <p:cNvPr id="3" name="Tijdelijke aanduiding voor inhoud 2">
            <a:extLst>
              <a:ext uri="{FF2B5EF4-FFF2-40B4-BE49-F238E27FC236}">
                <a16:creationId xmlns:a16="http://schemas.microsoft.com/office/drawing/2014/main" id="{14E3A6A3-E4E6-4442-B7A6-F1FFB8296440}"/>
              </a:ext>
            </a:extLst>
          </p:cNvPr>
          <p:cNvSpPr>
            <a:spLocks noGrp="1"/>
          </p:cNvSpPr>
          <p:nvPr>
            <p:ph idx="1"/>
          </p:nvPr>
        </p:nvSpPr>
        <p:spPr>
          <a:xfrm>
            <a:off x="6172200" y="804672"/>
            <a:ext cx="5221224" cy="5230368"/>
          </a:xfrm>
        </p:spPr>
        <p:txBody>
          <a:bodyPr anchor="ctr">
            <a:normAutofit/>
          </a:bodyPr>
          <a:lstStyle/>
          <a:p>
            <a:r>
              <a:rPr lang="nl-NL" sz="1800">
                <a:solidFill>
                  <a:schemeClr val="tx2"/>
                </a:solidFill>
              </a:rPr>
              <a:t>Scrum wordt inmiddels in vele domeinen toegepast, niet alleen in software-ontwikkeling</a:t>
            </a:r>
          </a:p>
          <a:p>
            <a:r>
              <a:rPr lang="nl-NL" sz="1800">
                <a:solidFill>
                  <a:schemeClr val="tx2"/>
                </a:solidFill>
              </a:rPr>
              <a:t>Ook in Finance &amp; Control-projecten neemt complexiteit en verandersnelheid toe; Scrum helpt wendbaar om te gaan met veranderingen (regelgeving, markt, etc.)</a:t>
            </a:r>
          </a:p>
          <a:p>
            <a:r>
              <a:rPr lang="nl-NL" sz="1800">
                <a:solidFill>
                  <a:schemeClr val="tx2"/>
                </a:solidFill>
              </a:rPr>
              <a:t>Financiële teams kunnen multidisciplinair samenwerken aan b.v. rapportages of systeemimplementaties in korte iteraties met regelmatige feedback</a:t>
            </a:r>
          </a:p>
          <a:p>
            <a:r>
              <a:rPr lang="nl-NL" sz="1800">
                <a:solidFill>
                  <a:schemeClr val="tx2"/>
                </a:solidFill>
              </a:rPr>
              <a:t>Transparantie en regelmatige inspectie (bv. maandelijkse reviews) passen goed bij control-omgevingen: voortgang en kwaliteit zijn continu inzichtelijk</a:t>
            </a:r>
          </a:p>
          <a:p>
            <a:r>
              <a:rPr lang="nl-NL" sz="1800">
                <a:solidFill>
                  <a:schemeClr val="tx2"/>
                </a:solidFill>
              </a:rPr>
              <a:t>Scrum’s focus op waarde leveren betekent voor F&amp;C sneller bruikbare resultaten (bv. tussentijdse analyses, prototypes) voor de business opleveren</a:t>
            </a:r>
          </a:p>
        </p:txBody>
      </p:sp>
    </p:spTree>
    <p:extLst>
      <p:ext uri="{BB962C8B-B14F-4D97-AF65-F5344CB8AC3E}">
        <p14:creationId xmlns:p14="http://schemas.microsoft.com/office/powerpoint/2010/main" val="171615621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el 1">
            <a:extLst>
              <a:ext uri="{FF2B5EF4-FFF2-40B4-BE49-F238E27FC236}">
                <a16:creationId xmlns:a16="http://schemas.microsoft.com/office/drawing/2014/main" id="{67610FCC-B67C-EB19-4EAE-B22864633CBF}"/>
              </a:ext>
            </a:extLst>
          </p:cNvPr>
          <p:cNvSpPr>
            <a:spLocks noGrp="1"/>
          </p:cNvSpPr>
          <p:nvPr>
            <p:ph type="title"/>
          </p:nvPr>
        </p:nvSpPr>
        <p:spPr>
          <a:xfrm>
            <a:off x="640080" y="1243013"/>
            <a:ext cx="3855720" cy="4371974"/>
          </a:xfrm>
        </p:spPr>
        <p:txBody>
          <a:bodyPr>
            <a:normAutofit/>
          </a:bodyPr>
          <a:lstStyle/>
          <a:p>
            <a:r>
              <a:rPr lang="nl-NL" sz="3600">
                <a:solidFill>
                  <a:schemeClr val="tx2"/>
                </a:solidFill>
              </a:rPr>
              <a:t>Voordelen van Scrum</a:t>
            </a:r>
          </a:p>
        </p:txBody>
      </p:sp>
      <p:sp>
        <p:nvSpPr>
          <p:cNvPr id="3" name="Tijdelijke aanduiding voor inhoud 2">
            <a:extLst>
              <a:ext uri="{FF2B5EF4-FFF2-40B4-BE49-F238E27FC236}">
                <a16:creationId xmlns:a16="http://schemas.microsoft.com/office/drawing/2014/main" id="{71302C9B-5403-9303-95D6-71AC82D0AFE8}"/>
              </a:ext>
            </a:extLst>
          </p:cNvPr>
          <p:cNvSpPr>
            <a:spLocks noGrp="1"/>
          </p:cNvSpPr>
          <p:nvPr>
            <p:ph idx="1"/>
          </p:nvPr>
        </p:nvSpPr>
        <p:spPr>
          <a:xfrm>
            <a:off x="6172200" y="804672"/>
            <a:ext cx="5221224" cy="5230368"/>
          </a:xfrm>
        </p:spPr>
        <p:txBody>
          <a:bodyPr anchor="ctr">
            <a:normAutofit/>
          </a:bodyPr>
          <a:lstStyle/>
          <a:p>
            <a:r>
              <a:rPr lang="nl-NL" sz="1800">
                <a:solidFill>
                  <a:schemeClr val="tx2"/>
                </a:solidFill>
              </a:rPr>
              <a:t>Wendbaarheid: sneller en flexibeler inspelen op veranderende klantbehoeften of omstandigheden (agility)</a:t>
            </a:r>
          </a:p>
          <a:p>
            <a:r>
              <a:rPr lang="nl-NL" sz="1800">
                <a:solidFill>
                  <a:schemeClr val="tx2"/>
                </a:solidFill>
              </a:rPr>
              <a:t>Snellere oplevering: kortere time-to-market – regelmatige tussentijdse releases versnellen innovatie</a:t>
            </a:r>
          </a:p>
          <a:p>
            <a:r>
              <a:rPr lang="nl-NL" sz="1800">
                <a:solidFill>
                  <a:schemeClr val="tx2"/>
                </a:solidFill>
              </a:rPr>
              <a:t>Focus op waarde: het team werkt eerst aan wat het meeste waarde oplevert; voorkomt verspilling en verhoogt efficiëntie</a:t>
            </a:r>
          </a:p>
          <a:p>
            <a:r>
              <a:rPr lang="nl-NL" sz="1800">
                <a:solidFill>
                  <a:schemeClr val="tx2"/>
                </a:solidFill>
              </a:rPr>
              <a:t>Transparantie &amp; betrokkenheid: voortgang is constant zichtbaar, stakeholders zijn frequent betrokken en kunnen feedback geven</a:t>
            </a:r>
          </a:p>
          <a:p>
            <a:r>
              <a:rPr lang="nl-NL" sz="1800">
                <a:solidFill>
                  <a:schemeClr val="tx2"/>
                </a:solidFill>
              </a:rPr>
              <a:t>Continu verbeteren: teams leren elke Sprint en verbeteren processen en productkwaliteit iteratief (hoger werkplezier en productiviteit)</a:t>
            </a:r>
          </a:p>
        </p:txBody>
      </p:sp>
    </p:spTree>
    <p:extLst>
      <p:ext uri="{BB962C8B-B14F-4D97-AF65-F5344CB8AC3E}">
        <p14:creationId xmlns:p14="http://schemas.microsoft.com/office/powerpoint/2010/main" val="122324827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4" name="Rectangle 43">
            <a:extLst>
              <a:ext uri="{FF2B5EF4-FFF2-40B4-BE49-F238E27FC236}">
                <a16:creationId xmlns:a16="http://schemas.microsoft.com/office/drawing/2014/main" id="{17BDD930-0E65-490A-9CE5-554C357C44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45">
            <a:extLst>
              <a:ext uri="{FF2B5EF4-FFF2-40B4-BE49-F238E27FC236}">
                <a16:creationId xmlns:a16="http://schemas.microsoft.com/office/drawing/2014/main" id="{3A912C67-99A1-4956-8F68-1846C21771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163E8667-83E4-A1FE-837A-3ACAC1987E82}"/>
              </a:ext>
            </a:extLst>
          </p:cNvPr>
          <p:cNvSpPr>
            <a:spLocks noGrp="1"/>
          </p:cNvSpPr>
          <p:nvPr>
            <p:ph type="title"/>
          </p:nvPr>
        </p:nvSpPr>
        <p:spPr>
          <a:xfrm>
            <a:off x="804672" y="457200"/>
            <a:ext cx="10579398" cy="1299411"/>
          </a:xfrm>
        </p:spPr>
        <p:txBody>
          <a:bodyPr>
            <a:normAutofit/>
          </a:bodyPr>
          <a:lstStyle/>
          <a:p>
            <a:r>
              <a:rPr lang="nl-NL" sz="3600">
                <a:solidFill>
                  <a:schemeClr val="tx2"/>
                </a:solidFill>
              </a:rPr>
              <a:t>Scrum Framework Overzicht</a:t>
            </a:r>
          </a:p>
        </p:txBody>
      </p:sp>
      <p:sp>
        <p:nvSpPr>
          <p:cNvPr id="3" name="Tijdelijke aanduiding voor inhoud 2">
            <a:extLst>
              <a:ext uri="{FF2B5EF4-FFF2-40B4-BE49-F238E27FC236}">
                <a16:creationId xmlns:a16="http://schemas.microsoft.com/office/drawing/2014/main" id="{5569FDA7-DBDD-22E2-6BAF-2F88C5B4E82B}"/>
              </a:ext>
            </a:extLst>
          </p:cNvPr>
          <p:cNvSpPr>
            <a:spLocks noGrp="1"/>
          </p:cNvSpPr>
          <p:nvPr>
            <p:ph idx="1"/>
          </p:nvPr>
        </p:nvSpPr>
        <p:spPr>
          <a:xfrm>
            <a:off x="6354871" y="2827419"/>
            <a:ext cx="5029200" cy="3227626"/>
          </a:xfrm>
        </p:spPr>
        <p:txBody>
          <a:bodyPr anchor="ctr">
            <a:normAutofit/>
          </a:bodyPr>
          <a:lstStyle/>
          <a:p>
            <a:r>
              <a:rPr lang="nl-NL" sz="1800">
                <a:solidFill>
                  <a:schemeClr val="tx2"/>
                </a:solidFill>
              </a:rPr>
              <a:t>Visualisatie van het Scrum Framework (Scrum.org, 2023). </a:t>
            </a:r>
          </a:p>
          <a:p>
            <a:r>
              <a:rPr lang="nl-NL" sz="1800">
                <a:solidFill>
                  <a:schemeClr val="tx2"/>
                </a:solidFill>
              </a:rPr>
              <a:t>Het Scrum Team (met PO/SM/Developers) vormt de kern, werkt in Sprints (cirkel), met backlog(s) als input en Increment als output. Alle events en artefacten zijn hierop weergegeven.</a:t>
            </a:r>
          </a:p>
        </p:txBody>
      </p:sp>
      <p:grpSp>
        <p:nvGrpSpPr>
          <p:cNvPr id="48" name="Group 47">
            <a:extLst>
              <a:ext uri="{FF2B5EF4-FFF2-40B4-BE49-F238E27FC236}">
                <a16:creationId xmlns:a16="http://schemas.microsoft.com/office/drawing/2014/main" id="{569E5994-073E-4708-B3E6-43BFED0CEB4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6200000">
            <a:off x="-381784" y="4178643"/>
            <a:ext cx="3061444" cy="2297267"/>
            <a:chOff x="-305" y="-1"/>
            <a:chExt cx="3832880" cy="2876136"/>
          </a:xfrm>
        </p:grpSpPr>
        <p:sp>
          <p:nvSpPr>
            <p:cNvPr id="49" name="Freeform: Shape 48">
              <a:extLst>
                <a:ext uri="{FF2B5EF4-FFF2-40B4-BE49-F238E27FC236}">
                  <a16:creationId xmlns:a16="http://schemas.microsoft.com/office/drawing/2014/main" id="{532F818D-9087-4691-AABA-465619A0C2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Freeform: Shape 49">
              <a:extLst>
                <a:ext uri="{FF2B5EF4-FFF2-40B4-BE49-F238E27FC236}">
                  <a16:creationId xmlns:a16="http://schemas.microsoft.com/office/drawing/2014/main" id="{68B7668A-5C96-4FB9-BFA9-38094EB87F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Freeform: Shape 50">
              <a:extLst>
                <a:ext uri="{FF2B5EF4-FFF2-40B4-BE49-F238E27FC236}">
                  <a16:creationId xmlns:a16="http://schemas.microsoft.com/office/drawing/2014/main" id="{BF4F95BD-8661-4C45-94E3-CF3159BF4C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Freeform: Shape 51">
              <a:extLst>
                <a:ext uri="{FF2B5EF4-FFF2-40B4-BE49-F238E27FC236}">
                  <a16:creationId xmlns:a16="http://schemas.microsoft.com/office/drawing/2014/main" id="{E85BBF8A-E2FB-47F6-A60F-4FB855D505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7" name="Afbeelding 6">
            <a:extLst>
              <a:ext uri="{FF2B5EF4-FFF2-40B4-BE49-F238E27FC236}">
                <a16:creationId xmlns:a16="http://schemas.microsoft.com/office/drawing/2014/main" id="{81DDC289-8E57-B0DB-A34C-1BAFBA27E284}"/>
              </a:ext>
            </a:extLst>
          </p:cNvPr>
          <p:cNvPicPr>
            <a:picLocks noChangeAspect="1"/>
          </p:cNvPicPr>
          <p:nvPr/>
        </p:nvPicPr>
        <p:blipFill>
          <a:blip r:embed="rId3"/>
          <a:stretch>
            <a:fillRect/>
          </a:stretch>
        </p:blipFill>
        <p:spPr>
          <a:xfrm>
            <a:off x="804671" y="3207705"/>
            <a:ext cx="4954693" cy="2477346"/>
          </a:xfrm>
          <a:prstGeom prst="rect">
            <a:avLst/>
          </a:prstGeom>
        </p:spPr>
      </p:pic>
      <p:grpSp>
        <p:nvGrpSpPr>
          <p:cNvPr id="123" name="Group 53">
            <a:extLst>
              <a:ext uri="{FF2B5EF4-FFF2-40B4-BE49-F238E27FC236}">
                <a16:creationId xmlns:a16="http://schemas.microsoft.com/office/drawing/2014/main" id="{DD81D498-EAA8-40F3-8230-AE4DEDA3830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8906190" y="0"/>
            <a:ext cx="3282247" cy="2837712"/>
            <a:chOff x="-305" y="-4155"/>
            <a:chExt cx="2514948" cy="2174333"/>
          </a:xfrm>
        </p:grpSpPr>
        <p:sp>
          <p:nvSpPr>
            <p:cNvPr id="124" name="Freeform: Shape 54">
              <a:extLst>
                <a:ext uri="{FF2B5EF4-FFF2-40B4-BE49-F238E27FC236}">
                  <a16:creationId xmlns:a16="http://schemas.microsoft.com/office/drawing/2014/main" id="{262F2402-5879-41A3-ACEC-6D2811BA30D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Freeform: Shape 55">
              <a:extLst>
                <a:ext uri="{FF2B5EF4-FFF2-40B4-BE49-F238E27FC236}">
                  <a16:creationId xmlns:a16="http://schemas.microsoft.com/office/drawing/2014/main" id="{BBD41895-A230-4959-97BA-80F516383EE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 name="Freeform: Shape 56">
              <a:extLst>
                <a:ext uri="{FF2B5EF4-FFF2-40B4-BE49-F238E27FC236}">
                  <a16:creationId xmlns:a16="http://schemas.microsoft.com/office/drawing/2014/main" id="{E670BD54-10A6-4092-9E32-647B2F870D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127" name="Freeform: Shape 57">
              <a:extLst>
                <a:ext uri="{FF2B5EF4-FFF2-40B4-BE49-F238E27FC236}">
                  <a16:creationId xmlns:a16="http://schemas.microsoft.com/office/drawing/2014/main" id="{1C2B9A82-4826-4BF4-A16E-0B005FE7617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17911674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45A976A-8DE3-4B67-B94B-2044FDD128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6EAAA1B9-2DDB-49C9-A037-A523D2F13C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Titel 1">
            <a:extLst>
              <a:ext uri="{FF2B5EF4-FFF2-40B4-BE49-F238E27FC236}">
                <a16:creationId xmlns:a16="http://schemas.microsoft.com/office/drawing/2014/main" id="{F173B1D3-EB89-F316-48AE-5182D085B232}"/>
              </a:ext>
            </a:extLst>
          </p:cNvPr>
          <p:cNvSpPr>
            <a:spLocks noGrp="1"/>
          </p:cNvSpPr>
          <p:nvPr>
            <p:ph type="title"/>
          </p:nvPr>
        </p:nvSpPr>
        <p:spPr>
          <a:xfrm>
            <a:off x="804672" y="457200"/>
            <a:ext cx="10579608" cy="1188720"/>
          </a:xfrm>
        </p:spPr>
        <p:txBody>
          <a:bodyPr>
            <a:normAutofit/>
          </a:bodyPr>
          <a:lstStyle/>
          <a:p>
            <a:r>
              <a:rPr lang="nl-NL" sz="4000">
                <a:solidFill>
                  <a:schemeClr val="tx2"/>
                </a:solidFill>
              </a:rPr>
              <a:t>Wat is Scrum</a:t>
            </a:r>
          </a:p>
        </p:txBody>
      </p:sp>
      <p:grpSp>
        <p:nvGrpSpPr>
          <p:cNvPr id="13" name="Group 12">
            <a:extLst>
              <a:ext uri="{FF2B5EF4-FFF2-40B4-BE49-F238E27FC236}">
                <a16:creationId xmlns:a16="http://schemas.microsoft.com/office/drawing/2014/main" id="{76566969-F813-4CC5-B3E9-363D85B55C3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8881264" y="-5116"/>
            <a:ext cx="3318648" cy="2490264"/>
            <a:chOff x="-305" y="-1"/>
            <a:chExt cx="3832880" cy="2876136"/>
          </a:xfrm>
        </p:grpSpPr>
        <p:sp>
          <p:nvSpPr>
            <p:cNvPr id="26" name="Freeform: Shape 13">
              <a:extLst>
                <a:ext uri="{FF2B5EF4-FFF2-40B4-BE49-F238E27FC236}">
                  <a16:creationId xmlns:a16="http://schemas.microsoft.com/office/drawing/2014/main" id="{AF8CF66C-45E2-456B-92B0-9E97A331D1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D65D590E-D70D-4D25-B853-D5208F2AA3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Freeform: Shape 15">
              <a:extLst>
                <a:ext uri="{FF2B5EF4-FFF2-40B4-BE49-F238E27FC236}">
                  <a16:creationId xmlns:a16="http://schemas.microsoft.com/office/drawing/2014/main" id="{6231501E-3F84-4705-A001-13995FA688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552617E4-47FD-4C38-8F70-93BF9B1257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9" name="Group 18">
            <a:extLst>
              <a:ext uri="{FF2B5EF4-FFF2-40B4-BE49-F238E27FC236}">
                <a16:creationId xmlns:a16="http://schemas.microsoft.com/office/drawing/2014/main" id="{0217D733-97B6-4C43-AF0C-5E3CB0EA132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flipH="1">
            <a:off x="0" y="4607887"/>
            <a:ext cx="2605762" cy="2252847"/>
            <a:chOff x="-305" y="-4155"/>
            <a:chExt cx="2514948" cy="2174333"/>
          </a:xfrm>
        </p:grpSpPr>
        <p:sp>
          <p:nvSpPr>
            <p:cNvPr id="28" name="Freeform: Shape 19">
              <a:extLst>
                <a:ext uri="{FF2B5EF4-FFF2-40B4-BE49-F238E27FC236}">
                  <a16:creationId xmlns:a16="http://schemas.microsoft.com/office/drawing/2014/main" id="{FD288266-7E76-4D4A-BAAC-E233FA0130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Freeform: Shape 20">
              <a:extLst>
                <a:ext uri="{FF2B5EF4-FFF2-40B4-BE49-F238E27FC236}">
                  <a16:creationId xmlns:a16="http://schemas.microsoft.com/office/drawing/2014/main" id="{B697F88A-8624-4BA2-AF06-E6C3A52F03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Freeform: Shape 21">
              <a:extLst>
                <a:ext uri="{FF2B5EF4-FFF2-40B4-BE49-F238E27FC236}">
                  <a16:creationId xmlns:a16="http://schemas.microsoft.com/office/drawing/2014/main" id="{8CA77163-C052-481C-9DCF-68C23ACAB3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23" name="Freeform: Shape 22">
              <a:extLst>
                <a:ext uri="{FF2B5EF4-FFF2-40B4-BE49-F238E27FC236}">
                  <a16:creationId xmlns:a16="http://schemas.microsoft.com/office/drawing/2014/main" id="{02B425B5-0A0E-4B85-B718-E5DA73431A5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aphicFrame>
        <p:nvGraphicFramePr>
          <p:cNvPr id="5" name="Tijdelijke aanduiding voor inhoud 2">
            <a:extLst>
              <a:ext uri="{FF2B5EF4-FFF2-40B4-BE49-F238E27FC236}">
                <a16:creationId xmlns:a16="http://schemas.microsoft.com/office/drawing/2014/main" id="{D38F5797-81A0-1F76-8DC2-6E3C7F0EF543}"/>
              </a:ext>
            </a:extLst>
          </p:cNvPr>
          <p:cNvGraphicFramePr>
            <a:graphicFrameLocks noGrp="1"/>
          </p:cNvGraphicFramePr>
          <p:nvPr>
            <p:ph idx="1"/>
            <p:extLst>
              <p:ext uri="{D42A27DB-BD31-4B8C-83A1-F6EECF244321}">
                <p14:modId xmlns:p14="http://schemas.microsoft.com/office/powerpoint/2010/main" val="4281984119"/>
              </p:ext>
            </p:extLst>
          </p:nvPr>
        </p:nvGraphicFramePr>
        <p:xfrm>
          <a:off x="1036320" y="2560320"/>
          <a:ext cx="10119360" cy="356616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00219041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C091A1-0030-70FD-2B60-678F72E6CAD7}"/>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DB37E9F5-79FC-7678-38D0-DE324144087F}"/>
              </a:ext>
            </a:extLst>
          </p:cNvPr>
          <p:cNvSpPr>
            <a:spLocks noGrp="1"/>
          </p:cNvSpPr>
          <p:nvPr>
            <p:ph type="title"/>
          </p:nvPr>
        </p:nvSpPr>
        <p:spPr/>
        <p:txBody>
          <a:bodyPr/>
          <a:lstStyle/>
          <a:p>
            <a:r>
              <a:rPr lang="nl-NL"/>
              <a:t>Scrum Framework Overzicht</a:t>
            </a:r>
            <a:endParaRPr lang="nl-NL" dirty="0"/>
          </a:p>
        </p:txBody>
      </p:sp>
      <p:sp>
        <p:nvSpPr>
          <p:cNvPr id="3" name="Tijdelijke aanduiding voor inhoud 2">
            <a:extLst>
              <a:ext uri="{FF2B5EF4-FFF2-40B4-BE49-F238E27FC236}">
                <a16:creationId xmlns:a16="http://schemas.microsoft.com/office/drawing/2014/main" id="{3FA25465-E18E-F6EF-19A8-F317DEDCF499}"/>
              </a:ext>
            </a:extLst>
          </p:cNvPr>
          <p:cNvSpPr>
            <a:spLocks noGrp="1"/>
          </p:cNvSpPr>
          <p:nvPr>
            <p:ph idx="1"/>
          </p:nvPr>
        </p:nvSpPr>
        <p:spPr>
          <a:xfrm>
            <a:off x="444137" y="2141537"/>
            <a:ext cx="3396344" cy="4351338"/>
          </a:xfrm>
        </p:spPr>
        <p:txBody>
          <a:bodyPr>
            <a:normAutofit fontScale="92500" lnSpcReduction="20000"/>
          </a:bodyPr>
          <a:lstStyle/>
          <a:p>
            <a:r>
              <a:rPr lang="nl-NL" dirty="0"/>
              <a:t>Visualisatie van het Scrum Framework </a:t>
            </a:r>
            <a:r>
              <a:rPr lang="nl-NL" sz="2200" dirty="0"/>
              <a:t>(Scrum.org, 2023). </a:t>
            </a:r>
            <a:endParaRPr lang="nl-NL" dirty="0"/>
          </a:p>
          <a:p>
            <a:r>
              <a:rPr lang="nl-NL" dirty="0"/>
              <a:t>Het Scrum Team (met PO/SM/Developers) vormt de kern, werkt in Sprints (cirkel), met </a:t>
            </a:r>
            <a:r>
              <a:rPr lang="nl-NL" dirty="0" err="1"/>
              <a:t>backlog</a:t>
            </a:r>
            <a:r>
              <a:rPr lang="nl-NL" dirty="0"/>
              <a:t>(s) als input en Increment als output. Alle events en artefacten zijn hierop weergegeven.</a:t>
            </a:r>
          </a:p>
        </p:txBody>
      </p:sp>
      <p:pic>
        <p:nvPicPr>
          <p:cNvPr id="7" name="Afbeelding 6">
            <a:extLst>
              <a:ext uri="{FF2B5EF4-FFF2-40B4-BE49-F238E27FC236}">
                <a16:creationId xmlns:a16="http://schemas.microsoft.com/office/drawing/2014/main" id="{FD632D04-AADE-78BB-DF7C-010F3DB24B62}"/>
              </a:ext>
            </a:extLst>
          </p:cNvPr>
          <p:cNvPicPr>
            <a:picLocks noChangeAspect="1"/>
          </p:cNvPicPr>
          <p:nvPr/>
        </p:nvPicPr>
        <p:blipFill>
          <a:blip r:embed="rId3"/>
          <a:stretch>
            <a:fillRect/>
          </a:stretch>
        </p:blipFill>
        <p:spPr>
          <a:xfrm>
            <a:off x="4039145" y="2141537"/>
            <a:ext cx="8009164" cy="4004582"/>
          </a:xfrm>
          <a:prstGeom prst="rect">
            <a:avLst/>
          </a:prstGeom>
        </p:spPr>
      </p:pic>
    </p:spTree>
    <p:extLst>
      <p:ext uri="{BB962C8B-B14F-4D97-AF65-F5344CB8AC3E}">
        <p14:creationId xmlns:p14="http://schemas.microsoft.com/office/powerpoint/2010/main" val="60330727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89C5E17-24D0-4696-A3C5-A2261FB455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6929B58F-2358-44CC-ACE5-EF1BD3C6C8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Titel 1">
            <a:extLst>
              <a:ext uri="{FF2B5EF4-FFF2-40B4-BE49-F238E27FC236}">
                <a16:creationId xmlns:a16="http://schemas.microsoft.com/office/drawing/2014/main" id="{2413D911-E24D-E76D-766E-F4E1ACE9EE78}"/>
              </a:ext>
            </a:extLst>
          </p:cNvPr>
          <p:cNvSpPr>
            <a:spLocks noGrp="1"/>
          </p:cNvSpPr>
          <p:nvPr>
            <p:ph type="title"/>
          </p:nvPr>
        </p:nvSpPr>
        <p:spPr>
          <a:xfrm>
            <a:off x="804672" y="1243013"/>
            <a:ext cx="3855720" cy="4371974"/>
          </a:xfrm>
        </p:spPr>
        <p:txBody>
          <a:bodyPr>
            <a:normAutofit/>
          </a:bodyPr>
          <a:lstStyle/>
          <a:p>
            <a:r>
              <a:rPr lang="nl-NL" sz="3600">
                <a:solidFill>
                  <a:schemeClr val="tx2"/>
                </a:solidFill>
              </a:rPr>
              <a:t>Samevatting &amp; Conclusie</a:t>
            </a:r>
          </a:p>
        </p:txBody>
      </p:sp>
      <p:grpSp>
        <p:nvGrpSpPr>
          <p:cNvPr id="12" name="Group 11">
            <a:extLst>
              <a:ext uri="{FF2B5EF4-FFF2-40B4-BE49-F238E27FC236}">
                <a16:creationId xmlns:a16="http://schemas.microsoft.com/office/drawing/2014/main" id="{09DA5303-A1AF-4830-806C-51FCD96188B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897348" y="5285"/>
            <a:ext cx="7294653" cy="6858000"/>
            <a:chOff x="4897348" y="-5799"/>
            <a:chExt cx="7294653" cy="6858000"/>
          </a:xfrm>
        </p:grpSpPr>
        <p:sp>
          <p:nvSpPr>
            <p:cNvPr id="13" name="Freeform: Shape 12">
              <a:extLst>
                <a:ext uri="{FF2B5EF4-FFF2-40B4-BE49-F238E27FC236}">
                  <a16:creationId xmlns:a16="http://schemas.microsoft.com/office/drawing/2014/main" id="{4FAAA8C8-4EB7-45F1-BF24-3EF0F4DC44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897348" y="-5798"/>
              <a:ext cx="7294652" cy="6857999"/>
            </a:xfrm>
            <a:custGeom>
              <a:avLst/>
              <a:gdLst>
                <a:gd name="connsiteX0" fmla="*/ 7294652 w 7294652"/>
                <a:gd name="connsiteY0" fmla="*/ 6063030 h 6857999"/>
                <a:gd name="connsiteX1" fmla="*/ 7294652 w 7294652"/>
                <a:gd name="connsiteY1" fmla="*/ 6857999 h 6857999"/>
                <a:gd name="connsiteX2" fmla="*/ 6248575 w 7294652"/>
                <a:gd name="connsiteY2" fmla="*/ 6857999 h 6857999"/>
                <a:gd name="connsiteX3" fmla="*/ 6477898 w 7294652"/>
                <a:gd name="connsiteY3" fmla="*/ 6700973 h 6857999"/>
                <a:gd name="connsiteX4" fmla="*/ 6647884 w 7294652"/>
                <a:gd name="connsiteY4" fmla="*/ 6572752 h 6857999"/>
                <a:gd name="connsiteX5" fmla="*/ 6817698 w 7294652"/>
                <a:gd name="connsiteY5" fmla="*/ 6440235 h 6857999"/>
                <a:gd name="connsiteX6" fmla="*/ 7161451 w 7294652"/>
                <a:gd name="connsiteY6" fmla="*/ 6165232 h 6857999"/>
                <a:gd name="connsiteX7" fmla="*/ 1673436 w 7294652"/>
                <a:gd name="connsiteY7" fmla="*/ 0 h 6857999"/>
                <a:gd name="connsiteX8" fmla="*/ 2394951 w 7294652"/>
                <a:gd name="connsiteY8" fmla="*/ 0 h 6857999"/>
                <a:gd name="connsiteX9" fmla="*/ 2244659 w 7294652"/>
                <a:gd name="connsiteY9" fmla="*/ 100763 h 6857999"/>
                <a:gd name="connsiteX10" fmla="*/ 1743903 w 7294652"/>
                <a:gd name="connsiteY10" fmla="*/ 498975 h 6857999"/>
                <a:gd name="connsiteX11" fmla="*/ 1163821 w 7294652"/>
                <a:gd name="connsiteY11" fmla="*/ 1121514 h 6857999"/>
                <a:gd name="connsiteX12" fmla="*/ 704911 w 7294652"/>
                <a:gd name="connsiteY12" fmla="*/ 1837036 h 6857999"/>
                <a:gd name="connsiteX13" fmla="*/ 393472 w 7294652"/>
                <a:gd name="connsiteY13" fmla="*/ 2627669 h 6857999"/>
                <a:gd name="connsiteX14" fmla="*/ 280032 w 7294652"/>
                <a:gd name="connsiteY14" fmla="*/ 3472097 h 6857999"/>
                <a:gd name="connsiteX15" fmla="*/ 327813 w 7294652"/>
                <a:gd name="connsiteY15" fmla="*/ 3884602 h 6857999"/>
                <a:gd name="connsiteX16" fmla="*/ 469096 w 7294652"/>
                <a:gd name="connsiteY16" fmla="*/ 4270809 h 6857999"/>
                <a:gd name="connsiteX17" fmla="*/ 567581 w 7294652"/>
                <a:gd name="connsiteY17" fmla="*/ 4452482 h 6857999"/>
                <a:gd name="connsiteX18" fmla="*/ 680677 w 7294652"/>
                <a:gd name="connsiteY18" fmla="*/ 4628484 h 6857999"/>
                <a:gd name="connsiteX19" fmla="*/ 941928 w 7294652"/>
                <a:gd name="connsiteY19" fmla="*/ 4968628 h 6857999"/>
                <a:gd name="connsiteX20" fmla="*/ 1224665 w 7294652"/>
                <a:gd name="connsiteY20" fmla="*/ 5311349 h 6857999"/>
                <a:gd name="connsiteX21" fmla="*/ 1365259 w 7294652"/>
                <a:gd name="connsiteY21" fmla="*/ 5490273 h 6857999"/>
                <a:gd name="connsiteX22" fmla="*/ 1432808 w 7294652"/>
                <a:gd name="connsiteY22" fmla="*/ 5577931 h 6857999"/>
                <a:gd name="connsiteX23" fmla="*/ 1498980 w 7294652"/>
                <a:gd name="connsiteY23" fmla="*/ 5662148 h 6857999"/>
                <a:gd name="connsiteX24" fmla="*/ 2067548 w 7294652"/>
                <a:gd name="connsiteY24" fmla="*/ 6283312 h 6857999"/>
                <a:gd name="connsiteX25" fmla="*/ 2369879 w 7294652"/>
                <a:gd name="connsiteY25" fmla="*/ 6562782 h 6857999"/>
                <a:gd name="connsiteX26" fmla="*/ 2686645 w 7294652"/>
                <a:gd name="connsiteY26" fmla="*/ 6820598 h 6857999"/>
                <a:gd name="connsiteX27" fmla="*/ 2738907 w 7294652"/>
                <a:gd name="connsiteY27" fmla="*/ 6857999 h 6857999"/>
                <a:gd name="connsiteX28" fmla="*/ 1731787 w 7294652"/>
                <a:gd name="connsiteY28" fmla="*/ 6857999 h 6857999"/>
                <a:gd name="connsiteX29" fmla="*/ 1607949 w 7294652"/>
                <a:gd name="connsiteY29" fmla="*/ 6732770 h 6857999"/>
                <a:gd name="connsiteX30" fmla="*/ 1309057 w 7294652"/>
                <a:gd name="connsiteY30" fmla="*/ 6370109 h 6857999"/>
                <a:gd name="connsiteX31" fmla="*/ 1048147 w 7294652"/>
                <a:gd name="connsiteY31" fmla="*/ 5986138 h 6857999"/>
                <a:gd name="connsiteX32" fmla="*/ 987131 w 7294652"/>
                <a:gd name="connsiteY32" fmla="*/ 5888512 h 6857999"/>
                <a:gd name="connsiteX33" fmla="*/ 928866 w 7294652"/>
                <a:gd name="connsiteY33" fmla="*/ 5793463 h 6857999"/>
                <a:gd name="connsiteX34" fmla="*/ 813708 w 7294652"/>
                <a:gd name="connsiteY34" fmla="*/ 5609556 h 6857999"/>
                <a:gd name="connsiteX35" fmla="*/ 574972 w 7294652"/>
                <a:gd name="connsiteY35" fmla="*/ 5231598 h 6857999"/>
                <a:gd name="connsiteX36" fmla="*/ 342424 w 7294652"/>
                <a:gd name="connsiteY36" fmla="*/ 4834048 h 6857999"/>
                <a:gd name="connsiteX37" fmla="*/ 237579 w 7294652"/>
                <a:gd name="connsiteY37" fmla="*/ 4623500 h 6857999"/>
                <a:gd name="connsiteX38" fmla="*/ 148373 w 7294652"/>
                <a:gd name="connsiteY38" fmla="*/ 4404356 h 6857999"/>
                <a:gd name="connsiteX39" fmla="*/ 79623 w 7294652"/>
                <a:gd name="connsiteY39" fmla="*/ 4175762 h 6857999"/>
                <a:gd name="connsiteX40" fmla="*/ 54185 w 7294652"/>
                <a:gd name="connsiteY40" fmla="*/ 4059229 h 6857999"/>
                <a:gd name="connsiteX41" fmla="*/ 43013 w 7294652"/>
                <a:gd name="connsiteY41" fmla="*/ 4000790 h 6857999"/>
                <a:gd name="connsiteX42" fmla="*/ 33734 w 7294652"/>
                <a:gd name="connsiteY42" fmla="*/ 3942180 h 6857999"/>
                <a:gd name="connsiteX43" fmla="*/ 45 w 7294652"/>
                <a:gd name="connsiteY43" fmla="*/ 3472097 h 6857999"/>
                <a:gd name="connsiteX44" fmla="*/ 95436 w 7294652"/>
                <a:gd name="connsiteY44" fmla="*/ 2557372 h 6857999"/>
                <a:gd name="connsiteX45" fmla="*/ 382126 w 7294652"/>
                <a:gd name="connsiteY45" fmla="*/ 1680799 h 6857999"/>
                <a:gd name="connsiteX46" fmla="*/ 1457043 w 7294652"/>
                <a:gd name="connsiteY46" fmla="*/ 192176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7294652" h="6857999">
                  <a:moveTo>
                    <a:pt x="7294652" y="6063030"/>
                  </a:moveTo>
                  <a:lnTo>
                    <a:pt x="7294652" y="6857999"/>
                  </a:lnTo>
                  <a:lnTo>
                    <a:pt x="6248575" y="6857999"/>
                  </a:lnTo>
                  <a:lnTo>
                    <a:pt x="6477898" y="6700973"/>
                  </a:lnTo>
                  <a:cubicBezTo>
                    <a:pt x="6534790" y="6659378"/>
                    <a:pt x="6591336" y="6616237"/>
                    <a:pt x="6647884" y="6572752"/>
                  </a:cubicBezTo>
                  <a:cubicBezTo>
                    <a:pt x="6704432" y="6529268"/>
                    <a:pt x="6761151" y="6485095"/>
                    <a:pt x="6817698" y="6440235"/>
                  </a:cubicBezTo>
                  <a:lnTo>
                    <a:pt x="7161451" y="6165232"/>
                  </a:lnTo>
                  <a:close/>
                  <a:moveTo>
                    <a:pt x="1673436" y="0"/>
                  </a:moveTo>
                  <a:lnTo>
                    <a:pt x="2394951" y="0"/>
                  </a:lnTo>
                  <a:lnTo>
                    <a:pt x="2244659" y="100763"/>
                  </a:lnTo>
                  <a:cubicBezTo>
                    <a:pt x="2071051" y="224086"/>
                    <a:pt x="1903860" y="356975"/>
                    <a:pt x="1743903" y="498975"/>
                  </a:cubicBezTo>
                  <a:cubicBezTo>
                    <a:pt x="1533218" y="689638"/>
                    <a:pt x="1339146" y="897902"/>
                    <a:pt x="1163821" y="1121514"/>
                  </a:cubicBezTo>
                  <a:cubicBezTo>
                    <a:pt x="988284" y="1344764"/>
                    <a:pt x="834608" y="1584376"/>
                    <a:pt x="704911" y="1837036"/>
                  </a:cubicBezTo>
                  <a:cubicBezTo>
                    <a:pt x="573950" y="2089059"/>
                    <a:pt x="469577" y="2354041"/>
                    <a:pt x="393472" y="2627669"/>
                  </a:cubicBezTo>
                  <a:cubicBezTo>
                    <a:pt x="318269" y="2902842"/>
                    <a:pt x="280119" y="3186833"/>
                    <a:pt x="280032" y="3472097"/>
                  </a:cubicBezTo>
                  <a:cubicBezTo>
                    <a:pt x="280349" y="3610956"/>
                    <a:pt x="296380" y="3749334"/>
                    <a:pt x="327813" y="3884602"/>
                  </a:cubicBezTo>
                  <a:cubicBezTo>
                    <a:pt x="360878" y="4018046"/>
                    <a:pt x="408244" y="4147540"/>
                    <a:pt x="469096" y="4270809"/>
                  </a:cubicBezTo>
                  <a:cubicBezTo>
                    <a:pt x="499175" y="4332511"/>
                    <a:pt x="532347" y="4393012"/>
                    <a:pt x="567581" y="4452482"/>
                  </a:cubicBezTo>
                  <a:cubicBezTo>
                    <a:pt x="602815" y="4511953"/>
                    <a:pt x="641144" y="4570562"/>
                    <a:pt x="680677" y="4628484"/>
                  </a:cubicBezTo>
                  <a:cubicBezTo>
                    <a:pt x="760771" y="4743985"/>
                    <a:pt x="849802" y="4856048"/>
                    <a:pt x="941928" y="4968628"/>
                  </a:cubicBezTo>
                  <a:cubicBezTo>
                    <a:pt x="1034055" y="5081206"/>
                    <a:pt x="1130994" y="5193958"/>
                    <a:pt x="1224665" y="5311349"/>
                  </a:cubicBezTo>
                  <a:cubicBezTo>
                    <a:pt x="1271987" y="5369787"/>
                    <a:pt x="1318853" y="5429429"/>
                    <a:pt x="1365259" y="5490273"/>
                  </a:cubicBezTo>
                  <a:lnTo>
                    <a:pt x="1432808" y="5577931"/>
                  </a:lnTo>
                  <a:cubicBezTo>
                    <a:pt x="1454979" y="5605947"/>
                    <a:pt x="1476121" y="5634821"/>
                    <a:pt x="1498980" y="5662148"/>
                  </a:cubicBezTo>
                  <a:cubicBezTo>
                    <a:pt x="1676323" y="5880038"/>
                    <a:pt x="1866158" y="6087441"/>
                    <a:pt x="2067548" y="6283312"/>
                  </a:cubicBezTo>
                  <a:cubicBezTo>
                    <a:pt x="2166203" y="6379907"/>
                    <a:pt x="2266974" y="6473064"/>
                    <a:pt x="2369879" y="6562782"/>
                  </a:cubicBezTo>
                  <a:cubicBezTo>
                    <a:pt x="2473005" y="6652331"/>
                    <a:pt x="2577677" y="6738957"/>
                    <a:pt x="2686645" y="6820598"/>
                  </a:cubicBezTo>
                  <a:lnTo>
                    <a:pt x="2738907" y="6857999"/>
                  </a:lnTo>
                  <a:lnTo>
                    <a:pt x="1731787" y="6857999"/>
                  </a:lnTo>
                  <a:lnTo>
                    <a:pt x="1607949" y="6732770"/>
                  </a:lnTo>
                  <a:cubicBezTo>
                    <a:pt x="1501232" y="6617903"/>
                    <a:pt x="1401421" y="6496799"/>
                    <a:pt x="1309057" y="6370109"/>
                  </a:cubicBezTo>
                  <a:cubicBezTo>
                    <a:pt x="1217103" y="6244469"/>
                    <a:pt x="1129618" y="6116590"/>
                    <a:pt x="1048147" y="5986138"/>
                  </a:cubicBezTo>
                  <a:cubicBezTo>
                    <a:pt x="1027179" y="5953825"/>
                    <a:pt x="1007414" y="5920996"/>
                    <a:pt x="987131" y="5888512"/>
                  </a:cubicBezTo>
                  <a:lnTo>
                    <a:pt x="928866" y="5793463"/>
                  </a:lnTo>
                  <a:cubicBezTo>
                    <a:pt x="891568" y="5732276"/>
                    <a:pt x="852725" y="5671260"/>
                    <a:pt x="813708" y="5609556"/>
                  </a:cubicBezTo>
                  <a:lnTo>
                    <a:pt x="574972" y="5231598"/>
                  </a:lnTo>
                  <a:cubicBezTo>
                    <a:pt x="495221" y="5103551"/>
                    <a:pt x="416158" y="4971549"/>
                    <a:pt x="342424" y="4834048"/>
                  </a:cubicBezTo>
                  <a:cubicBezTo>
                    <a:pt x="305641" y="4765298"/>
                    <a:pt x="270236" y="4695343"/>
                    <a:pt x="237579" y="4623500"/>
                  </a:cubicBezTo>
                  <a:cubicBezTo>
                    <a:pt x="204922" y="4551655"/>
                    <a:pt x="175187" y="4478607"/>
                    <a:pt x="148373" y="4404356"/>
                  </a:cubicBezTo>
                  <a:cubicBezTo>
                    <a:pt x="121561" y="4330107"/>
                    <a:pt x="99046" y="4252934"/>
                    <a:pt x="79623" y="4175762"/>
                  </a:cubicBezTo>
                  <a:cubicBezTo>
                    <a:pt x="70514" y="4136916"/>
                    <a:pt x="61577" y="4098245"/>
                    <a:pt x="54185" y="4059229"/>
                  </a:cubicBezTo>
                  <a:lnTo>
                    <a:pt x="43013" y="4000790"/>
                  </a:lnTo>
                  <a:lnTo>
                    <a:pt x="33734" y="3942180"/>
                  </a:lnTo>
                  <a:cubicBezTo>
                    <a:pt x="10461" y="3786581"/>
                    <a:pt x="-801" y="3629416"/>
                    <a:pt x="45" y="3472097"/>
                  </a:cubicBezTo>
                  <a:cubicBezTo>
                    <a:pt x="863" y="3164748"/>
                    <a:pt x="32824" y="2858275"/>
                    <a:pt x="95436" y="2557372"/>
                  </a:cubicBezTo>
                  <a:cubicBezTo>
                    <a:pt x="157549" y="2255281"/>
                    <a:pt x="253728" y="1961216"/>
                    <a:pt x="382126" y="1680799"/>
                  </a:cubicBezTo>
                  <a:cubicBezTo>
                    <a:pt x="639940" y="1120482"/>
                    <a:pt x="1015492" y="619117"/>
                    <a:pt x="1457043" y="192176"/>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A77FC097-E4F2-4A45-82E8-3808FA553C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900650" y="-5799"/>
              <a:ext cx="7291350" cy="6858000"/>
            </a:xfrm>
            <a:custGeom>
              <a:avLst/>
              <a:gdLst>
                <a:gd name="connsiteX0" fmla="*/ 7291350 w 7291350"/>
                <a:gd name="connsiteY0" fmla="*/ 5718699 h 6858000"/>
                <a:gd name="connsiteX1" fmla="*/ 7291350 w 7291350"/>
                <a:gd name="connsiteY1" fmla="*/ 6806115 h 6858000"/>
                <a:gd name="connsiteX2" fmla="*/ 7224124 w 7291350"/>
                <a:gd name="connsiteY2" fmla="*/ 6858000 h 6858000"/>
                <a:gd name="connsiteX3" fmla="*/ 5607142 w 7291350"/>
                <a:gd name="connsiteY3" fmla="*/ 6858000 h 6858000"/>
                <a:gd name="connsiteX4" fmla="*/ 5736072 w 7291350"/>
                <a:gd name="connsiteY4" fmla="*/ 6801170 h 6858000"/>
                <a:gd name="connsiteX5" fmla="*/ 6949826 w 7291350"/>
                <a:gd name="connsiteY5" fmla="*/ 5983707 h 6858000"/>
                <a:gd name="connsiteX6" fmla="*/ 7220703 w 7291350"/>
                <a:gd name="connsiteY6" fmla="*/ 5773675 h 6858000"/>
                <a:gd name="connsiteX7" fmla="*/ 7218419 w 7291350"/>
                <a:gd name="connsiteY7" fmla="*/ 0 h 6858000"/>
                <a:gd name="connsiteX8" fmla="*/ 7291350 w 7291350"/>
                <a:gd name="connsiteY8" fmla="*/ 0 h 6858000"/>
                <a:gd name="connsiteX9" fmla="*/ 7291350 w 7291350"/>
                <a:gd name="connsiteY9" fmla="*/ 50138 h 6858000"/>
                <a:gd name="connsiteX10" fmla="*/ 1797607 w 7291350"/>
                <a:gd name="connsiteY10" fmla="*/ 0 h 6858000"/>
                <a:gd name="connsiteX11" fmla="*/ 3385676 w 7291350"/>
                <a:gd name="connsiteY11" fmla="*/ 0 h 6858000"/>
                <a:gd name="connsiteX12" fmla="*/ 3360567 w 7291350"/>
                <a:gd name="connsiteY12" fmla="*/ 11552 h 6858000"/>
                <a:gd name="connsiteX13" fmla="*/ 2267395 w 7291350"/>
                <a:gd name="connsiteY13" fmla="*/ 725831 h 6858000"/>
                <a:gd name="connsiteX14" fmla="*/ 1234074 w 7291350"/>
                <a:gd name="connsiteY14" fmla="*/ 2007171 h 6858000"/>
                <a:gd name="connsiteX15" fmla="*/ 859383 w 7291350"/>
                <a:gd name="connsiteY15" fmla="*/ 3498372 h 6858000"/>
                <a:gd name="connsiteX16" fmla="*/ 1479513 w 7291350"/>
                <a:gd name="connsiteY16" fmla="*/ 4883182 h 6858000"/>
                <a:gd name="connsiteX17" fmla="*/ 1791985 w 7291350"/>
                <a:gd name="connsiteY17" fmla="*/ 5322671 h 6858000"/>
                <a:gd name="connsiteX18" fmla="*/ 3397295 w 7291350"/>
                <a:gd name="connsiteY18" fmla="*/ 6784567 h 6858000"/>
                <a:gd name="connsiteX19" fmla="*/ 3590446 w 7291350"/>
                <a:gd name="connsiteY19" fmla="*/ 6858000 h 6858000"/>
                <a:gd name="connsiteX20" fmla="*/ 1970757 w 7291350"/>
                <a:gd name="connsiteY20" fmla="*/ 6858000 h 6858000"/>
                <a:gd name="connsiteX21" fmla="*/ 1735872 w 7291350"/>
                <a:gd name="connsiteY21" fmla="*/ 6627685 h 6858000"/>
                <a:gd name="connsiteX22" fmla="*/ 1080932 w 7291350"/>
                <a:gd name="connsiteY22" fmla="*/ 5805127 h 6858000"/>
                <a:gd name="connsiteX23" fmla="*/ 0 w 7291350"/>
                <a:gd name="connsiteY23" fmla="*/ 3498372 h 6858000"/>
                <a:gd name="connsiteX24" fmla="*/ 1708174 w 7291350"/>
                <a:gd name="connsiteY24" fmla="*/ 7330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7291350" h="6858000">
                  <a:moveTo>
                    <a:pt x="7291350" y="5718699"/>
                  </a:moveTo>
                  <a:lnTo>
                    <a:pt x="7291350" y="6806115"/>
                  </a:lnTo>
                  <a:lnTo>
                    <a:pt x="7224124" y="6858000"/>
                  </a:lnTo>
                  <a:lnTo>
                    <a:pt x="5607142" y="6858000"/>
                  </a:lnTo>
                  <a:lnTo>
                    <a:pt x="5736072" y="6801170"/>
                  </a:lnTo>
                  <a:cubicBezTo>
                    <a:pt x="6122313" y="6616106"/>
                    <a:pt x="6503069" y="6332805"/>
                    <a:pt x="6949826" y="5983707"/>
                  </a:cubicBezTo>
                  <a:cubicBezTo>
                    <a:pt x="7041094" y="5912378"/>
                    <a:pt x="7132358" y="5842426"/>
                    <a:pt x="7220703" y="5773675"/>
                  </a:cubicBezTo>
                  <a:close/>
                  <a:moveTo>
                    <a:pt x="7218419" y="0"/>
                  </a:moveTo>
                  <a:lnTo>
                    <a:pt x="7291350" y="0"/>
                  </a:lnTo>
                  <a:lnTo>
                    <a:pt x="7291350" y="50138"/>
                  </a:lnTo>
                  <a:close/>
                  <a:moveTo>
                    <a:pt x="1797607" y="0"/>
                  </a:moveTo>
                  <a:lnTo>
                    <a:pt x="3385676" y="0"/>
                  </a:lnTo>
                  <a:lnTo>
                    <a:pt x="3360567" y="11552"/>
                  </a:lnTo>
                  <a:cubicBezTo>
                    <a:pt x="2968013" y="202286"/>
                    <a:pt x="2600620" y="442170"/>
                    <a:pt x="2267395" y="725831"/>
                  </a:cubicBezTo>
                  <a:cubicBezTo>
                    <a:pt x="1824986" y="1104820"/>
                    <a:pt x="1477279" y="1536057"/>
                    <a:pt x="1234074" y="2007171"/>
                  </a:cubicBezTo>
                  <a:cubicBezTo>
                    <a:pt x="985368" y="2488770"/>
                    <a:pt x="859383" y="2990476"/>
                    <a:pt x="859383" y="3498372"/>
                  </a:cubicBezTo>
                  <a:cubicBezTo>
                    <a:pt x="859383" y="4010222"/>
                    <a:pt x="1060651" y="4308942"/>
                    <a:pt x="1479513" y="4883182"/>
                  </a:cubicBezTo>
                  <a:cubicBezTo>
                    <a:pt x="1580577" y="5021714"/>
                    <a:pt x="1685078" y="5164888"/>
                    <a:pt x="1791985" y="5322671"/>
                  </a:cubicBezTo>
                  <a:cubicBezTo>
                    <a:pt x="2283419" y="6046950"/>
                    <a:pt x="2796809" y="6521439"/>
                    <a:pt x="3397295" y="6784567"/>
                  </a:cubicBezTo>
                  <a:lnTo>
                    <a:pt x="3590446" y="6858000"/>
                  </a:lnTo>
                  <a:lnTo>
                    <a:pt x="1970757" y="6858000"/>
                  </a:lnTo>
                  <a:lnTo>
                    <a:pt x="1735872" y="6627685"/>
                  </a:lnTo>
                  <a:cubicBezTo>
                    <a:pt x="1502484" y="6382823"/>
                    <a:pt x="1285774" y="6107254"/>
                    <a:pt x="1080932" y="5805127"/>
                  </a:cubicBezTo>
                  <a:cubicBezTo>
                    <a:pt x="556365" y="5032027"/>
                    <a:pt x="0" y="4501616"/>
                    <a:pt x="0" y="3498372"/>
                  </a:cubicBezTo>
                  <a:cubicBezTo>
                    <a:pt x="0" y="2160829"/>
                    <a:pt x="685186" y="949872"/>
                    <a:pt x="1708174" y="7330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D0DF88B0-FA8A-47F5-8EAC-1880B1A51BF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922894" y="-5799"/>
              <a:ext cx="7269107" cy="6858000"/>
            </a:xfrm>
            <a:custGeom>
              <a:avLst/>
              <a:gdLst>
                <a:gd name="connsiteX0" fmla="*/ 7269107 w 7269107"/>
                <a:gd name="connsiteY0" fmla="*/ 5518449 h 6858000"/>
                <a:gd name="connsiteX1" fmla="*/ 7269107 w 7269107"/>
                <a:gd name="connsiteY1" fmla="*/ 6823281 h 6858000"/>
                <a:gd name="connsiteX2" fmla="*/ 7224122 w 7269107"/>
                <a:gd name="connsiteY2" fmla="*/ 6858000 h 6858000"/>
                <a:gd name="connsiteX3" fmla="*/ 4927054 w 7269107"/>
                <a:gd name="connsiteY3" fmla="*/ 6858000 h 6858000"/>
                <a:gd name="connsiteX4" fmla="*/ 4982167 w 7269107"/>
                <a:gd name="connsiteY4" fmla="*/ 6852876 h 6858000"/>
                <a:gd name="connsiteX5" fmla="*/ 5743768 w 7269107"/>
                <a:gd name="connsiteY5" fmla="*/ 6606245 h 6858000"/>
                <a:gd name="connsiteX6" fmla="*/ 6843778 w 7269107"/>
                <a:gd name="connsiteY6" fmla="*/ 5848440 h 6858000"/>
                <a:gd name="connsiteX7" fmla="*/ 7115515 w 7269107"/>
                <a:gd name="connsiteY7" fmla="*/ 5637891 h 6858000"/>
                <a:gd name="connsiteX8" fmla="*/ 6870111 w 7269107"/>
                <a:gd name="connsiteY8" fmla="*/ 0 h 6858000"/>
                <a:gd name="connsiteX9" fmla="*/ 7269107 w 7269107"/>
                <a:gd name="connsiteY9" fmla="*/ 0 h 6858000"/>
                <a:gd name="connsiteX10" fmla="*/ 7269107 w 7269107"/>
                <a:gd name="connsiteY10" fmla="*/ 243137 h 6858000"/>
                <a:gd name="connsiteX11" fmla="*/ 7089989 w 7269107"/>
                <a:gd name="connsiteY11" fmla="*/ 119955 h 6858000"/>
                <a:gd name="connsiteX12" fmla="*/ 6952948 w 7269107"/>
                <a:gd name="connsiteY12" fmla="*/ 41521 h 6858000"/>
                <a:gd name="connsiteX13" fmla="*/ 1797606 w 7269107"/>
                <a:gd name="connsiteY13" fmla="*/ 0 h 6858000"/>
                <a:gd name="connsiteX14" fmla="*/ 3815328 w 7269107"/>
                <a:gd name="connsiteY14" fmla="*/ 0 h 6858000"/>
                <a:gd name="connsiteX15" fmla="*/ 3627371 w 7269107"/>
                <a:gd name="connsiteY15" fmla="*/ 77142 h 6858000"/>
                <a:gd name="connsiteX16" fmla="*/ 2379115 w 7269107"/>
                <a:gd name="connsiteY16" fmla="*/ 856285 h 6858000"/>
                <a:gd name="connsiteX17" fmla="*/ 1386699 w 7269107"/>
                <a:gd name="connsiteY17" fmla="*/ 2086062 h 6858000"/>
                <a:gd name="connsiteX18" fmla="*/ 1031258 w 7269107"/>
                <a:gd name="connsiteY18" fmla="*/ 3498372 h 6858000"/>
                <a:gd name="connsiteX19" fmla="*/ 1618904 w 7269107"/>
                <a:gd name="connsiteY19" fmla="*/ 4781604 h 6858000"/>
                <a:gd name="connsiteX20" fmla="*/ 1934812 w 7269107"/>
                <a:gd name="connsiteY20" fmla="*/ 5225904 h 6858000"/>
                <a:gd name="connsiteX21" fmla="*/ 3140010 w 7269107"/>
                <a:gd name="connsiteY21" fmla="*/ 6456196 h 6858000"/>
                <a:gd name="connsiteX22" fmla="*/ 4281662 w 7269107"/>
                <a:gd name="connsiteY22" fmla="*/ 6843305 h 6858000"/>
                <a:gd name="connsiteX23" fmla="*/ 4449058 w 7269107"/>
                <a:gd name="connsiteY23" fmla="*/ 6858000 h 6858000"/>
                <a:gd name="connsiteX24" fmla="*/ 1970756 w 7269107"/>
                <a:gd name="connsiteY24" fmla="*/ 6858000 h 6858000"/>
                <a:gd name="connsiteX25" fmla="*/ 1735871 w 7269107"/>
                <a:gd name="connsiteY25" fmla="*/ 6627685 h 6858000"/>
                <a:gd name="connsiteX26" fmla="*/ 1080930 w 7269107"/>
                <a:gd name="connsiteY26" fmla="*/ 5805127 h 6858000"/>
                <a:gd name="connsiteX27" fmla="*/ 0 w 7269107"/>
                <a:gd name="connsiteY27" fmla="*/ 3498372 h 6858000"/>
                <a:gd name="connsiteX28" fmla="*/ 1708172 w 7269107"/>
                <a:gd name="connsiteY28" fmla="*/ 7330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7269107" h="6858000">
                  <a:moveTo>
                    <a:pt x="7269107" y="5518449"/>
                  </a:moveTo>
                  <a:lnTo>
                    <a:pt x="7269107" y="6823281"/>
                  </a:lnTo>
                  <a:lnTo>
                    <a:pt x="7224122" y="6858000"/>
                  </a:lnTo>
                  <a:lnTo>
                    <a:pt x="4927054" y="6858000"/>
                  </a:lnTo>
                  <a:lnTo>
                    <a:pt x="4982167" y="6852876"/>
                  </a:lnTo>
                  <a:cubicBezTo>
                    <a:pt x="5236517" y="6821036"/>
                    <a:pt x="5483373" y="6740566"/>
                    <a:pt x="5743768" y="6606245"/>
                  </a:cubicBezTo>
                  <a:cubicBezTo>
                    <a:pt x="6099551" y="6422337"/>
                    <a:pt x="6452586" y="6154209"/>
                    <a:pt x="6843778" y="5848440"/>
                  </a:cubicBezTo>
                  <a:cubicBezTo>
                    <a:pt x="6935559" y="5776768"/>
                    <a:pt x="7026997" y="5706642"/>
                    <a:pt x="7115515" y="5637891"/>
                  </a:cubicBezTo>
                  <a:close/>
                  <a:moveTo>
                    <a:pt x="6870111" y="0"/>
                  </a:moveTo>
                  <a:lnTo>
                    <a:pt x="7269107" y="0"/>
                  </a:lnTo>
                  <a:lnTo>
                    <a:pt x="7269107" y="243137"/>
                  </a:lnTo>
                  <a:lnTo>
                    <a:pt x="7089989" y="119955"/>
                  </a:lnTo>
                  <a:cubicBezTo>
                    <a:pt x="7045081" y="92581"/>
                    <a:pt x="6999384" y="66425"/>
                    <a:pt x="6952948" y="41521"/>
                  </a:cubicBezTo>
                  <a:close/>
                  <a:moveTo>
                    <a:pt x="1797606" y="0"/>
                  </a:moveTo>
                  <a:lnTo>
                    <a:pt x="3815328" y="0"/>
                  </a:lnTo>
                  <a:lnTo>
                    <a:pt x="3627371" y="77142"/>
                  </a:lnTo>
                  <a:cubicBezTo>
                    <a:pt x="3175548" y="273822"/>
                    <a:pt x="2754868" y="536281"/>
                    <a:pt x="2379115" y="856285"/>
                  </a:cubicBezTo>
                  <a:cubicBezTo>
                    <a:pt x="1959736" y="1215679"/>
                    <a:pt x="1616497" y="1640901"/>
                    <a:pt x="1386699" y="2086062"/>
                  </a:cubicBezTo>
                  <a:cubicBezTo>
                    <a:pt x="1151572" y="2543083"/>
                    <a:pt x="1031258" y="3018150"/>
                    <a:pt x="1031258" y="3498372"/>
                  </a:cubicBezTo>
                  <a:cubicBezTo>
                    <a:pt x="1031258" y="3957455"/>
                    <a:pt x="1211213" y="4223692"/>
                    <a:pt x="1618904" y="4781604"/>
                  </a:cubicBezTo>
                  <a:cubicBezTo>
                    <a:pt x="1720826" y="4921339"/>
                    <a:pt x="1826186" y="5065887"/>
                    <a:pt x="1934812" y="5225904"/>
                  </a:cubicBezTo>
                  <a:cubicBezTo>
                    <a:pt x="2318957" y="5792064"/>
                    <a:pt x="2713069" y="6194600"/>
                    <a:pt x="3140010" y="6456196"/>
                  </a:cubicBezTo>
                  <a:cubicBezTo>
                    <a:pt x="3479423" y="6664512"/>
                    <a:pt x="3855769" y="6792387"/>
                    <a:pt x="4281662" y="6843305"/>
                  </a:cubicBezTo>
                  <a:lnTo>
                    <a:pt x="4449058" y="6858000"/>
                  </a:lnTo>
                  <a:lnTo>
                    <a:pt x="1970756" y="6858000"/>
                  </a:lnTo>
                  <a:lnTo>
                    <a:pt x="1735871" y="6627685"/>
                  </a:lnTo>
                  <a:cubicBezTo>
                    <a:pt x="1502482" y="6382823"/>
                    <a:pt x="1285773" y="6107254"/>
                    <a:pt x="1080930" y="5805127"/>
                  </a:cubicBezTo>
                  <a:cubicBezTo>
                    <a:pt x="556364" y="5032027"/>
                    <a:pt x="0" y="4501616"/>
                    <a:pt x="0" y="3498372"/>
                  </a:cubicBezTo>
                  <a:cubicBezTo>
                    <a:pt x="0" y="2160829"/>
                    <a:pt x="685185" y="949872"/>
                    <a:pt x="1708172" y="73302"/>
                  </a:cubicBezTo>
                  <a:close/>
                </a:path>
              </a:pathLst>
            </a:custGeom>
            <a:gradFill>
              <a:gsLst>
                <a:gs pos="2000">
                  <a:schemeClr val="bg1">
                    <a:alpha val="10000"/>
                  </a:schemeClr>
                </a:gs>
                <a:gs pos="5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3" name="Tijdelijke aanduiding voor inhoud 2">
            <a:extLst>
              <a:ext uri="{FF2B5EF4-FFF2-40B4-BE49-F238E27FC236}">
                <a16:creationId xmlns:a16="http://schemas.microsoft.com/office/drawing/2014/main" id="{993BA1F3-B697-4A0B-1B99-8025E0A4915A}"/>
              </a:ext>
            </a:extLst>
          </p:cNvPr>
          <p:cNvSpPr>
            <a:spLocks noGrp="1"/>
          </p:cNvSpPr>
          <p:nvPr>
            <p:ph idx="1"/>
          </p:nvPr>
        </p:nvSpPr>
        <p:spPr>
          <a:xfrm>
            <a:off x="6632812" y="1032987"/>
            <a:ext cx="4919108" cy="4792027"/>
          </a:xfrm>
        </p:spPr>
        <p:txBody>
          <a:bodyPr anchor="ctr">
            <a:normAutofit/>
          </a:bodyPr>
          <a:lstStyle/>
          <a:p>
            <a:r>
              <a:rPr lang="nl-NL" sz="1600">
                <a:solidFill>
                  <a:schemeClr val="tx2"/>
                </a:solidFill>
              </a:rPr>
              <a:t>Scrum is een eenvoudig raamwerk maar vereist discipline: volg de regels en events om er maximaal voordeel uit te halen</a:t>
            </a:r>
          </a:p>
          <a:p>
            <a:r>
              <a:rPr lang="nl-NL" sz="1600">
                <a:solidFill>
                  <a:schemeClr val="tx2"/>
                </a:solidFill>
              </a:rPr>
              <a:t>De drie pijlers (transparantie, inspectie, adaptatie) en vijf waarden zorgen samen voor een sterke basis van vertrouwen en samenwerking</a:t>
            </a:r>
          </a:p>
          <a:p>
            <a:r>
              <a:rPr lang="nl-NL" sz="1600">
                <a:solidFill>
                  <a:schemeClr val="tx2"/>
                </a:solidFill>
              </a:rPr>
              <a:t>Pas Scrum toe zoals beschreven – elementen weglaten of aanpassen verbergt problemen en beperkt de voordelen van Scrum</a:t>
            </a:r>
          </a:p>
          <a:p>
            <a:r>
              <a:rPr lang="nl-NL" sz="1600">
                <a:solidFill>
                  <a:schemeClr val="tx2"/>
                </a:solidFill>
              </a:rPr>
              <a:t>Scrum is teamgericht: succes hangt af van goede samenwerking, duidelijke communicatie en voortdurende bereidheid om te leren en te verbeteren</a:t>
            </a:r>
          </a:p>
          <a:p>
            <a:r>
              <a:rPr lang="nl-NL" sz="1600">
                <a:solidFill>
                  <a:schemeClr val="tx2"/>
                </a:solidFill>
              </a:rPr>
              <a:t>Ook buiten de software kan Scrum voor wendbaarheid en sneller resultaat zorgen, mits de organisatie de Agile mindset omarmt en vertrouwen geeft aan teams</a:t>
            </a:r>
          </a:p>
        </p:txBody>
      </p:sp>
    </p:spTree>
    <p:extLst>
      <p:ext uri="{BB962C8B-B14F-4D97-AF65-F5344CB8AC3E}">
        <p14:creationId xmlns:p14="http://schemas.microsoft.com/office/powerpoint/2010/main" val="274942879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3363022-C969-41E9-8EB2-E4C94908C1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202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D1AD6B3-BE88-4CEB-BA17-790657CC47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A7F993B4-3A5B-6F62-977F-513880A14F7B}"/>
              </a:ext>
            </a:extLst>
          </p:cNvPr>
          <p:cNvSpPr>
            <a:spLocks noGrp="1"/>
          </p:cNvSpPr>
          <p:nvPr>
            <p:ph type="title"/>
          </p:nvPr>
        </p:nvSpPr>
        <p:spPr>
          <a:xfrm>
            <a:off x="6590662" y="4267832"/>
            <a:ext cx="4805996" cy="1297115"/>
          </a:xfrm>
        </p:spPr>
        <p:txBody>
          <a:bodyPr vert="horz" lIns="91440" tIns="45720" rIns="91440" bIns="45720" rtlCol="0" anchor="t">
            <a:normAutofit/>
          </a:bodyPr>
          <a:lstStyle/>
          <a:p>
            <a:r>
              <a:rPr lang="en-US" sz="4000" kern="1200" dirty="0" err="1">
                <a:solidFill>
                  <a:schemeClr val="tx2"/>
                </a:solidFill>
                <a:latin typeface="+mj-lt"/>
                <a:ea typeface="+mj-ea"/>
                <a:cs typeface="+mj-cs"/>
              </a:rPr>
              <a:t>Vragen</a:t>
            </a:r>
            <a:r>
              <a:rPr lang="en-US" sz="4000" kern="1200" dirty="0">
                <a:solidFill>
                  <a:schemeClr val="tx2"/>
                </a:solidFill>
                <a:latin typeface="+mj-lt"/>
                <a:ea typeface="+mj-ea"/>
                <a:cs typeface="+mj-cs"/>
              </a:rPr>
              <a:t> </a:t>
            </a:r>
          </a:p>
        </p:txBody>
      </p:sp>
      <p:pic>
        <p:nvPicPr>
          <p:cNvPr id="7" name="Graphic 6" descr="Help">
            <a:extLst>
              <a:ext uri="{FF2B5EF4-FFF2-40B4-BE49-F238E27FC236}">
                <a16:creationId xmlns:a16="http://schemas.microsoft.com/office/drawing/2014/main" id="{3C8B8110-5642-1317-B84F-F927C472221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40470" y="1815320"/>
            <a:ext cx="4141760" cy="4141760"/>
          </a:xfrm>
          <a:custGeom>
            <a:avLst/>
            <a:gdLst/>
            <a:ahLst/>
            <a:cxnLst/>
            <a:rect l="l" t="t" r="r" b="b"/>
            <a:pathLst>
              <a:path w="4141760" h="4377846">
                <a:moveTo>
                  <a:pt x="0" y="0"/>
                </a:moveTo>
                <a:lnTo>
                  <a:pt x="4141760" y="0"/>
                </a:lnTo>
                <a:lnTo>
                  <a:pt x="4141760" y="4377846"/>
                </a:lnTo>
                <a:lnTo>
                  <a:pt x="0" y="4377846"/>
                </a:lnTo>
                <a:close/>
              </a:path>
            </a:pathLst>
          </a:custGeom>
        </p:spPr>
      </p:pic>
      <p:grpSp>
        <p:nvGrpSpPr>
          <p:cNvPr id="14" name="Group 13">
            <a:extLst>
              <a:ext uri="{FF2B5EF4-FFF2-40B4-BE49-F238E27FC236}">
                <a16:creationId xmlns:a16="http://schemas.microsoft.com/office/drawing/2014/main" id="{89D1390B-7E13-4B4F-9CB2-391063412E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253" y="-5977"/>
            <a:ext cx="6238675" cy="6863979"/>
            <a:chOff x="305" y="-5977"/>
            <a:chExt cx="6238675" cy="6863979"/>
          </a:xfrm>
        </p:grpSpPr>
        <p:sp>
          <p:nvSpPr>
            <p:cNvPr id="15" name="Freeform: Shape 14">
              <a:extLst>
                <a:ext uri="{FF2B5EF4-FFF2-40B4-BE49-F238E27FC236}">
                  <a16:creationId xmlns:a16="http://schemas.microsoft.com/office/drawing/2014/main" id="{9E720206-AA49-4786-A932-A2650DE0918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34854"/>
              <a:ext cx="6028697" cy="6817170"/>
            </a:xfrm>
            <a:custGeom>
              <a:avLst/>
              <a:gdLst>
                <a:gd name="connsiteX0" fmla="*/ 6028697 w 6028697"/>
                <a:gd name="connsiteY0" fmla="*/ 6155323 h 6817170"/>
                <a:gd name="connsiteX1" fmla="*/ 6028697 w 6028697"/>
                <a:gd name="connsiteY1" fmla="*/ 6817170 h 6817170"/>
                <a:gd name="connsiteX2" fmla="*/ 5157862 w 6028697"/>
                <a:gd name="connsiteY2" fmla="*/ 6817170 h 6817170"/>
                <a:gd name="connsiteX3" fmla="*/ 5347156 w 6028697"/>
                <a:gd name="connsiteY3" fmla="*/ 6687553 h 6817170"/>
                <a:gd name="connsiteX4" fmla="*/ 5487470 w 6028697"/>
                <a:gd name="connsiteY4" fmla="*/ 6581714 h 6817170"/>
                <a:gd name="connsiteX5" fmla="*/ 5627642 w 6028697"/>
                <a:gd name="connsiteY5" fmla="*/ 6472328 h 6817170"/>
                <a:gd name="connsiteX6" fmla="*/ 5911392 w 6028697"/>
                <a:gd name="connsiteY6" fmla="*/ 6245328 h 6817170"/>
                <a:gd name="connsiteX7" fmla="*/ 4481066 w 6028697"/>
                <a:gd name="connsiteY7" fmla="*/ 478 h 6817170"/>
                <a:gd name="connsiteX8" fmla="*/ 4672258 w 6028697"/>
                <a:gd name="connsiteY8" fmla="*/ 7519 h 6817170"/>
                <a:gd name="connsiteX9" fmla="*/ 5429869 w 6028697"/>
                <a:gd name="connsiteY9" fmla="*/ 125134 h 6817170"/>
                <a:gd name="connsiteX10" fmla="*/ 5976319 w 6028697"/>
                <a:gd name="connsiteY10" fmla="*/ 314893 h 6817170"/>
                <a:gd name="connsiteX11" fmla="*/ 6028697 w 6028697"/>
                <a:gd name="connsiteY11" fmla="*/ 339901 h 6817170"/>
                <a:gd name="connsiteX12" fmla="*/ 6028697 w 6028697"/>
                <a:gd name="connsiteY12" fmla="*/ 732458 h 6817170"/>
                <a:gd name="connsiteX13" fmla="*/ 5990985 w 6028697"/>
                <a:gd name="connsiteY13" fmla="*/ 712211 h 6817170"/>
                <a:gd name="connsiteX14" fmla="*/ 5341339 w 6028697"/>
                <a:gd name="connsiteY14" fmla="*/ 475281 h 6817170"/>
                <a:gd name="connsiteX15" fmla="*/ 4651969 w 6028697"/>
                <a:gd name="connsiteY15" fmla="*/ 377104 h 6817170"/>
                <a:gd name="connsiteX16" fmla="*/ 3953093 w 6028697"/>
                <a:gd name="connsiteY16" fmla="*/ 402498 h 6817170"/>
                <a:gd name="connsiteX17" fmla="*/ 3267413 w 6028697"/>
                <a:gd name="connsiteY17" fmla="*/ 546643 h 6817170"/>
                <a:gd name="connsiteX18" fmla="*/ 1439498 w 6028697"/>
                <a:gd name="connsiteY18" fmla="*/ 1568141 h 6817170"/>
                <a:gd name="connsiteX19" fmla="*/ 960671 w 6028697"/>
                <a:gd name="connsiteY19" fmla="*/ 2082013 h 6817170"/>
                <a:gd name="connsiteX20" fmla="*/ 581866 w 6028697"/>
                <a:gd name="connsiteY20" fmla="*/ 2672638 h 6817170"/>
                <a:gd name="connsiteX21" fmla="*/ 324789 w 6028697"/>
                <a:gd name="connsiteY21" fmla="*/ 3325262 h 6817170"/>
                <a:gd name="connsiteX22" fmla="*/ 231151 w 6028697"/>
                <a:gd name="connsiteY22" fmla="*/ 4022292 h 6817170"/>
                <a:gd name="connsiteX23" fmla="*/ 270592 w 6028697"/>
                <a:gd name="connsiteY23" fmla="*/ 4362792 h 6817170"/>
                <a:gd name="connsiteX24" fmla="*/ 387213 w 6028697"/>
                <a:gd name="connsiteY24" fmla="*/ 4681585 h 6817170"/>
                <a:gd name="connsiteX25" fmla="*/ 468507 w 6028697"/>
                <a:gd name="connsiteY25" fmla="*/ 4831546 h 6817170"/>
                <a:gd name="connsiteX26" fmla="*/ 561862 w 6028697"/>
                <a:gd name="connsiteY26" fmla="*/ 4976826 h 6817170"/>
                <a:gd name="connsiteX27" fmla="*/ 777511 w 6028697"/>
                <a:gd name="connsiteY27" fmla="*/ 5257597 h 6817170"/>
                <a:gd name="connsiteX28" fmla="*/ 1010895 w 6028697"/>
                <a:gd name="connsiteY28" fmla="*/ 5540494 h 6817170"/>
                <a:gd name="connsiteX29" fmla="*/ 1126948 w 6028697"/>
                <a:gd name="connsiteY29" fmla="*/ 5688186 h 6817170"/>
                <a:gd name="connsiteX30" fmla="*/ 1182706 w 6028697"/>
                <a:gd name="connsiteY30" fmla="*/ 5760543 h 6817170"/>
                <a:gd name="connsiteX31" fmla="*/ 1237327 w 6028697"/>
                <a:gd name="connsiteY31" fmla="*/ 5830060 h 6817170"/>
                <a:gd name="connsiteX32" fmla="*/ 1706649 w 6028697"/>
                <a:gd name="connsiteY32" fmla="*/ 6342797 h 6817170"/>
                <a:gd name="connsiteX33" fmla="*/ 1956207 w 6028697"/>
                <a:gd name="connsiteY33" fmla="*/ 6573484 h 6817170"/>
                <a:gd name="connsiteX34" fmla="*/ 2217681 w 6028697"/>
                <a:gd name="connsiteY34" fmla="*/ 6786297 h 6817170"/>
                <a:gd name="connsiteX35" fmla="*/ 2260820 w 6028697"/>
                <a:gd name="connsiteY35" fmla="*/ 6817170 h 6817170"/>
                <a:gd name="connsiteX36" fmla="*/ 1429497 w 6028697"/>
                <a:gd name="connsiteY36" fmla="*/ 6817170 h 6817170"/>
                <a:gd name="connsiteX37" fmla="*/ 1327275 w 6028697"/>
                <a:gd name="connsiteY37" fmla="*/ 6713800 h 6817170"/>
                <a:gd name="connsiteX38" fmla="*/ 1080556 w 6028697"/>
                <a:gd name="connsiteY38" fmla="*/ 6414443 h 6817170"/>
                <a:gd name="connsiteX39" fmla="*/ 865189 w 6028697"/>
                <a:gd name="connsiteY39" fmla="*/ 6097496 h 6817170"/>
                <a:gd name="connsiteX40" fmla="*/ 814823 w 6028697"/>
                <a:gd name="connsiteY40" fmla="*/ 6016911 h 6817170"/>
                <a:gd name="connsiteX41" fmla="*/ 766729 w 6028697"/>
                <a:gd name="connsiteY41" fmla="*/ 5938453 h 6817170"/>
                <a:gd name="connsiteX42" fmla="*/ 671672 w 6028697"/>
                <a:gd name="connsiteY42" fmla="*/ 5786648 h 6817170"/>
                <a:gd name="connsiteX43" fmla="*/ 474608 w 6028697"/>
                <a:gd name="connsiteY43" fmla="*/ 5474664 h 6817170"/>
                <a:gd name="connsiteX44" fmla="*/ 282652 w 6028697"/>
                <a:gd name="connsiteY44" fmla="*/ 5146508 h 6817170"/>
                <a:gd name="connsiteX45" fmla="*/ 196108 w 6028697"/>
                <a:gd name="connsiteY45" fmla="*/ 4972712 h 6817170"/>
                <a:gd name="connsiteX46" fmla="*/ 122474 w 6028697"/>
                <a:gd name="connsiteY46" fmla="*/ 4791821 h 6817170"/>
                <a:gd name="connsiteX47" fmla="*/ 65724 w 6028697"/>
                <a:gd name="connsiteY47" fmla="*/ 4603129 h 6817170"/>
                <a:gd name="connsiteX48" fmla="*/ 44727 w 6028697"/>
                <a:gd name="connsiteY48" fmla="*/ 4506937 h 6817170"/>
                <a:gd name="connsiteX49" fmla="*/ 35505 w 6028697"/>
                <a:gd name="connsiteY49" fmla="*/ 4458699 h 6817170"/>
                <a:gd name="connsiteX50" fmla="*/ 27845 w 6028697"/>
                <a:gd name="connsiteY50" fmla="*/ 4410320 h 6817170"/>
                <a:gd name="connsiteX51" fmla="*/ 37 w 6028697"/>
                <a:gd name="connsiteY51" fmla="*/ 4022292 h 6817170"/>
                <a:gd name="connsiteX52" fmla="*/ 78777 w 6028697"/>
                <a:gd name="connsiteY52" fmla="*/ 3267236 h 6817170"/>
                <a:gd name="connsiteX53" fmla="*/ 315424 w 6028697"/>
                <a:gd name="connsiteY53" fmla="*/ 2543673 h 6817170"/>
                <a:gd name="connsiteX54" fmla="*/ 1202710 w 6028697"/>
                <a:gd name="connsiteY54" fmla="*/ 1314895 h 6817170"/>
                <a:gd name="connsiteX55" fmla="*/ 1791065 w 6028697"/>
                <a:gd name="connsiteY55" fmla="*/ 833514 h 6817170"/>
                <a:gd name="connsiteX56" fmla="*/ 3908404 w 6028697"/>
                <a:gd name="connsiteY56" fmla="*/ 29794 h 6817170"/>
                <a:gd name="connsiteX57" fmla="*/ 4481066 w 6028697"/>
                <a:gd name="connsiteY57" fmla="*/ 478 h 6817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Lst>
              <a:rect l="l" t="t" r="r" b="b"/>
              <a:pathLst>
                <a:path w="6028697" h="6817170">
                  <a:moveTo>
                    <a:pt x="6028697" y="6155323"/>
                  </a:moveTo>
                  <a:lnTo>
                    <a:pt x="6028697" y="6817170"/>
                  </a:lnTo>
                  <a:lnTo>
                    <a:pt x="5157862" y="6817170"/>
                  </a:lnTo>
                  <a:lnTo>
                    <a:pt x="5347156" y="6687553"/>
                  </a:lnTo>
                  <a:cubicBezTo>
                    <a:pt x="5394117" y="6653219"/>
                    <a:pt x="5440793" y="6617608"/>
                    <a:pt x="5487470" y="6581714"/>
                  </a:cubicBezTo>
                  <a:cubicBezTo>
                    <a:pt x="5534147" y="6545820"/>
                    <a:pt x="5580966" y="6509358"/>
                    <a:pt x="5627642" y="6472328"/>
                  </a:cubicBezTo>
                  <a:lnTo>
                    <a:pt x="5911392" y="6245328"/>
                  </a:lnTo>
                  <a:close/>
                  <a:moveTo>
                    <a:pt x="4481066" y="478"/>
                  </a:moveTo>
                  <a:cubicBezTo>
                    <a:pt x="4544817" y="1422"/>
                    <a:pt x="4608563" y="3769"/>
                    <a:pt x="4672258" y="7519"/>
                  </a:cubicBezTo>
                  <a:cubicBezTo>
                    <a:pt x="4927973" y="22364"/>
                    <a:pt x="5181687" y="61751"/>
                    <a:pt x="5429869" y="125134"/>
                  </a:cubicBezTo>
                  <a:cubicBezTo>
                    <a:pt x="5617090" y="173104"/>
                    <a:pt x="5799867" y="236595"/>
                    <a:pt x="5976319" y="314893"/>
                  </a:cubicBezTo>
                  <a:lnTo>
                    <a:pt x="6028697" y="339901"/>
                  </a:lnTo>
                  <a:lnTo>
                    <a:pt x="6028697" y="732458"/>
                  </a:lnTo>
                  <a:lnTo>
                    <a:pt x="5990985" y="712211"/>
                  </a:lnTo>
                  <a:cubicBezTo>
                    <a:pt x="5783917" y="609342"/>
                    <a:pt x="5566013" y="529876"/>
                    <a:pt x="5341339" y="475281"/>
                  </a:cubicBezTo>
                  <a:cubicBezTo>
                    <a:pt x="5115233" y="420503"/>
                    <a:pt x="4884375" y="387624"/>
                    <a:pt x="4651969" y="377104"/>
                  </a:cubicBezTo>
                  <a:cubicBezTo>
                    <a:pt x="4418713" y="365171"/>
                    <a:pt x="4184861" y="373670"/>
                    <a:pt x="3953093" y="402498"/>
                  </a:cubicBezTo>
                  <a:cubicBezTo>
                    <a:pt x="3721001" y="431832"/>
                    <a:pt x="3491675" y="480040"/>
                    <a:pt x="3267413" y="546643"/>
                  </a:cubicBezTo>
                  <a:cubicBezTo>
                    <a:pt x="2591323" y="750761"/>
                    <a:pt x="1967642" y="1099289"/>
                    <a:pt x="1439498" y="1568141"/>
                  </a:cubicBezTo>
                  <a:cubicBezTo>
                    <a:pt x="1265589" y="1725523"/>
                    <a:pt x="1105393" y="1897434"/>
                    <a:pt x="960671" y="2082013"/>
                  </a:cubicBezTo>
                  <a:cubicBezTo>
                    <a:pt x="815775" y="2266294"/>
                    <a:pt x="688923" y="2464081"/>
                    <a:pt x="581866" y="2672638"/>
                  </a:cubicBezTo>
                  <a:cubicBezTo>
                    <a:pt x="473765" y="2880669"/>
                    <a:pt x="387610" y="3099397"/>
                    <a:pt x="324789" y="3325262"/>
                  </a:cubicBezTo>
                  <a:cubicBezTo>
                    <a:pt x="262714" y="3552403"/>
                    <a:pt x="231223" y="3786822"/>
                    <a:pt x="231151" y="4022292"/>
                  </a:cubicBezTo>
                  <a:cubicBezTo>
                    <a:pt x="231413" y="4136912"/>
                    <a:pt x="244645" y="4251136"/>
                    <a:pt x="270592" y="4362792"/>
                  </a:cubicBezTo>
                  <a:cubicBezTo>
                    <a:pt x="297885" y="4472943"/>
                    <a:pt x="336983" y="4579833"/>
                    <a:pt x="387213" y="4681585"/>
                  </a:cubicBezTo>
                  <a:cubicBezTo>
                    <a:pt x="412042" y="4732517"/>
                    <a:pt x="439423" y="4782457"/>
                    <a:pt x="468507" y="4831546"/>
                  </a:cubicBezTo>
                  <a:cubicBezTo>
                    <a:pt x="497591" y="4880636"/>
                    <a:pt x="529230" y="4929015"/>
                    <a:pt x="561862" y="4976826"/>
                  </a:cubicBezTo>
                  <a:cubicBezTo>
                    <a:pt x="627975" y="5072166"/>
                    <a:pt x="701466" y="5164668"/>
                    <a:pt x="777511" y="5257597"/>
                  </a:cubicBezTo>
                  <a:cubicBezTo>
                    <a:pt x="853556" y="5350524"/>
                    <a:pt x="933574" y="5443594"/>
                    <a:pt x="1010895" y="5540494"/>
                  </a:cubicBezTo>
                  <a:cubicBezTo>
                    <a:pt x="1049957" y="5588732"/>
                    <a:pt x="1088642" y="5637963"/>
                    <a:pt x="1126948" y="5688186"/>
                  </a:cubicBezTo>
                  <a:lnTo>
                    <a:pt x="1182706" y="5760543"/>
                  </a:lnTo>
                  <a:cubicBezTo>
                    <a:pt x="1201007" y="5783669"/>
                    <a:pt x="1218458" y="5807503"/>
                    <a:pt x="1237327" y="5830060"/>
                  </a:cubicBezTo>
                  <a:cubicBezTo>
                    <a:pt x="1383714" y="6009916"/>
                    <a:pt x="1540413" y="6181116"/>
                    <a:pt x="1706649" y="6342797"/>
                  </a:cubicBezTo>
                  <a:cubicBezTo>
                    <a:pt x="1788084" y="6422531"/>
                    <a:pt x="1871265" y="6499427"/>
                    <a:pt x="1956207" y="6573484"/>
                  </a:cubicBezTo>
                  <a:cubicBezTo>
                    <a:pt x="2041332" y="6647402"/>
                    <a:pt x="2127733" y="6718907"/>
                    <a:pt x="2217681" y="6786297"/>
                  </a:cubicBezTo>
                  <a:lnTo>
                    <a:pt x="2260820" y="6817170"/>
                  </a:lnTo>
                  <a:lnTo>
                    <a:pt x="1429497" y="6817170"/>
                  </a:lnTo>
                  <a:lnTo>
                    <a:pt x="1327275" y="6713800"/>
                  </a:lnTo>
                  <a:cubicBezTo>
                    <a:pt x="1239186" y="6618984"/>
                    <a:pt x="1156797" y="6519019"/>
                    <a:pt x="1080556" y="6414443"/>
                  </a:cubicBezTo>
                  <a:cubicBezTo>
                    <a:pt x="1004653" y="6310734"/>
                    <a:pt x="932439" y="6205177"/>
                    <a:pt x="865189" y="6097496"/>
                  </a:cubicBezTo>
                  <a:cubicBezTo>
                    <a:pt x="847881" y="6070823"/>
                    <a:pt x="831565" y="6043725"/>
                    <a:pt x="814823" y="6016911"/>
                  </a:cubicBezTo>
                  <a:lnTo>
                    <a:pt x="766729" y="5938453"/>
                  </a:lnTo>
                  <a:cubicBezTo>
                    <a:pt x="735941" y="5887947"/>
                    <a:pt x="703878" y="5837581"/>
                    <a:pt x="671672" y="5786648"/>
                  </a:cubicBezTo>
                  <a:lnTo>
                    <a:pt x="474608" y="5474664"/>
                  </a:lnTo>
                  <a:cubicBezTo>
                    <a:pt x="408778" y="5368968"/>
                    <a:pt x="343516" y="5260008"/>
                    <a:pt x="282652" y="5146508"/>
                  </a:cubicBezTo>
                  <a:cubicBezTo>
                    <a:pt x="252290" y="5089759"/>
                    <a:pt x="223065" y="5032015"/>
                    <a:pt x="196108" y="4972712"/>
                  </a:cubicBezTo>
                  <a:cubicBezTo>
                    <a:pt x="169152" y="4913408"/>
                    <a:pt x="144607" y="4853111"/>
                    <a:pt x="122474" y="4791821"/>
                  </a:cubicBezTo>
                  <a:cubicBezTo>
                    <a:pt x="100342" y="4730532"/>
                    <a:pt x="81757" y="4666830"/>
                    <a:pt x="65724" y="4603129"/>
                  </a:cubicBezTo>
                  <a:cubicBezTo>
                    <a:pt x="58205" y="4571064"/>
                    <a:pt x="50828" y="4539143"/>
                    <a:pt x="44727" y="4506937"/>
                  </a:cubicBezTo>
                  <a:lnTo>
                    <a:pt x="35505" y="4458699"/>
                  </a:lnTo>
                  <a:lnTo>
                    <a:pt x="27845" y="4410320"/>
                  </a:lnTo>
                  <a:cubicBezTo>
                    <a:pt x="8635" y="4281881"/>
                    <a:pt x="-661" y="4152150"/>
                    <a:pt x="37" y="4022292"/>
                  </a:cubicBezTo>
                  <a:cubicBezTo>
                    <a:pt x="712" y="3768592"/>
                    <a:pt x="27094" y="3515615"/>
                    <a:pt x="78777" y="3267236"/>
                  </a:cubicBezTo>
                  <a:cubicBezTo>
                    <a:pt x="130048" y="3017876"/>
                    <a:pt x="209439" y="2775142"/>
                    <a:pt x="315424" y="2543673"/>
                  </a:cubicBezTo>
                  <a:cubicBezTo>
                    <a:pt x="528236" y="2081161"/>
                    <a:pt x="838234" y="1667312"/>
                    <a:pt x="1202710" y="1314895"/>
                  </a:cubicBezTo>
                  <a:cubicBezTo>
                    <a:pt x="1385514" y="1138814"/>
                    <a:pt x="1582282" y="977831"/>
                    <a:pt x="1791065" y="833514"/>
                  </a:cubicBezTo>
                  <a:cubicBezTo>
                    <a:pt x="2420037" y="395614"/>
                    <a:pt x="3147288" y="119557"/>
                    <a:pt x="3908404" y="29794"/>
                  </a:cubicBezTo>
                  <a:cubicBezTo>
                    <a:pt x="4098509" y="7429"/>
                    <a:pt x="4289811" y="-2355"/>
                    <a:pt x="4481066" y="478"/>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Freeform: Shape 15">
              <a:extLst>
                <a:ext uri="{FF2B5EF4-FFF2-40B4-BE49-F238E27FC236}">
                  <a16:creationId xmlns:a16="http://schemas.microsoft.com/office/drawing/2014/main" id="{C72F6EE6-EDE9-45A5-8F6D-02B9B7CB2C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1"/>
              <a:ext cx="6165116" cy="6858001"/>
            </a:xfrm>
            <a:custGeom>
              <a:avLst/>
              <a:gdLst>
                <a:gd name="connsiteX0" fmla="*/ 6264586 w 6264586"/>
                <a:gd name="connsiteY0" fmla="*/ 6646464 h 6858001"/>
                <a:gd name="connsiteX1" fmla="*/ 6264586 w 6264586"/>
                <a:gd name="connsiteY1" fmla="*/ 6858001 h 6858001"/>
                <a:gd name="connsiteX2" fmla="*/ 5997170 w 6264586"/>
                <a:gd name="connsiteY2" fmla="*/ 6858001 h 6858001"/>
                <a:gd name="connsiteX3" fmla="*/ 6121512 w 6264586"/>
                <a:gd name="connsiteY3" fmla="*/ 6761029 h 6858001"/>
                <a:gd name="connsiteX4" fmla="*/ 2693206 w 6264586"/>
                <a:gd name="connsiteY4" fmla="*/ 0 h 6858001"/>
                <a:gd name="connsiteX5" fmla="*/ 5872285 w 6264586"/>
                <a:gd name="connsiteY5" fmla="*/ 0 h 6858001"/>
                <a:gd name="connsiteX6" fmla="*/ 6024875 w 6264586"/>
                <a:gd name="connsiteY6" fmla="*/ 68385 h 6858001"/>
                <a:gd name="connsiteX7" fmla="*/ 6206432 w 6264586"/>
                <a:gd name="connsiteY7" fmla="*/ 162336 h 6858001"/>
                <a:gd name="connsiteX8" fmla="*/ 6264586 w 6264586"/>
                <a:gd name="connsiteY8" fmla="*/ 196704 h 6858001"/>
                <a:gd name="connsiteX9" fmla="*/ 6264586 w 6264586"/>
                <a:gd name="connsiteY9" fmla="*/ 537242 h 6858001"/>
                <a:gd name="connsiteX10" fmla="*/ 6230189 w 6264586"/>
                <a:gd name="connsiteY10" fmla="*/ 517260 h 6858001"/>
                <a:gd name="connsiteX11" fmla="*/ 5540536 w 6264586"/>
                <a:gd name="connsiteY11" fmla="*/ 249543 h 6858001"/>
                <a:gd name="connsiteX12" fmla="*/ 5178896 w 6264586"/>
                <a:gd name="connsiteY12" fmla="*/ 178606 h 6858001"/>
                <a:gd name="connsiteX13" fmla="*/ 4814279 w 6264586"/>
                <a:gd name="connsiteY13" fmla="*/ 146683 h 6858001"/>
                <a:gd name="connsiteX14" fmla="*/ 4655095 w 6264586"/>
                <a:gd name="connsiteY14" fmla="*/ 143421 h 6858001"/>
                <a:gd name="connsiteX15" fmla="*/ 4081069 w 6264586"/>
                <a:gd name="connsiteY15" fmla="*/ 185983 h 6858001"/>
                <a:gd name="connsiteX16" fmla="*/ 3720566 w 6264586"/>
                <a:gd name="connsiteY16" fmla="*/ 256921 h 6858001"/>
                <a:gd name="connsiteX17" fmla="*/ 3365879 w 6264586"/>
                <a:gd name="connsiteY17" fmla="*/ 357651 h 6858001"/>
                <a:gd name="connsiteX18" fmla="*/ 3020555 w 6264586"/>
                <a:gd name="connsiteY18" fmla="*/ 486190 h 6858001"/>
                <a:gd name="connsiteX19" fmla="*/ 2685163 w 6264586"/>
                <a:gd name="connsiteY19" fmla="*/ 641542 h 6858001"/>
                <a:gd name="connsiteX20" fmla="*/ 2047720 w 6264586"/>
                <a:gd name="connsiteY20" fmla="*/ 1025030 h 6858001"/>
                <a:gd name="connsiteX21" fmla="*/ 1897333 w 6264586"/>
                <a:gd name="connsiteY21" fmla="*/ 1134983 h 6858001"/>
                <a:gd name="connsiteX22" fmla="*/ 1835758 w 6264586"/>
                <a:gd name="connsiteY22" fmla="*/ 1182227 h 6858001"/>
                <a:gd name="connsiteX23" fmla="*/ 1823273 w 6264586"/>
                <a:gd name="connsiteY23" fmla="*/ 1192016 h 6858001"/>
                <a:gd name="connsiteX24" fmla="*/ 1750918 w 6264586"/>
                <a:gd name="connsiteY24" fmla="*/ 1249760 h 6858001"/>
                <a:gd name="connsiteX25" fmla="*/ 1469297 w 6264586"/>
                <a:gd name="connsiteY25" fmla="*/ 1496906 h 6858001"/>
                <a:gd name="connsiteX26" fmla="*/ 967769 w 6264586"/>
                <a:gd name="connsiteY26" fmla="*/ 2056602 h 6858001"/>
                <a:gd name="connsiteX27" fmla="*/ 754105 w 6264586"/>
                <a:gd name="connsiteY27" fmla="*/ 2368727 h 6858001"/>
                <a:gd name="connsiteX28" fmla="*/ 572364 w 6264586"/>
                <a:gd name="connsiteY28" fmla="*/ 2701140 h 6858001"/>
                <a:gd name="connsiteX29" fmla="*/ 532497 w 6264586"/>
                <a:gd name="connsiteY29" fmla="*/ 2786265 h 6858001"/>
                <a:gd name="connsiteX30" fmla="*/ 512918 w 6264586"/>
                <a:gd name="connsiteY30" fmla="*/ 2828827 h 6858001"/>
                <a:gd name="connsiteX31" fmla="*/ 494475 w 6264586"/>
                <a:gd name="connsiteY31" fmla="*/ 2872240 h 6858001"/>
                <a:gd name="connsiteX32" fmla="*/ 491637 w 6264586"/>
                <a:gd name="connsiteY32" fmla="*/ 2878908 h 6858001"/>
                <a:gd name="connsiteX33" fmla="*/ 459290 w 6264586"/>
                <a:gd name="connsiteY33" fmla="*/ 2959635 h 6858001"/>
                <a:gd name="connsiteX34" fmla="*/ 446805 w 6264586"/>
                <a:gd name="connsiteY34" fmla="*/ 2992408 h 6858001"/>
                <a:gd name="connsiteX35" fmla="*/ 426090 w 6264586"/>
                <a:gd name="connsiteY35" fmla="*/ 3049158 h 6858001"/>
                <a:gd name="connsiteX36" fmla="*/ 426090 w 6264586"/>
                <a:gd name="connsiteY36" fmla="*/ 3049867 h 6858001"/>
                <a:gd name="connsiteX37" fmla="*/ 318124 w 6264586"/>
                <a:gd name="connsiteY37" fmla="*/ 3414202 h 6858001"/>
                <a:gd name="connsiteX38" fmla="*/ 230729 w 6264586"/>
                <a:gd name="connsiteY38" fmla="*/ 4169260 h 6858001"/>
                <a:gd name="connsiteX39" fmla="*/ 268893 w 6264586"/>
                <a:gd name="connsiteY39" fmla="*/ 4544236 h 6858001"/>
                <a:gd name="connsiteX40" fmla="*/ 379840 w 6264586"/>
                <a:gd name="connsiteY40" fmla="*/ 4900056 h 6858001"/>
                <a:gd name="connsiteX41" fmla="*/ 406512 w 6264586"/>
                <a:gd name="connsiteY41" fmla="*/ 4960211 h 6858001"/>
                <a:gd name="connsiteX42" fmla="*/ 417862 w 6264586"/>
                <a:gd name="connsiteY42" fmla="*/ 4984613 h 6858001"/>
                <a:gd name="connsiteX43" fmla="*/ 428077 w 6264586"/>
                <a:gd name="connsiteY43" fmla="*/ 5005043 h 6858001"/>
                <a:gd name="connsiteX44" fmla="*/ 460140 w 6264586"/>
                <a:gd name="connsiteY44" fmla="*/ 5067327 h 6858001"/>
                <a:gd name="connsiteX45" fmla="*/ 555197 w 6264586"/>
                <a:gd name="connsiteY45" fmla="*/ 5229773 h 6858001"/>
                <a:gd name="connsiteX46" fmla="*/ 660611 w 6264586"/>
                <a:gd name="connsiteY46" fmla="*/ 5387396 h 6858001"/>
                <a:gd name="connsiteX47" fmla="*/ 774110 w 6264586"/>
                <a:gd name="connsiteY47" fmla="*/ 5542182 h 6858001"/>
                <a:gd name="connsiteX48" fmla="*/ 917829 w 6264586"/>
                <a:gd name="connsiteY48" fmla="*/ 5727896 h 6858001"/>
                <a:gd name="connsiteX49" fmla="*/ 1012885 w 6264586"/>
                <a:gd name="connsiteY49" fmla="*/ 5849767 h 6858001"/>
                <a:gd name="connsiteX50" fmla="*/ 1133053 w 6264586"/>
                <a:gd name="connsiteY50" fmla="*/ 6006822 h 6858001"/>
                <a:gd name="connsiteX51" fmla="*/ 1194343 w 6264586"/>
                <a:gd name="connsiteY51" fmla="*/ 6090245 h 6858001"/>
                <a:gd name="connsiteX52" fmla="*/ 1249390 w 6264586"/>
                <a:gd name="connsiteY52" fmla="*/ 6165155 h 6858001"/>
                <a:gd name="connsiteX53" fmla="*/ 1345724 w 6264586"/>
                <a:gd name="connsiteY53" fmla="*/ 6292132 h 6858001"/>
                <a:gd name="connsiteX54" fmla="*/ 1364310 w 6264586"/>
                <a:gd name="connsiteY54" fmla="*/ 6316251 h 6858001"/>
                <a:gd name="connsiteX55" fmla="*/ 1373673 w 6264586"/>
                <a:gd name="connsiteY55" fmla="*/ 6327885 h 6858001"/>
                <a:gd name="connsiteX56" fmla="*/ 1484619 w 6264586"/>
                <a:gd name="connsiteY56" fmla="*/ 6462240 h 6858001"/>
                <a:gd name="connsiteX57" fmla="*/ 1739000 w 6264586"/>
                <a:gd name="connsiteY57" fmla="*/ 6737335 h 6858001"/>
                <a:gd name="connsiteX58" fmla="*/ 1866801 w 6264586"/>
                <a:gd name="connsiteY58" fmla="*/ 6858001 h 6858001"/>
                <a:gd name="connsiteX59" fmla="*/ 1144149 w 6264586"/>
                <a:gd name="connsiteY59" fmla="*/ 6858001 h 6858001"/>
                <a:gd name="connsiteX60" fmla="*/ 1058349 w 6264586"/>
                <a:gd name="connsiteY60" fmla="*/ 6766452 h 6858001"/>
                <a:gd name="connsiteX61" fmla="*/ 580309 w 6264586"/>
                <a:gd name="connsiteY61" fmla="*/ 6105000 h 6858001"/>
                <a:gd name="connsiteX62" fmla="*/ 1 w 6264586"/>
                <a:gd name="connsiteY62" fmla="*/ 3960094 h 6858001"/>
                <a:gd name="connsiteX63" fmla="*/ 2599292 w 6264586"/>
                <a:gd name="connsiteY63" fmla="*/ 3705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6264586" h="6858001">
                  <a:moveTo>
                    <a:pt x="6264586" y="6646464"/>
                  </a:moveTo>
                  <a:lnTo>
                    <a:pt x="6264586" y="6858001"/>
                  </a:lnTo>
                  <a:lnTo>
                    <a:pt x="5997170" y="6858001"/>
                  </a:lnTo>
                  <a:lnTo>
                    <a:pt x="6121512" y="6761029"/>
                  </a:lnTo>
                  <a:close/>
                  <a:moveTo>
                    <a:pt x="2693206" y="0"/>
                  </a:moveTo>
                  <a:lnTo>
                    <a:pt x="5872285" y="0"/>
                  </a:lnTo>
                  <a:lnTo>
                    <a:pt x="6024875" y="68385"/>
                  </a:lnTo>
                  <a:cubicBezTo>
                    <a:pt x="6086250" y="97989"/>
                    <a:pt x="6146793" y="129318"/>
                    <a:pt x="6206432" y="162336"/>
                  </a:cubicBezTo>
                  <a:lnTo>
                    <a:pt x="6264586" y="196704"/>
                  </a:lnTo>
                  <a:lnTo>
                    <a:pt x="6264586" y="537242"/>
                  </a:lnTo>
                  <a:lnTo>
                    <a:pt x="6230189" y="517260"/>
                  </a:lnTo>
                  <a:cubicBezTo>
                    <a:pt x="6012226" y="399931"/>
                    <a:pt x="5780573" y="310008"/>
                    <a:pt x="5540536" y="249543"/>
                  </a:cubicBezTo>
                  <a:cubicBezTo>
                    <a:pt x="5421375" y="219324"/>
                    <a:pt x="5300641" y="195644"/>
                    <a:pt x="5178896" y="178606"/>
                  </a:cubicBezTo>
                  <a:cubicBezTo>
                    <a:pt x="5057977" y="161840"/>
                    <a:pt x="4936276" y="151186"/>
                    <a:pt x="4814279" y="146683"/>
                  </a:cubicBezTo>
                  <a:cubicBezTo>
                    <a:pt x="4761501" y="144556"/>
                    <a:pt x="4708015" y="143421"/>
                    <a:pt x="4655095" y="143421"/>
                  </a:cubicBezTo>
                  <a:cubicBezTo>
                    <a:pt x="4462968" y="143573"/>
                    <a:pt x="4271111" y="157799"/>
                    <a:pt x="4081069" y="185983"/>
                  </a:cubicBezTo>
                  <a:cubicBezTo>
                    <a:pt x="3956361" y="205703"/>
                    <a:pt x="3835058" y="229396"/>
                    <a:pt x="3720566" y="256921"/>
                  </a:cubicBezTo>
                  <a:cubicBezTo>
                    <a:pt x="3596708" y="286714"/>
                    <a:pt x="3477677" y="320905"/>
                    <a:pt x="3365879" y="357651"/>
                  </a:cubicBezTo>
                  <a:cubicBezTo>
                    <a:pt x="3249257" y="395958"/>
                    <a:pt x="3133487" y="438945"/>
                    <a:pt x="3020555" y="486190"/>
                  </a:cubicBezTo>
                  <a:cubicBezTo>
                    <a:pt x="2907623" y="533434"/>
                    <a:pt x="2794832" y="585786"/>
                    <a:pt x="2685163" y="641542"/>
                  </a:cubicBezTo>
                  <a:cubicBezTo>
                    <a:pt x="2463995" y="754348"/>
                    <a:pt x="2250998" y="882488"/>
                    <a:pt x="2047720" y="1025030"/>
                  </a:cubicBezTo>
                  <a:cubicBezTo>
                    <a:pt x="2006151" y="1054399"/>
                    <a:pt x="1951528" y="1093415"/>
                    <a:pt x="1897333" y="1134983"/>
                  </a:cubicBezTo>
                  <a:cubicBezTo>
                    <a:pt x="1876761" y="1150164"/>
                    <a:pt x="1855905" y="1166479"/>
                    <a:pt x="1835758" y="1182227"/>
                  </a:cubicBezTo>
                  <a:lnTo>
                    <a:pt x="1823273" y="1192016"/>
                  </a:lnTo>
                  <a:cubicBezTo>
                    <a:pt x="1797027" y="1211879"/>
                    <a:pt x="1772057" y="1232309"/>
                    <a:pt x="1750918" y="1249760"/>
                  </a:cubicBezTo>
                  <a:cubicBezTo>
                    <a:pt x="1645931" y="1335737"/>
                    <a:pt x="1554422" y="1416605"/>
                    <a:pt x="1469297" y="1496906"/>
                  </a:cubicBezTo>
                  <a:cubicBezTo>
                    <a:pt x="1286595" y="1668957"/>
                    <a:pt x="1118818" y="1856190"/>
                    <a:pt x="967769" y="2056602"/>
                  </a:cubicBezTo>
                  <a:cubicBezTo>
                    <a:pt x="890731" y="2159603"/>
                    <a:pt x="818800" y="2264590"/>
                    <a:pt x="754105" y="2368727"/>
                  </a:cubicBezTo>
                  <a:cubicBezTo>
                    <a:pt x="681749" y="2488328"/>
                    <a:pt x="622304" y="2596720"/>
                    <a:pt x="572364" y="2701140"/>
                  </a:cubicBezTo>
                  <a:cubicBezTo>
                    <a:pt x="557609" y="2730507"/>
                    <a:pt x="543989" y="2760443"/>
                    <a:pt x="532497" y="2786265"/>
                  </a:cubicBezTo>
                  <a:lnTo>
                    <a:pt x="512918" y="2828827"/>
                  </a:lnTo>
                  <a:lnTo>
                    <a:pt x="494475" y="2872240"/>
                  </a:lnTo>
                  <a:lnTo>
                    <a:pt x="491637" y="2878908"/>
                  </a:lnTo>
                  <a:cubicBezTo>
                    <a:pt x="480146" y="2906575"/>
                    <a:pt x="469220" y="2932821"/>
                    <a:pt x="459290" y="2959635"/>
                  </a:cubicBezTo>
                  <a:cubicBezTo>
                    <a:pt x="455176" y="2970559"/>
                    <a:pt x="451060" y="2981484"/>
                    <a:pt x="446805" y="2992408"/>
                  </a:cubicBezTo>
                  <a:cubicBezTo>
                    <a:pt x="439427" y="3012412"/>
                    <a:pt x="432333" y="3030572"/>
                    <a:pt x="426090" y="3049158"/>
                  </a:cubicBezTo>
                  <a:lnTo>
                    <a:pt x="426090" y="3049867"/>
                  </a:lnTo>
                  <a:cubicBezTo>
                    <a:pt x="383010" y="3169099"/>
                    <a:pt x="346959" y="3290756"/>
                    <a:pt x="318124" y="3414202"/>
                  </a:cubicBezTo>
                  <a:cubicBezTo>
                    <a:pt x="260107" y="3661703"/>
                    <a:pt x="230780" y="3915049"/>
                    <a:pt x="230729" y="4169260"/>
                  </a:cubicBezTo>
                  <a:cubicBezTo>
                    <a:pt x="231621" y="4295173"/>
                    <a:pt x="244398" y="4420719"/>
                    <a:pt x="268893" y="4544236"/>
                  </a:cubicBezTo>
                  <a:cubicBezTo>
                    <a:pt x="293708" y="4666304"/>
                    <a:pt x="330882" y="4785521"/>
                    <a:pt x="379840" y="4900056"/>
                  </a:cubicBezTo>
                  <a:cubicBezTo>
                    <a:pt x="387926" y="4919919"/>
                    <a:pt x="397006" y="4939498"/>
                    <a:pt x="406512" y="4960211"/>
                  </a:cubicBezTo>
                  <a:cubicBezTo>
                    <a:pt x="410343" y="4968299"/>
                    <a:pt x="414173" y="4976385"/>
                    <a:pt x="417862" y="4984613"/>
                  </a:cubicBezTo>
                  <a:lnTo>
                    <a:pt x="428077" y="5005043"/>
                  </a:lnTo>
                  <a:cubicBezTo>
                    <a:pt x="438860" y="5026751"/>
                    <a:pt x="449075" y="5047181"/>
                    <a:pt x="460140" y="5067327"/>
                  </a:cubicBezTo>
                  <a:cubicBezTo>
                    <a:pt x="485536" y="5116273"/>
                    <a:pt x="514763" y="5165789"/>
                    <a:pt x="555197" y="5229773"/>
                  </a:cubicBezTo>
                  <a:cubicBezTo>
                    <a:pt x="586836" y="5280282"/>
                    <a:pt x="620318" y="5329511"/>
                    <a:pt x="660611" y="5387396"/>
                  </a:cubicBezTo>
                  <a:cubicBezTo>
                    <a:pt x="698065" y="5440741"/>
                    <a:pt x="737223" y="5493094"/>
                    <a:pt x="774110" y="5542182"/>
                  </a:cubicBezTo>
                  <a:cubicBezTo>
                    <a:pt x="821070" y="5604324"/>
                    <a:pt x="870301" y="5667173"/>
                    <a:pt x="917829" y="5727896"/>
                  </a:cubicBezTo>
                  <a:cubicBezTo>
                    <a:pt x="949042" y="5767762"/>
                    <a:pt x="979828" y="5807063"/>
                    <a:pt x="1012885" y="5849767"/>
                  </a:cubicBezTo>
                  <a:cubicBezTo>
                    <a:pt x="1045942" y="5892471"/>
                    <a:pt x="1089497" y="5948796"/>
                    <a:pt x="1133053" y="6006822"/>
                  </a:cubicBezTo>
                  <a:cubicBezTo>
                    <a:pt x="1153624" y="6034345"/>
                    <a:pt x="1175332" y="6063998"/>
                    <a:pt x="1194343" y="6090245"/>
                  </a:cubicBezTo>
                  <a:cubicBezTo>
                    <a:pt x="1213355" y="6116491"/>
                    <a:pt x="1231372" y="6141178"/>
                    <a:pt x="1249390" y="6165155"/>
                  </a:cubicBezTo>
                  <a:cubicBezTo>
                    <a:pt x="1280461" y="6208000"/>
                    <a:pt x="1313659" y="6250847"/>
                    <a:pt x="1345724" y="6292132"/>
                  </a:cubicBezTo>
                  <a:lnTo>
                    <a:pt x="1364310" y="6316251"/>
                  </a:lnTo>
                  <a:lnTo>
                    <a:pt x="1373673" y="6327885"/>
                  </a:lnTo>
                  <a:cubicBezTo>
                    <a:pt x="1409566" y="6372433"/>
                    <a:pt x="1446738" y="6418542"/>
                    <a:pt x="1484619" y="6462240"/>
                  </a:cubicBezTo>
                  <a:cubicBezTo>
                    <a:pt x="1567899" y="6559850"/>
                    <a:pt x="1653876" y="6652211"/>
                    <a:pt x="1739000" y="6737335"/>
                  </a:cubicBezTo>
                  <a:lnTo>
                    <a:pt x="1866801" y="6858001"/>
                  </a:lnTo>
                  <a:lnTo>
                    <a:pt x="1144149" y="6858001"/>
                  </a:lnTo>
                  <a:lnTo>
                    <a:pt x="1058349" y="6766452"/>
                  </a:lnTo>
                  <a:cubicBezTo>
                    <a:pt x="878978" y="6562465"/>
                    <a:pt x="718756" y="6341104"/>
                    <a:pt x="580309" y="6105000"/>
                  </a:cubicBezTo>
                  <a:cubicBezTo>
                    <a:pt x="200401" y="5454007"/>
                    <a:pt x="146" y="4713831"/>
                    <a:pt x="1" y="3960094"/>
                  </a:cubicBezTo>
                  <a:cubicBezTo>
                    <a:pt x="-335" y="2196754"/>
                    <a:pt x="1071479" y="683605"/>
                    <a:pt x="2599292" y="3705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C093DC50-3BD7-46B1-A300-CD207E152F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5977"/>
              <a:ext cx="6238675" cy="6858001"/>
            </a:xfrm>
            <a:custGeom>
              <a:avLst/>
              <a:gdLst>
                <a:gd name="connsiteX0" fmla="*/ 6264586 w 6264586"/>
                <a:gd name="connsiteY0" fmla="*/ 6646464 h 6858001"/>
                <a:gd name="connsiteX1" fmla="*/ 6264586 w 6264586"/>
                <a:gd name="connsiteY1" fmla="*/ 6858001 h 6858001"/>
                <a:gd name="connsiteX2" fmla="*/ 5997170 w 6264586"/>
                <a:gd name="connsiteY2" fmla="*/ 6858001 h 6858001"/>
                <a:gd name="connsiteX3" fmla="*/ 6121512 w 6264586"/>
                <a:gd name="connsiteY3" fmla="*/ 6761029 h 6858001"/>
                <a:gd name="connsiteX4" fmla="*/ 2693206 w 6264586"/>
                <a:gd name="connsiteY4" fmla="*/ 0 h 6858001"/>
                <a:gd name="connsiteX5" fmla="*/ 5872285 w 6264586"/>
                <a:gd name="connsiteY5" fmla="*/ 0 h 6858001"/>
                <a:gd name="connsiteX6" fmla="*/ 6024875 w 6264586"/>
                <a:gd name="connsiteY6" fmla="*/ 68385 h 6858001"/>
                <a:gd name="connsiteX7" fmla="*/ 6206432 w 6264586"/>
                <a:gd name="connsiteY7" fmla="*/ 162336 h 6858001"/>
                <a:gd name="connsiteX8" fmla="*/ 6264586 w 6264586"/>
                <a:gd name="connsiteY8" fmla="*/ 196704 h 6858001"/>
                <a:gd name="connsiteX9" fmla="*/ 6264586 w 6264586"/>
                <a:gd name="connsiteY9" fmla="*/ 537242 h 6858001"/>
                <a:gd name="connsiteX10" fmla="*/ 6230189 w 6264586"/>
                <a:gd name="connsiteY10" fmla="*/ 517260 h 6858001"/>
                <a:gd name="connsiteX11" fmla="*/ 5540536 w 6264586"/>
                <a:gd name="connsiteY11" fmla="*/ 249543 h 6858001"/>
                <a:gd name="connsiteX12" fmla="*/ 5178896 w 6264586"/>
                <a:gd name="connsiteY12" fmla="*/ 178606 h 6858001"/>
                <a:gd name="connsiteX13" fmla="*/ 4814279 w 6264586"/>
                <a:gd name="connsiteY13" fmla="*/ 146683 h 6858001"/>
                <a:gd name="connsiteX14" fmla="*/ 4655095 w 6264586"/>
                <a:gd name="connsiteY14" fmla="*/ 143421 h 6858001"/>
                <a:gd name="connsiteX15" fmla="*/ 4081069 w 6264586"/>
                <a:gd name="connsiteY15" fmla="*/ 185983 h 6858001"/>
                <a:gd name="connsiteX16" fmla="*/ 3720566 w 6264586"/>
                <a:gd name="connsiteY16" fmla="*/ 256921 h 6858001"/>
                <a:gd name="connsiteX17" fmla="*/ 3365879 w 6264586"/>
                <a:gd name="connsiteY17" fmla="*/ 357651 h 6858001"/>
                <a:gd name="connsiteX18" fmla="*/ 3020555 w 6264586"/>
                <a:gd name="connsiteY18" fmla="*/ 486190 h 6858001"/>
                <a:gd name="connsiteX19" fmla="*/ 2685163 w 6264586"/>
                <a:gd name="connsiteY19" fmla="*/ 641542 h 6858001"/>
                <a:gd name="connsiteX20" fmla="*/ 2047720 w 6264586"/>
                <a:gd name="connsiteY20" fmla="*/ 1025030 h 6858001"/>
                <a:gd name="connsiteX21" fmla="*/ 1897333 w 6264586"/>
                <a:gd name="connsiteY21" fmla="*/ 1134983 h 6858001"/>
                <a:gd name="connsiteX22" fmla="*/ 1835758 w 6264586"/>
                <a:gd name="connsiteY22" fmla="*/ 1182227 h 6858001"/>
                <a:gd name="connsiteX23" fmla="*/ 1823273 w 6264586"/>
                <a:gd name="connsiteY23" fmla="*/ 1192016 h 6858001"/>
                <a:gd name="connsiteX24" fmla="*/ 1750918 w 6264586"/>
                <a:gd name="connsiteY24" fmla="*/ 1249760 h 6858001"/>
                <a:gd name="connsiteX25" fmla="*/ 1469297 w 6264586"/>
                <a:gd name="connsiteY25" fmla="*/ 1496906 h 6858001"/>
                <a:gd name="connsiteX26" fmla="*/ 967769 w 6264586"/>
                <a:gd name="connsiteY26" fmla="*/ 2056602 h 6858001"/>
                <a:gd name="connsiteX27" fmla="*/ 754105 w 6264586"/>
                <a:gd name="connsiteY27" fmla="*/ 2368727 h 6858001"/>
                <a:gd name="connsiteX28" fmla="*/ 572364 w 6264586"/>
                <a:gd name="connsiteY28" fmla="*/ 2701140 h 6858001"/>
                <a:gd name="connsiteX29" fmla="*/ 532497 w 6264586"/>
                <a:gd name="connsiteY29" fmla="*/ 2786265 h 6858001"/>
                <a:gd name="connsiteX30" fmla="*/ 512918 w 6264586"/>
                <a:gd name="connsiteY30" fmla="*/ 2828827 h 6858001"/>
                <a:gd name="connsiteX31" fmla="*/ 494475 w 6264586"/>
                <a:gd name="connsiteY31" fmla="*/ 2872240 h 6858001"/>
                <a:gd name="connsiteX32" fmla="*/ 491637 w 6264586"/>
                <a:gd name="connsiteY32" fmla="*/ 2878908 h 6858001"/>
                <a:gd name="connsiteX33" fmla="*/ 459290 w 6264586"/>
                <a:gd name="connsiteY33" fmla="*/ 2959635 h 6858001"/>
                <a:gd name="connsiteX34" fmla="*/ 446805 w 6264586"/>
                <a:gd name="connsiteY34" fmla="*/ 2992408 h 6858001"/>
                <a:gd name="connsiteX35" fmla="*/ 426090 w 6264586"/>
                <a:gd name="connsiteY35" fmla="*/ 3049158 h 6858001"/>
                <a:gd name="connsiteX36" fmla="*/ 426090 w 6264586"/>
                <a:gd name="connsiteY36" fmla="*/ 3049867 h 6858001"/>
                <a:gd name="connsiteX37" fmla="*/ 318124 w 6264586"/>
                <a:gd name="connsiteY37" fmla="*/ 3414202 h 6858001"/>
                <a:gd name="connsiteX38" fmla="*/ 230729 w 6264586"/>
                <a:gd name="connsiteY38" fmla="*/ 4169260 h 6858001"/>
                <a:gd name="connsiteX39" fmla="*/ 268893 w 6264586"/>
                <a:gd name="connsiteY39" fmla="*/ 4544236 h 6858001"/>
                <a:gd name="connsiteX40" fmla="*/ 379840 w 6264586"/>
                <a:gd name="connsiteY40" fmla="*/ 4900056 h 6858001"/>
                <a:gd name="connsiteX41" fmla="*/ 406512 w 6264586"/>
                <a:gd name="connsiteY41" fmla="*/ 4960211 h 6858001"/>
                <a:gd name="connsiteX42" fmla="*/ 417862 w 6264586"/>
                <a:gd name="connsiteY42" fmla="*/ 4984613 h 6858001"/>
                <a:gd name="connsiteX43" fmla="*/ 428077 w 6264586"/>
                <a:gd name="connsiteY43" fmla="*/ 5005043 h 6858001"/>
                <a:gd name="connsiteX44" fmla="*/ 460140 w 6264586"/>
                <a:gd name="connsiteY44" fmla="*/ 5067327 h 6858001"/>
                <a:gd name="connsiteX45" fmla="*/ 555197 w 6264586"/>
                <a:gd name="connsiteY45" fmla="*/ 5229773 h 6858001"/>
                <a:gd name="connsiteX46" fmla="*/ 660611 w 6264586"/>
                <a:gd name="connsiteY46" fmla="*/ 5387396 h 6858001"/>
                <a:gd name="connsiteX47" fmla="*/ 774110 w 6264586"/>
                <a:gd name="connsiteY47" fmla="*/ 5542182 h 6858001"/>
                <a:gd name="connsiteX48" fmla="*/ 917829 w 6264586"/>
                <a:gd name="connsiteY48" fmla="*/ 5727896 h 6858001"/>
                <a:gd name="connsiteX49" fmla="*/ 1012885 w 6264586"/>
                <a:gd name="connsiteY49" fmla="*/ 5849767 h 6858001"/>
                <a:gd name="connsiteX50" fmla="*/ 1133053 w 6264586"/>
                <a:gd name="connsiteY50" fmla="*/ 6006822 h 6858001"/>
                <a:gd name="connsiteX51" fmla="*/ 1194343 w 6264586"/>
                <a:gd name="connsiteY51" fmla="*/ 6090245 h 6858001"/>
                <a:gd name="connsiteX52" fmla="*/ 1249390 w 6264586"/>
                <a:gd name="connsiteY52" fmla="*/ 6165155 h 6858001"/>
                <a:gd name="connsiteX53" fmla="*/ 1345724 w 6264586"/>
                <a:gd name="connsiteY53" fmla="*/ 6292132 h 6858001"/>
                <a:gd name="connsiteX54" fmla="*/ 1364310 w 6264586"/>
                <a:gd name="connsiteY54" fmla="*/ 6316251 h 6858001"/>
                <a:gd name="connsiteX55" fmla="*/ 1373673 w 6264586"/>
                <a:gd name="connsiteY55" fmla="*/ 6327885 h 6858001"/>
                <a:gd name="connsiteX56" fmla="*/ 1484619 w 6264586"/>
                <a:gd name="connsiteY56" fmla="*/ 6462240 h 6858001"/>
                <a:gd name="connsiteX57" fmla="*/ 1739000 w 6264586"/>
                <a:gd name="connsiteY57" fmla="*/ 6737335 h 6858001"/>
                <a:gd name="connsiteX58" fmla="*/ 1866801 w 6264586"/>
                <a:gd name="connsiteY58" fmla="*/ 6858001 h 6858001"/>
                <a:gd name="connsiteX59" fmla="*/ 1144149 w 6264586"/>
                <a:gd name="connsiteY59" fmla="*/ 6858001 h 6858001"/>
                <a:gd name="connsiteX60" fmla="*/ 1058349 w 6264586"/>
                <a:gd name="connsiteY60" fmla="*/ 6766452 h 6858001"/>
                <a:gd name="connsiteX61" fmla="*/ 580309 w 6264586"/>
                <a:gd name="connsiteY61" fmla="*/ 6105000 h 6858001"/>
                <a:gd name="connsiteX62" fmla="*/ 1 w 6264586"/>
                <a:gd name="connsiteY62" fmla="*/ 3960094 h 6858001"/>
                <a:gd name="connsiteX63" fmla="*/ 2599292 w 6264586"/>
                <a:gd name="connsiteY63" fmla="*/ 3705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6264586" h="6858001">
                  <a:moveTo>
                    <a:pt x="6264586" y="6646464"/>
                  </a:moveTo>
                  <a:lnTo>
                    <a:pt x="6264586" y="6858001"/>
                  </a:lnTo>
                  <a:lnTo>
                    <a:pt x="5997170" y="6858001"/>
                  </a:lnTo>
                  <a:lnTo>
                    <a:pt x="6121512" y="6761029"/>
                  </a:lnTo>
                  <a:close/>
                  <a:moveTo>
                    <a:pt x="2693206" y="0"/>
                  </a:moveTo>
                  <a:lnTo>
                    <a:pt x="5872285" y="0"/>
                  </a:lnTo>
                  <a:lnTo>
                    <a:pt x="6024875" y="68385"/>
                  </a:lnTo>
                  <a:cubicBezTo>
                    <a:pt x="6086250" y="97989"/>
                    <a:pt x="6146793" y="129318"/>
                    <a:pt x="6206432" y="162336"/>
                  </a:cubicBezTo>
                  <a:lnTo>
                    <a:pt x="6264586" y="196704"/>
                  </a:lnTo>
                  <a:lnTo>
                    <a:pt x="6264586" y="537242"/>
                  </a:lnTo>
                  <a:lnTo>
                    <a:pt x="6230189" y="517260"/>
                  </a:lnTo>
                  <a:cubicBezTo>
                    <a:pt x="6012226" y="399931"/>
                    <a:pt x="5780573" y="310008"/>
                    <a:pt x="5540536" y="249543"/>
                  </a:cubicBezTo>
                  <a:cubicBezTo>
                    <a:pt x="5421375" y="219324"/>
                    <a:pt x="5300641" y="195644"/>
                    <a:pt x="5178896" y="178606"/>
                  </a:cubicBezTo>
                  <a:cubicBezTo>
                    <a:pt x="5057977" y="161840"/>
                    <a:pt x="4936276" y="151186"/>
                    <a:pt x="4814279" y="146683"/>
                  </a:cubicBezTo>
                  <a:cubicBezTo>
                    <a:pt x="4761501" y="144556"/>
                    <a:pt x="4708015" y="143421"/>
                    <a:pt x="4655095" y="143421"/>
                  </a:cubicBezTo>
                  <a:cubicBezTo>
                    <a:pt x="4462968" y="143573"/>
                    <a:pt x="4271111" y="157799"/>
                    <a:pt x="4081069" y="185983"/>
                  </a:cubicBezTo>
                  <a:cubicBezTo>
                    <a:pt x="3956361" y="205703"/>
                    <a:pt x="3835058" y="229396"/>
                    <a:pt x="3720566" y="256921"/>
                  </a:cubicBezTo>
                  <a:cubicBezTo>
                    <a:pt x="3596708" y="286714"/>
                    <a:pt x="3477677" y="320905"/>
                    <a:pt x="3365879" y="357651"/>
                  </a:cubicBezTo>
                  <a:cubicBezTo>
                    <a:pt x="3249257" y="395958"/>
                    <a:pt x="3133487" y="438945"/>
                    <a:pt x="3020555" y="486190"/>
                  </a:cubicBezTo>
                  <a:cubicBezTo>
                    <a:pt x="2907623" y="533434"/>
                    <a:pt x="2794832" y="585786"/>
                    <a:pt x="2685163" y="641542"/>
                  </a:cubicBezTo>
                  <a:cubicBezTo>
                    <a:pt x="2463995" y="754348"/>
                    <a:pt x="2250998" y="882488"/>
                    <a:pt x="2047720" y="1025030"/>
                  </a:cubicBezTo>
                  <a:cubicBezTo>
                    <a:pt x="2006151" y="1054399"/>
                    <a:pt x="1951528" y="1093415"/>
                    <a:pt x="1897333" y="1134983"/>
                  </a:cubicBezTo>
                  <a:cubicBezTo>
                    <a:pt x="1876761" y="1150164"/>
                    <a:pt x="1855905" y="1166479"/>
                    <a:pt x="1835758" y="1182227"/>
                  </a:cubicBezTo>
                  <a:lnTo>
                    <a:pt x="1823273" y="1192016"/>
                  </a:lnTo>
                  <a:cubicBezTo>
                    <a:pt x="1797027" y="1211879"/>
                    <a:pt x="1772057" y="1232309"/>
                    <a:pt x="1750918" y="1249760"/>
                  </a:cubicBezTo>
                  <a:cubicBezTo>
                    <a:pt x="1645931" y="1335737"/>
                    <a:pt x="1554422" y="1416605"/>
                    <a:pt x="1469297" y="1496906"/>
                  </a:cubicBezTo>
                  <a:cubicBezTo>
                    <a:pt x="1286595" y="1668957"/>
                    <a:pt x="1118818" y="1856190"/>
                    <a:pt x="967769" y="2056602"/>
                  </a:cubicBezTo>
                  <a:cubicBezTo>
                    <a:pt x="890731" y="2159603"/>
                    <a:pt x="818800" y="2264590"/>
                    <a:pt x="754105" y="2368727"/>
                  </a:cubicBezTo>
                  <a:cubicBezTo>
                    <a:pt x="681749" y="2488328"/>
                    <a:pt x="622304" y="2596720"/>
                    <a:pt x="572364" y="2701140"/>
                  </a:cubicBezTo>
                  <a:cubicBezTo>
                    <a:pt x="557609" y="2730507"/>
                    <a:pt x="543989" y="2760443"/>
                    <a:pt x="532497" y="2786265"/>
                  </a:cubicBezTo>
                  <a:lnTo>
                    <a:pt x="512918" y="2828827"/>
                  </a:lnTo>
                  <a:lnTo>
                    <a:pt x="494475" y="2872240"/>
                  </a:lnTo>
                  <a:lnTo>
                    <a:pt x="491637" y="2878908"/>
                  </a:lnTo>
                  <a:cubicBezTo>
                    <a:pt x="480146" y="2906575"/>
                    <a:pt x="469220" y="2932821"/>
                    <a:pt x="459290" y="2959635"/>
                  </a:cubicBezTo>
                  <a:cubicBezTo>
                    <a:pt x="455176" y="2970559"/>
                    <a:pt x="451060" y="2981484"/>
                    <a:pt x="446805" y="2992408"/>
                  </a:cubicBezTo>
                  <a:cubicBezTo>
                    <a:pt x="439427" y="3012412"/>
                    <a:pt x="432333" y="3030572"/>
                    <a:pt x="426090" y="3049158"/>
                  </a:cubicBezTo>
                  <a:lnTo>
                    <a:pt x="426090" y="3049867"/>
                  </a:lnTo>
                  <a:cubicBezTo>
                    <a:pt x="383010" y="3169099"/>
                    <a:pt x="346959" y="3290756"/>
                    <a:pt x="318124" y="3414202"/>
                  </a:cubicBezTo>
                  <a:cubicBezTo>
                    <a:pt x="260107" y="3661703"/>
                    <a:pt x="230780" y="3915049"/>
                    <a:pt x="230729" y="4169260"/>
                  </a:cubicBezTo>
                  <a:cubicBezTo>
                    <a:pt x="231621" y="4295173"/>
                    <a:pt x="244398" y="4420719"/>
                    <a:pt x="268893" y="4544236"/>
                  </a:cubicBezTo>
                  <a:cubicBezTo>
                    <a:pt x="293708" y="4666304"/>
                    <a:pt x="330882" y="4785521"/>
                    <a:pt x="379840" y="4900056"/>
                  </a:cubicBezTo>
                  <a:cubicBezTo>
                    <a:pt x="387926" y="4919919"/>
                    <a:pt x="397006" y="4939498"/>
                    <a:pt x="406512" y="4960211"/>
                  </a:cubicBezTo>
                  <a:cubicBezTo>
                    <a:pt x="410343" y="4968299"/>
                    <a:pt x="414173" y="4976385"/>
                    <a:pt x="417862" y="4984613"/>
                  </a:cubicBezTo>
                  <a:lnTo>
                    <a:pt x="428077" y="5005043"/>
                  </a:lnTo>
                  <a:cubicBezTo>
                    <a:pt x="438860" y="5026751"/>
                    <a:pt x="449075" y="5047181"/>
                    <a:pt x="460140" y="5067327"/>
                  </a:cubicBezTo>
                  <a:cubicBezTo>
                    <a:pt x="485536" y="5116273"/>
                    <a:pt x="514763" y="5165789"/>
                    <a:pt x="555197" y="5229773"/>
                  </a:cubicBezTo>
                  <a:cubicBezTo>
                    <a:pt x="586836" y="5280282"/>
                    <a:pt x="620318" y="5329511"/>
                    <a:pt x="660611" y="5387396"/>
                  </a:cubicBezTo>
                  <a:cubicBezTo>
                    <a:pt x="698065" y="5440741"/>
                    <a:pt x="737223" y="5493094"/>
                    <a:pt x="774110" y="5542182"/>
                  </a:cubicBezTo>
                  <a:cubicBezTo>
                    <a:pt x="821070" y="5604324"/>
                    <a:pt x="870301" y="5667173"/>
                    <a:pt x="917829" y="5727896"/>
                  </a:cubicBezTo>
                  <a:cubicBezTo>
                    <a:pt x="949042" y="5767762"/>
                    <a:pt x="979828" y="5807063"/>
                    <a:pt x="1012885" y="5849767"/>
                  </a:cubicBezTo>
                  <a:cubicBezTo>
                    <a:pt x="1045942" y="5892471"/>
                    <a:pt x="1089497" y="5948796"/>
                    <a:pt x="1133053" y="6006822"/>
                  </a:cubicBezTo>
                  <a:cubicBezTo>
                    <a:pt x="1153624" y="6034345"/>
                    <a:pt x="1175332" y="6063998"/>
                    <a:pt x="1194343" y="6090245"/>
                  </a:cubicBezTo>
                  <a:cubicBezTo>
                    <a:pt x="1213355" y="6116491"/>
                    <a:pt x="1231372" y="6141178"/>
                    <a:pt x="1249390" y="6165155"/>
                  </a:cubicBezTo>
                  <a:cubicBezTo>
                    <a:pt x="1280461" y="6208000"/>
                    <a:pt x="1313659" y="6250847"/>
                    <a:pt x="1345724" y="6292132"/>
                  </a:cubicBezTo>
                  <a:lnTo>
                    <a:pt x="1364310" y="6316251"/>
                  </a:lnTo>
                  <a:lnTo>
                    <a:pt x="1373673" y="6327885"/>
                  </a:lnTo>
                  <a:cubicBezTo>
                    <a:pt x="1409566" y="6372433"/>
                    <a:pt x="1446738" y="6418542"/>
                    <a:pt x="1484619" y="6462240"/>
                  </a:cubicBezTo>
                  <a:cubicBezTo>
                    <a:pt x="1567899" y="6559850"/>
                    <a:pt x="1653876" y="6652211"/>
                    <a:pt x="1739000" y="6737335"/>
                  </a:cubicBezTo>
                  <a:lnTo>
                    <a:pt x="1866801" y="6858001"/>
                  </a:lnTo>
                  <a:lnTo>
                    <a:pt x="1144149" y="6858001"/>
                  </a:lnTo>
                  <a:lnTo>
                    <a:pt x="1058349" y="6766452"/>
                  </a:lnTo>
                  <a:cubicBezTo>
                    <a:pt x="878978" y="6562465"/>
                    <a:pt x="718756" y="6341104"/>
                    <a:pt x="580309" y="6105000"/>
                  </a:cubicBezTo>
                  <a:cubicBezTo>
                    <a:pt x="200401" y="5454007"/>
                    <a:pt x="146" y="4713831"/>
                    <a:pt x="1" y="3960094"/>
                  </a:cubicBezTo>
                  <a:cubicBezTo>
                    <a:pt x="-335" y="2196754"/>
                    <a:pt x="1071479" y="683605"/>
                    <a:pt x="2599292" y="3705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15924467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useBgFill="1">
        <p:nvSpPr>
          <p:cNvPr id="29" name="Rectangle 12">
            <a:extLst>
              <a:ext uri="{FF2B5EF4-FFF2-40B4-BE49-F238E27FC236}">
                <a16:creationId xmlns:a16="http://schemas.microsoft.com/office/drawing/2014/main" id="{345A976A-8DE3-4B67-B94B-2044FDD128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14">
            <a:extLst>
              <a:ext uri="{FF2B5EF4-FFF2-40B4-BE49-F238E27FC236}">
                <a16:creationId xmlns:a16="http://schemas.microsoft.com/office/drawing/2014/main" id="{6EAAA1B9-2DDB-49C9-A037-A523D2F13C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Titel 1">
            <a:extLst>
              <a:ext uri="{FF2B5EF4-FFF2-40B4-BE49-F238E27FC236}">
                <a16:creationId xmlns:a16="http://schemas.microsoft.com/office/drawing/2014/main" id="{00D9657B-8EE2-334F-99BE-04E2A84290B5}"/>
              </a:ext>
            </a:extLst>
          </p:cNvPr>
          <p:cNvSpPr>
            <a:spLocks noGrp="1"/>
          </p:cNvSpPr>
          <p:nvPr>
            <p:ph type="title"/>
          </p:nvPr>
        </p:nvSpPr>
        <p:spPr>
          <a:xfrm>
            <a:off x="804672" y="457200"/>
            <a:ext cx="10579608" cy="1188720"/>
          </a:xfrm>
        </p:spPr>
        <p:txBody>
          <a:bodyPr>
            <a:normAutofit/>
          </a:bodyPr>
          <a:lstStyle/>
          <a:p>
            <a:r>
              <a:rPr lang="nl-NL" sz="4000">
                <a:solidFill>
                  <a:schemeClr val="tx2"/>
                </a:solidFill>
              </a:rPr>
              <a:t>Scrum theorie</a:t>
            </a:r>
          </a:p>
        </p:txBody>
      </p:sp>
      <p:grpSp>
        <p:nvGrpSpPr>
          <p:cNvPr id="31" name="Group 16">
            <a:extLst>
              <a:ext uri="{FF2B5EF4-FFF2-40B4-BE49-F238E27FC236}">
                <a16:creationId xmlns:a16="http://schemas.microsoft.com/office/drawing/2014/main" id="{B441F8D5-EBCE-4FB9-91A9-3425971C1F9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a:off x="9262397" y="134260"/>
            <a:ext cx="3142400" cy="2716805"/>
            <a:chOff x="-305" y="-4155"/>
            <a:chExt cx="2514948" cy="2174333"/>
          </a:xfrm>
        </p:grpSpPr>
        <p:sp>
          <p:nvSpPr>
            <p:cNvPr id="32" name="Freeform: Shape 17">
              <a:extLst>
                <a:ext uri="{FF2B5EF4-FFF2-40B4-BE49-F238E27FC236}">
                  <a16:creationId xmlns:a16="http://schemas.microsoft.com/office/drawing/2014/main" id="{9A5E80E2-35F9-41F3-A2B8-A2F17D956F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Freeform: Shape 18">
              <a:extLst>
                <a:ext uri="{FF2B5EF4-FFF2-40B4-BE49-F238E27FC236}">
                  <a16:creationId xmlns:a16="http://schemas.microsoft.com/office/drawing/2014/main" id="{988BDEEE-0C30-49F3-8D05-B062EF890C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Freeform: Shape 19">
              <a:extLst>
                <a:ext uri="{FF2B5EF4-FFF2-40B4-BE49-F238E27FC236}">
                  <a16:creationId xmlns:a16="http://schemas.microsoft.com/office/drawing/2014/main" id="{F21E0C27-19E6-45DC-B154-4934802074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35" name="Freeform: Shape 20">
              <a:extLst>
                <a:ext uri="{FF2B5EF4-FFF2-40B4-BE49-F238E27FC236}">
                  <a16:creationId xmlns:a16="http://schemas.microsoft.com/office/drawing/2014/main" id="{A3A55340-18E0-4A23-B406-BD1221643D8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6" name="Group 22">
            <a:extLst>
              <a:ext uri="{FF2B5EF4-FFF2-40B4-BE49-F238E27FC236}">
                <a16:creationId xmlns:a16="http://schemas.microsoft.com/office/drawing/2014/main" id="{08701F99-7E4C-4B92-A4B5-307CDFB7A4D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flipH="1">
            <a:off x="0" y="5047906"/>
            <a:ext cx="2412221" cy="1810094"/>
            <a:chOff x="-305" y="-1"/>
            <a:chExt cx="3832880" cy="2876136"/>
          </a:xfrm>
        </p:grpSpPr>
        <p:sp>
          <p:nvSpPr>
            <p:cNvPr id="37" name="Freeform: Shape 23">
              <a:extLst>
                <a:ext uri="{FF2B5EF4-FFF2-40B4-BE49-F238E27FC236}">
                  <a16:creationId xmlns:a16="http://schemas.microsoft.com/office/drawing/2014/main" id="{441E616B-C319-43C1-9A9C-A2074B2E8A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Freeform: Shape 24">
              <a:extLst>
                <a:ext uri="{FF2B5EF4-FFF2-40B4-BE49-F238E27FC236}">
                  <a16:creationId xmlns:a16="http://schemas.microsoft.com/office/drawing/2014/main" id="{CC86BD2B-CA73-48DF-9CC8-0152EA6B1B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Freeform: Shape 25">
              <a:extLst>
                <a:ext uri="{FF2B5EF4-FFF2-40B4-BE49-F238E27FC236}">
                  <a16:creationId xmlns:a16="http://schemas.microsoft.com/office/drawing/2014/main" id="{59C1AA9D-3FCF-4B84-94D1-51F0E15171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Freeform: Shape 26">
              <a:extLst>
                <a:ext uri="{FF2B5EF4-FFF2-40B4-BE49-F238E27FC236}">
                  <a16:creationId xmlns:a16="http://schemas.microsoft.com/office/drawing/2014/main" id="{1D7CE92F-1DE7-4252-A62C-77ACF8CF26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aphicFrame>
        <p:nvGraphicFramePr>
          <p:cNvPr id="41" name="Tijdelijke aanduiding voor inhoud 6">
            <a:extLst>
              <a:ext uri="{FF2B5EF4-FFF2-40B4-BE49-F238E27FC236}">
                <a16:creationId xmlns:a16="http://schemas.microsoft.com/office/drawing/2014/main" id="{65A17619-C883-70E5-9FDD-3A28210C1474}"/>
              </a:ext>
            </a:extLst>
          </p:cNvPr>
          <p:cNvGraphicFramePr>
            <a:graphicFrameLocks noGrp="1"/>
          </p:cNvGraphicFramePr>
          <p:nvPr>
            <p:ph idx="1"/>
            <p:extLst>
              <p:ext uri="{D42A27DB-BD31-4B8C-83A1-F6EECF244321}">
                <p14:modId xmlns:p14="http://schemas.microsoft.com/office/powerpoint/2010/main" val="2554053976"/>
              </p:ext>
            </p:extLst>
          </p:nvPr>
        </p:nvGraphicFramePr>
        <p:xfrm>
          <a:off x="1036320" y="2543633"/>
          <a:ext cx="10119360" cy="356616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2830403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useBgFill="1">
        <p:nvSpPr>
          <p:cNvPr id="27" name="Rectangle 8">
            <a:extLst>
              <a:ext uri="{FF2B5EF4-FFF2-40B4-BE49-F238E27FC236}">
                <a16:creationId xmlns:a16="http://schemas.microsoft.com/office/drawing/2014/main" id="{345A976A-8DE3-4B67-B94B-2044FDD128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10">
            <a:extLst>
              <a:ext uri="{FF2B5EF4-FFF2-40B4-BE49-F238E27FC236}">
                <a16:creationId xmlns:a16="http://schemas.microsoft.com/office/drawing/2014/main" id="{6EAAA1B9-2DDB-49C9-A037-A523D2F13C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Titel 1">
            <a:extLst>
              <a:ext uri="{FF2B5EF4-FFF2-40B4-BE49-F238E27FC236}">
                <a16:creationId xmlns:a16="http://schemas.microsoft.com/office/drawing/2014/main" id="{9D6548B6-26BF-7A02-0EB0-AD99A5E04F26}"/>
              </a:ext>
            </a:extLst>
          </p:cNvPr>
          <p:cNvSpPr>
            <a:spLocks noGrp="1"/>
          </p:cNvSpPr>
          <p:nvPr>
            <p:ph type="title"/>
          </p:nvPr>
        </p:nvSpPr>
        <p:spPr>
          <a:xfrm>
            <a:off x="804672" y="457200"/>
            <a:ext cx="10579608" cy="1188720"/>
          </a:xfrm>
        </p:spPr>
        <p:txBody>
          <a:bodyPr>
            <a:normAutofit/>
          </a:bodyPr>
          <a:lstStyle/>
          <a:p>
            <a:r>
              <a:rPr lang="nl-NL" sz="4000">
                <a:solidFill>
                  <a:schemeClr val="tx2"/>
                </a:solidFill>
              </a:rPr>
              <a:t>Scrum Pijler - Transparantie</a:t>
            </a:r>
          </a:p>
        </p:txBody>
      </p:sp>
      <p:grpSp>
        <p:nvGrpSpPr>
          <p:cNvPr id="38" name="Group 12">
            <a:extLst>
              <a:ext uri="{FF2B5EF4-FFF2-40B4-BE49-F238E27FC236}">
                <a16:creationId xmlns:a16="http://schemas.microsoft.com/office/drawing/2014/main" id="{76566969-F813-4CC5-B3E9-363D85B55C3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8881264" y="-5116"/>
            <a:ext cx="3318648" cy="2490264"/>
            <a:chOff x="-305" y="-1"/>
            <a:chExt cx="3832880" cy="2876136"/>
          </a:xfrm>
        </p:grpSpPr>
        <p:sp>
          <p:nvSpPr>
            <p:cNvPr id="39" name="Freeform: Shape 13">
              <a:extLst>
                <a:ext uri="{FF2B5EF4-FFF2-40B4-BE49-F238E27FC236}">
                  <a16:creationId xmlns:a16="http://schemas.microsoft.com/office/drawing/2014/main" id="{AF8CF66C-45E2-456B-92B0-9E97A331D1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Freeform: Shape 14">
              <a:extLst>
                <a:ext uri="{FF2B5EF4-FFF2-40B4-BE49-F238E27FC236}">
                  <a16:creationId xmlns:a16="http://schemas.microsoft.com/office/drawing/2014/main" id="{D65D590E-D70D-4D25-B853-D5208F2AA3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Freeform: Shape 15">
              <a:extLst>
                <a:ext uri="{FF2B5EF4-FFF2-40B4-BE49-F238E27FC236}">
                  <a16:creationId xmlns:a16="http://schemas.microsoft.com/office/drawing/2014/main" id="{6231501E-3F84-4705-A001-13995FA688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Freeform: Shape 16">
              <a:extLst>
                <a:ext uri="{FF2B5EF4-FFF2-40B4-BE49-F238E27FC236}">
                  <a16:creationId xmlns:a16="http://schemas.microsoft.com/office/drawing/2014/main" id="{552617E4-47FD-4C38-8F70-93BF9B1257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3" name="Group 18">
            <a:extLst>
              <a:ext uri="{FF2B5EF4-FFF2-40B4-BE49-F238E27FC236}">
                <a16:creationId xmlns:a16="http://schemas.microsoft.com/office/drawing/2014/main" id="{0217D733-97B6-4C43-AF0C-5E3CB0EA132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flipH="1">
            <a:off x="0" y="4607887"/>
            <a:ext cx="2605762" cy="2252847"/>
            <a:chOff x="-305" y="-4155"/>
            <a:chExt cx="2514948" cy="2174333"/>
          </a:xfrm>
        </p:grpSpPr>
        <p:sp>
          <p:nvSpPr>
            <p:cNvPr id="44" name="Freeform: Shape 19">
              <a:extLst>
                <a:ext uri="{FF2B5EF4-FFF2-40B4-BE49-F238E27FC236}">
                  <a16:creationId xmlns:a16="http://schemas.microsoft.com/office/drawing/2014/main" id="{FD288266-7E76-4D4A-BAAC-E233FA0130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Freeform: Shape 20">
              <a:extLst>
                <a:ext uri="{FF2B5EF4-FFF2-40B4-BE49-F238E27FC236}">
                  <a16:creationId xmlns:a16="http://schemas.microsoft.com/office/drawing/2014/main" id="{B697F88A-8624-4BA2-AF06-E6C3A52F03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Freeform: Shape 21">
              <a:extLst>
                <a:ext uri="{FF2B5EF4-FFF2-40B4-BE49-F238E27FC236}">
                  <a16:creationId xmlns:a16="http://schemas.microsoft.com/office/drawing/2014/main" id="{8CA77163-C052-481C-9DCF-68C23ACAB3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47" name="Freeform: Shape 22">
              <a:extLst>
                <a:ext uri="{FF2B5EF4-FFF2-40B4-BE49-F238E27FC236}">
                  <a16:creationId xmlns:a16="http://schemas.microsoft.com/office/drawing/2014/main" id="{02B425B5-0A0E-4B85-B718-E5DA73431A5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aphicFrame>
        <p:nvGraphicFramePr>
          <p:cNvPr id="48" name="Tijdelijke aanduiding voor inhoud 2">
            <a:extLst>
              <a:ext uri="{FF2B5EF4-FFF2-40B4-BE49-F238E27FC236}">
                <a16:creationId xmlns:a16="http://schemas.microsoft.com/office/drawing/2014/main" id="{6F4C6B46-01F0-9465-A694-CB663DCF84C6}"/>
              </a:ext>
            </a:extLst>
          </p:cNvPr>
          <p:cNvGraphicFramePr>
            <a:graphicFrameLocks noGrp="1"/>
          </p:cNvGraphicFramePr>
          <p:nvPr>
            <p:ph idx="1"/>
            <p:extLst>
              <p:ext uri="{D42A27DB-BD31-4B8C-83A1-F6EECF244321}">
                <p14:modId xmlns:p14="http://schemas.microsoft.com/office/powerpoint/2010/main" val="734339550"/>
              </p:ext>
            </p:extLst>
          </p:nvPr>
        </p:nvGraphicFramePr>
        <p:xfrm>
          <a:off x="1036320" y="2560320"/>
          <a:ext cx="10119360" cy="356616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4220172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45A976A-8DE3-4B67-B94B-2044FDD128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6EAAA1B9-2DDB-49C9-A037-A523D2F13C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Titel 1">
            <a:extLst>
              <a:ext uri="{FF2B5EF4-FFF2-40B4-BE49-F238E27FC236}">
                <a16:creationId xmlns:a16="http://schemas.microsoft.com/office/drawing/2014/main" id="{44D9EF1A-0D3E-1A1A-F543-78C6DE47B0C1}"/>
              </a:ext>
            </a:extLst>
          </p:cNvPr>
          <p:cNvSpPr>
            <a:spLocks noGrp="1"/>
          </p:cNvSpPr>
          <p:nvPr>
            <p:ph type="title"/>
          </p:nvPr>
        </p:nvSpPr>
        <p:spPr>
          <a:xfrm>
            <a:off x="804672" y="457200"/>
            <a:ext cx="10579608" cy="1188720"/>
          </a:xfrm>
        </p:spPr>
        <p:txBody>
          <a:bodyPr>
            <a:normAutofit/>
          </a:bodyPr>
          <a:lstStyle/>
          <a:p>
            <a:r>
              <a:rPr lang="nl-NL" sz="4000">
                <a:solidFill>
                  <a:schemeClr val="tx2"/>
                </a:solidFill>
              </a:rPr>
              <a:t>Scrum Pijler - Inspectie</a:t>
            </a:r>
          </a:p>
        </p:txBody>
      </p:sp>
      <p:grpSp>
        <p:nvGrpSpPr>
          <p:cNvPr id="13" name="Group 12">
            <a:extLst>
              <a:ext uri="{FF2B5EF4-FFF2-40B4-BE49-F238E27FC236}">
                <a16:creationId xmlns:a16="http://schemas.microsoft.com/office/drawing/2014/main" id="{B441F8D5-EBCE-4FB9-91A9-3425971C1F9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a:off x="9262397" y="134260"/>
            <a:ext cx="3142400" cy="2716805"/>
            <a:chOff x="-305" y="-4155"/>
            <a:chExt cx="2514948" cy="2174333"/>
          </a:xfrm>
        </p:grpSpPr>
        <p:sp>
          <p:nvSpPr>
            <p:cNvPr id="14" name="Freeform: Shape 13">
              <a:extLst>
                <a:ext uri="{FF2B5EF4-FFF2-40B4-BE49-F238E27FC236}">
                  <a16:creationId xmlns:a16="http://schemas.microsoft.com/office/drawing/2014/main" id="{9A5E80E2-35F9-41F3-A2B8-A2F17D956F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988BDEEE-0C30-49F3-8D05-B062EF890C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F21E0C27-19E6-45DC-B154-4934802074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17" name="Freeform: Shape 16">
              <a:extLst>
                <a:ext uri="{FF2B5EF4-FFF2-40B4-BE49-F238E27FC236}">
                  <a16:creationId xmlns:a16="http://schemas.microsoft.com/office/drawing/2014/main" id="{A3A55340-18E0-4A23-B406-BD1221643D8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9" name="Group 18">
            <a:extLst>
              <a:ext uri="{FF2B5EF4-FFF2-40B4-BE49-F238E27FC236}">
                <a16:creationId xmlns:a16="http://schemas.microsoft.com/office/drawing/2014/main" id="{08701F99-7E4C-4B92-A4B5-307CDFB7A4D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flipH="1">
            <a:off x="0" y="5047906"/>
            <a:ext cx="2412221" cy="1810094"/>
            <a:chOff x="-305" y="-1"/>
            <a:chExt cx="3832880" cy="2876136"/>
          </a:xfrm>
        </p:grpSpPr>
        <p:sp>
          <p:nvSpPr>
            <p:cNvPr id="20" name="Freeform: Shape 19">
              <a:extLst>
                <a:ext uri="{FF2B5EF4-FFF2-40B4-BE49-F238E27FC236}">
                  <a16:creationId xmlns:a16="http://schemas.microsoft.com/office/drawing/2014/main" id="{441E616B-C319-43C1-9A9C-A2074B2E8A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CC86BD2B-CA73-48DF-9CC8-0152EA6B1B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59C1AA9D-3FCF-4B84-94D1-51F0E15171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Shape 22">
              <a:extLst>
                <a:ext uri="{FF2B5EF4-FFF2-40B4-BE49-F238E27FC236}">
                  <a16:creationId xmlns:a16="http://schemas.microsoft.com/office/drawing/2014/main" id="{1D7CE92F-1DE7-4252-A62C-77ACF8CF26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aphicFrame>
        <p:nvGraphicFramePr>
          <p:cNvPr id="5" name="Tijdelijke aanduiding voor inhoud 2">
            <a:extLst>
              <a:ext uri="{FF2B5EF4-FFF2-40B4-BE49-F238E27FC236}">
                <a16:creationId xmlns:a16="http://schemas.microsoft.com/office/drawing/2014/main" id="{649D0360-2599-9FF0-8812-8200051E10F0}"/>
              </a:ext>
            </a:extLst>
          </p:cNvPr>
          <p:cNvGraphicFramePr>
            <a:graphicFrameLocks noGrp="1"/>
          </p:cNvGraphicFramePr>
          <p:nvPr>
            <p:ph idx="1"/>
            <p:extLst>
              <p:ext uri="{D42A27DB-BD31-4B8C-83A1-F6EECF244321}">
                <p14:modId xmlns:p14="http://schemas.microsoft.com/office/powerpoint/2010/main" val="1351213134"/>
              </p:ext>
            </p:extLst>
          </p:nvPr>
        </p:nvGraphicFramePr>
        <p:xfrm>
          <a:off x="1036320" y="2543633"/>
          <a:ext cx="10119360" cy="356616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1549040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45A976A-8DE3-4B67-B94B-2044FDD128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6EAAA1B9-2DDB-49C9-A037-A523D2F13C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Titel 1">
            <a:extLst>
              <a:ext uri="{FF2B5EF4-FFF2-40B4-BE49-F238E27FC236}">
                <a16:creationId xmlns:a16="http://schemas.microsoft.com/office/drawing/2014/main" id="{10646513-15CE-A77A-E799-D89A2A895375}"/>
              </a:ext>
            </a:extLst>
          </p:cNvPr>
          <p:cNvSpPr>
            <a:spLocks noGrp="1"/>
          </p:cNvSpPr>
          <p:nvPr>
            <p:ph type="title"/>
          </p:nvPr>
        </p:nvSpPr>
        <p:spPr>
          <a:xfrm>
            <a:off x="804672" y="457200"/>
            <a:ext cx="10579608" cy="1188720"/>
          </a:xfrm>
        </p:spPr>
        <p:txBody>
          <a:bodyPr>
            <a:normAutofit/>
          </a:bodyPr>
          <a:lstStyle/>
          <a:p>
            <a:r>
              <a:rPr lang="nl-NL" sz="4000">
                <a:solidFill>
                  <a:schemeClr val="tx2"/>
                </a:solidFill>
              </a:rPr>
              <a:t>Scrum Pijler - Adaptie</a:t>
            </a:r>
          </a:p>
        </p:txBody>
      </p:sp>
      <p:grpSp>
        <p:nvGrpSpPr>
          <p:cNvPr id="13" name="Group 12">
            <a:extLst>
              <a:ext uri="{FF2B5EF4-FFF2-40B4-BE49-F238E27FC236}">
                <a16:creationId xmlns:a16="http://schemas.microsoft.com/office/drawing/2014/main" id="{B441F8D5-EBCE-4FB9-91A9-3425971C1F9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a:off x="9262397" y="134260"/>
            <a:ext cx="3142400" cy="2716805"/>
            <a:chOff x="-305" y="-4155"/>
            <a:chExt cx="2514948" cy="2174333"/>
          </a:xfrm>
        </p:grpSpPr>
        <p:sp>
          <p:nvSpPr>
            <p:cNvPr id="14" name="Freeform: Shape 13">
              <a:extLst>
                <a:ext uri="{FF2B5EF4-FFF2-40B4-BE49-F238E27FC236}">
                  <a16:creationId xmlns:a16="http://schemas.microsoft.com/office/drawing/2014/main" id="{9A5E80E2-35F9-41F3-A2B8-A2F17D956F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988BDEEE-0C30-49F3-8D05-B062EF890C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F21E0C27-19E6-45DC-B154-4934802074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17" name="Freeform: Shape 16">
              <a:extLst>
                <a:ext uri="{FF2B5EF4-FFF2-40B4-BE49-F238E27FC236}">
                  <a16:creationId xmlns:a16="http://schemas.microsoft.com/office/drawing/2014/main" id="{A3A55340-18E0-4A23-B406-BD1221643D8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9" name="Group 18">
            <a:extLst>
              <a:ext uri="{FF2B5EF4-FFF2-40B4-BE49-F238E27FC236}">
                <a16:creationId xmlns:a16="http://schemas.microsoft.com/office/drawing/2014/main" id="{08701F99-7E4C-4B92-A4B5-307CDFB7A4D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flipH="1">
            <a:off x="0" y="5047906"/>
            <a:ext cx="2412221" cy="1810094"/>
            <a:chOff x="-305" y="-1"/>
            <a:chExt cx="3832880" cy="2876136"/>
          </a:xfrm>
        </p:grpSpPr>
        <p:sp>
          <p:nvSpPr>
            <p:cNvPr id="20" name="Freeform: Shape 19">
              <a:extLst>
                <a:ext uri="{FF2B5EF4-FFF2-40B4-BE49-F238E27FC236}">
                  <a16:creationId xmlns:a16="http://schemas.microsoft.com/office/drawing/2014/main" id="{441E616B-C319-43C1-9A9C-A2074B2E8A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CC86BD2B-CA73-48DF-9CC8-0152EA6B1B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59C1AA9D-3FCF-4B84-94D1-51F0E15171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Shape 22">
              <a:extLst>
                <a:ext uri="{FF2B5EF4-FFF2-40B4-BE49-F238E27FC236}">
                  <a16:creationId xmlns:a16="http://schemas.microsoft.com/office/drawing/2014/main" id="{1D7CE92F-1DE7-4252-A62C-77ACF8CF26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aphicFrame>
        <p:nvGraphicFramePr>
          <p:cNvPr id="5" name="Tijdelijke aanduiding voor inhoud 2">
            <a:extLst>
              <a:ext uri="{FF2B5EF4-FFF2-40B4-BE49-F238E27FC236}">
                <a16:creationId xmlns:a16="http://schemas.microsoft.com/office/drawing/2014/main" id="{F70CE104-E40E-1D91-469A-91B0C49CB3B3}"/>
              </a:ext>
            </a:extLst>
          </p:cNvPr>
          <p:cNvGraphicFramePr>
            <a:graphicFrameLocks noGrp="1"/>
          </p:cNvGraphicFramePr>
          <p:nvPr>
            <p:ph idx="1"/>
            <p:extLst>
              <p:ext uri="{D42A27DB-BD31-4B8C-83A1-F6EECF244321}">
                <p14:modId xmlns:p14="http://schemas.microsoft.com/office/powerpoint/2010/main" val="2733669742"/>
              </p:ext>
            </p:extLst>
          </p:nvPr>
        </p:nvGraphicFramePr>
        <p:xfrm>
          <a:off x="1036320" y="2543633"/>
          <a:ext cx="10119360" cy="356616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172885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45A976A-8DE3-4B67-B94B-2044FDD128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6EAAA1B9-2DDB-49C9-A037-A523D2F13C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Titel 1">
            <a:extLst>
              <a:ext uri="{FF2B5EF4-FFF2-40B4-BE49-F238E27FC236}">
                <a16:creationId xmlns:a16="http://schemas.microsoft.com/office/drawing/2014/main" id="{8B379B9F-0FAA-1E45-B818-B429538BABA8}"/>
              </a:ext>
            </a:extLst>
          </p:cNvPr>
          <p:cNvSpPr>
            <a:spLocks noGrp="1"/>
          </p:cNvSpPr>
          <p:nvPr>
            <p:ph type="title"/>
          </p:nvPr>
        </p:nvSpPr>
        <p:spPr>
          <a:xfrm>
            <a:off x="804672" y="457200"/>
            <a:ext cx="10579608" cy="1188720"/>
          </a:xfrm>
        </p:spPr>
        <p:txBody>
          <a:bodyPr>
            <a:normAutofit/>
          </a:bodyPr>
          <a:lstStyle/>
          <a:p>
            <a:r>
              <a:rPr lang="nl-NL" sz="4000">
                <a:solidFill>
                  <a:schemeClr val="tx2"/>
                </a:solidFill>
              </a:rPr>
              <a:t>Scrum Waarden</a:t>
            </a:r>
          </a:p>
        </p:txBody>
      </p:sp>
      <p:grpSp>
        <p:nvGrpSpPr>
          <p:cNvPr id="13" name="Group 12">
            <a:extLst>
              <a:ext uri="{FF2B5EF4-FFF2-40B4-BE49-F238E27FC236}">
                <a16:creationId xmlns:a16="http://schemas.microsoft.com/office/drawing/2014/main" id="{B441F8D5-EBCE-4FB9-91A9-3425971C1F9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a:off x="9262397" y="134260"/>
            <a:ext cx="3142400" cy="2716805"/>
            <a:chOff x="-305" y="-4155"/>
            <a:chExt cx="2514948" cy="2174333"/>
          </a:xfrm>
        </p:grpSpPr>
        <p:sp>
          <p:nvSpPr>
            <p:cNvPr id="14" name="Freeform: Shape 13">
              <a:extLst>
                <a:ext uri="{FF2B5EF4-FFF2-40B4-BE49-F238E27FC236}">
                  <a16:creationId xmlns:a16="http://schemas.microsoft.com/office/drawing/2014/main" id="{9A5E80E2-35F9-41F3-A2B8-A2F17D956F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988BDEEE-0C30-49F3-8D05-B062EF890C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F21E0C27-19E6-45DC-B154-4934802074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17" name="Freeform: Shape 16">
              <a:extLst>
                <a:ext uri="{FF2B5EF4-FFF2-40B4-BE49-F238E27FC236}">
                  <a16:creationId xmlns:a16="http://schemas.microsoft.com/office/drawing/2014/main" id="{A3A55340-18E0-4A23-B406-BD1221643D8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9" name="Group 18">
            <a:extLst>
              <a:ext uri="{FF2B5EF4-FFF2-40B4-BE49-F238E27FC236}">
                <a16:creationId xmlns:a16="http://schemas.microsoft.com/office/drawing/2014/main" id="{08701F99-7E4C-4B92-A4B5-307CDFB7A4D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flipH="1">
            <a:off x="0" y="5047906"/>
            <a:ext cx="2412221" cy="1810094"/>
            <a:chOff x="-305" y="-1"/>
            <a:chExt cx="3832880" cy="2876136"/>
          </a:xfrm>
        </p:grpSpPr>
        <p:sp>
          <p:nvSpPr>
            <p:cNvPr id="20" name="Freeform: Shape 19">
              <a:extLst>
                <a:ext uri="{FF2B5EF4-FFF2-40B4-BE49-F238E27FC236}">
                  <a16:creationId xmlns:a16="http://schemas.microsoft.com/office/drawing/2014/main" id="{441E616B-C319-43C1-9A9C-A2074B2E8A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CC86BD2B-CA73-48DF-9CC8-0152EA6B1B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59C1AA9D-3FCF-4B84-94D1-51F0E15171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Shape 22">
              <a:extLst>
                <a:ext uri="{FF2B5EF4-FFF2-40B4-BE49-F238E27FC236}">
                  <a16:creationId xmlns:a16="http://schemas.microsoft.com/office/drawing/2014/main" id="{1D7CE92F-1DE7-4252-A62C-77ACF8CF26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aphicFrame>
        <p:nvGraphicFramePr>
          <p:cNvPr id="7" name="Tijdelijke aanduiding voor inhoud 2">
            <a:extLst>
              <a:ext uri="{FF2B5EF4-FFF2-40B4-BE49-F238E27FC236}">
                <a16:creationId xmlns:a16="http://schemas.microsoft.com/office/drawing/2014/main" id="{6D205D9C-91C8-9AAF-4871-D37A4969336E}"/>
              </a:ext>
            </a:extLst>
          </p:cNvPr>
          <p:cNvGraphicFramePr>
            <a:graphicFrameLocks noGrp="1"/>
          </p:cNvGraphicFramePr>
          <p:nvPr>
            <p:ph idx="1"/>
            <p:extLst>
              <p:ext uri="{D42A27DB-BD31-4B8C-83A1-F6EECF244321}">
                <p14:modId xmlns:p14="http://schemas.microsoft.com/office/powerpoint/2010/main" val="1795020201"/>
              </p:ext>
            </p:extLst>
          </p:nvPr>
        </p:nvGraphicFramePr>
        <p:xfrm>
          <a:off x="1036320" y="2543633"/>
          <a:ext cx="10119360" cy="356616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3506993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45A976A-8DE3-4B67-B94B-2044FDD128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6EAAA1B9-2DDB-49C9-A037-A523D2F13C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Titel 1">
            <a:extLst>
              <a:ext uri="{FF2B5EF4-FFF2-40B4-BE49-F238E27FC236}">
                <a16:creationId xmlns:a16="http://schemas.microsoft.com/office/drawing/2014/main" id="{4FB6C73A-E116-C870-5189-03CD6A1D4893}"/>
              </a:ext>
            </a:extLst>
          </p:cNvPr>
          <p:cNvSpPr>
            <a:spLocks noGrp="1"/>
          </p:cNvSpPr>
          <p:nvPr>
            <p:ph type="title"/>
          </p:nvPr>
        </p:nvSpPr>
        <p:spPr>
          <a:xfrm>
            <a:off x="804672" y="457200"/>
            <a:ext cx="10579608" cy="1188720"/>
          </a:xfrm>
        </p:spPr>
        <p:txBody>
          <a:bodyPr>
            <a:normAutofit/>
          </a:bodyPr>
          <a:lstStyle/>
          <a:p>
            <a:r>
              <a:rPr lang="nl-NL" sz="4000">
                <a:solidFill>
                  <a:schemeClr val="tx2"/>
                </a:solidFill>
              </a:rPr>
              <a:t>Scrum Team</a:t>
            </a:r>
          </a:p>
        </p:txBody>
      </p:sp>
      <p:grpSp>
        <p:nvGrpSpPr>
          <p:cNvPr id="13" name="Group 12">
            <a:extLst>
              <a:ext uri="{FF2B5EF4-FFF2-40B4-BE49-F238E27FC236}">
                <a16:creationId xmlns:a16="http://schemas.microsoft.com/office/drawing/2014/main" id="{76566969-F813-4CC5-B3E9-363D85B55C3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8881264" y="-5116"/>
            <a:ext cx="3318648" cy="2490264"/>
            <a:chOff x="-305" y="-1"/>
            <a:chExt cx="3832880" cy="2876136"/>
          </a:xfrm>
        </p:grpSpPr>
        <p:sp>
          <p:nvSpPr>
            <p:cNvPr id="14" name="Freeform: Shape 13">
              <a:extLst>
                <a:ext uri="{FF2B5EF4-FFF2-40B4-BE49-F238E27FC236}">
                  <a16:creationId xmlns:a16="http://schemas.microsoft.com/office/drawing/2014/main" id="{AF8CF66C-45E2-456B-92B0-9E97A331D1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D65D590E-D70D-4D25-B853-D5208F2AA3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6231501E-3F84-4705-A001-13995FA688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552617E4-47FD-4C38-8F70-93BF9B1257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9" name="Group 18">
            <a:extLst>
              <a:ext uri="{FF2B5EF4-FFF2-40B4-BE49-F238E27FC236}">
                <a16:creationId xmlns:a16="http://schemas.microsoft.com/office/drawing/2014/main" id="{0217D733-97B6-4C43-AF0C-5E3CB0EA132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flipH="1">
            <a:off x="0" y="4607887"/>
            <a:ext cx="2605762" cy="2252847"/>
            <a:chOff x="-305" y="-4155"/>
            <a:chExt cx="2514948" cy="2174333"/>
          </a:xfrm>
        </p:grpSpPr>
        <p:sp>
          <p:nvSpPr>
            <p:cNvPr id="20" name="Freeform: Shape 19">
              <a:extLst>
                <a:ext uri="{FF2B5EF4-FFF2-40B4-BE49-F238E27FC236}">
                  <a16:creationId xmlns:a16="http://schemas.microsoft.com/office/drawing/2014/main" id="{FD288266-7E76-4D4A-BAAC-E233FA0130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B697F88A-8624-4BA2-AF06-E6C3A52F03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8CA77163-C052-481C-9DCF-68C23ACAB3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23" name="Freeform: Shape 22">
              <a:extLst>
                <a:ext uri="{FF2B5EF4-FFF2-40B4-BE49-F238E27FC236}">
                  <a16:creationId xmlns:a16="http://schemas.microsoft.com/office/drawing/2014/main" id="{02B425B5-0A0E-4B85-B718-E5DA73431A5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aphicFrame>
        <p:nvGraphicFramePr>
          <p:cNvPr id="5" name="Tijdelijke aanduiding voor inhoud 2">
            <a:extLst>
              <a:ext uri="{FF2B5EF4-FFF2-40B4-BE49-F238E27FC236}">
                <a16:creationId xmlns:a16="http://schemas.microsoft.com/office/drawing/2014/main" id="{22A0B37F-FCE4-493E-37A4-C6AD6B9F74B4}"/>
              </a:ext>
            </a:extLst>
          </p:cNvPr>
          <p:cNvGraphicFramePr>
            <a:graphicFrameLocks noGrp="1"/>
          </p:cNvGraphicFramePr>
          <p:nvPr>
            <p:ph idx="1"/>
            <p:extLst>
              <p:ext uri="{D42A27DB-BD31-4B8C-83A1-F6EECF244321}">
                <p14:modId xmlns:p14="http://schemas.microsoft.com/office/powerpoint/2010/main" val="3264425889"/>
              </p:ext>
            </p:extLst>
          </p:nvPr>
        </p:nvGraphicFramePr>
        <p:xfrm>
          <a:off x="1036320" y="2560320"/>
          <a:ext cx="10119360" cy="356616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943351483"/>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653</TotalTime>
  <Words>8879</Words>
  <Application>Microsoft Office PowerPoint</Application>
  <PresentationFormat>Breedbeeld</PresentationFormat>
  <Paragraphs>262</Paragraphs>
  <Slides>32</Slides>
  <Notes>32</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32</vt:i4>
      </vt:variant>
    </vt:vector>
  </HeadingPairs>
  <TitlesOfParts>
    <vt:vector size="36" baseType="lpstr">
      <vt:lpstr>Aptos</vt:lpstr>
      <vt:lpstr>Aptos Display</vt:lpstr>
      <vt:lpstr>Arial</vt:lpstr>
      <vt:lpstr>Kantoorthema</vt:lpstr>
      <vt:lpstr>Scrum (Guide) Wie Wat Hoe</vt:lpstr>
      <vt:lpstr>Agenda</vt:lpstr>
      <vt:lpstr>Wat is Scrum</vt:lpstr>
      <vt:lpstr>Scrum theorie</vt:lpstr>
      <vt:lpstr>Scrum Pijler - Transparantie</vt:lpstr>
      <vt:lpstr>Scrum Pijler - Inspectie</vt:lpstr>
      <vt:lpstr>Scrum Pijler - Adaptie</vt:lpstr>
      <vt:lpstr>Scrum Waarden</vt:lpstr>
      <vt:lpstr>Scrum Team</vt:lpstr>
      <vt:lpstr>Developers </vt:lpstr>
      <vt:lpstr>Product Owner</vt:lpstr>
      <vt:lpstr>Scrum Master</vt:lpstr>
      <vt:lpstr>Scrum Gebeurtenissen</vt:lpstr>
      <vt:lpstr>De Sprint </vt:lpstr>
      <vt:lpstr>Sprint Planning</vt:lpstr>
      <vt:lpstr>Daily Scrum</vt:lpstr>
      <vt:lpstr>Sprint Review</vt:lpstr>
      <vt:lpstr>Sprint Retrospective</vt:lpstr>
      <vt:lpstr>Scrum Artefacten</vt:lpstr>
      <vt:lpstr>Product Backlog</vt:lpstr>
      <vt:lpstr>Product Doel </vt:lpstr>
      <vt:lpstr>Sprint Backlog</vt:lpstr>
      <vt:lpstr>Sprint Doel</vt:lpstr>
      <vt:lpstr>Increment</vt:lpstr>
      <vt:lpstr>Definition Of Done</vt:lpstr>
      <vt:lpstr>Wat hebben we gemist (dit zijn onderwerpen die niet zijn besproken in de scrum guide)</vt:lpstr>
      <vt:lpstr>Scrum buiten IT</vt:lpstr>
      <vt:lpstr>Voordelen van Scrum</vt:lpstr>
      <vt:lpstr>Scrum Framework Overzicht</vt:lpstr>
      <vt:lpstr>Scrum Framework Overzicht</vt:lpstr>
      <vt:lpstr>Samevatting &amp; Conclusie</vt:lpstr>
      <vt:lpstr>Vragen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Oisin Tierney</dc:creator>
  <cp:lastModifiedBy>Oisin Tierney</cp:lastModifiedBy>
  <cp:revision>8</cp:revision>
  <cp:lastPrinted>2026-02-08T23:00:26Z</cp:lastPrinted>
  <dcterms:created xsi:type="dcterms:W3CDTF">2026-02-08T18:46:43Z</dcterms:created>
  <dcterms:modified xsi:type="dcterms:W3CDTF">2026-02-09T05:41:10Z</dcterms:modified>
</cp:coreProperties>
</file>