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68160" autoAdjust="0"/>
  </p:normalViewPr>
  <p:slideViewPr>
    <p:cSldViewPr snapToGrid="0">
      <p:cViewPr varScale="1">
        <p:scale>
          <a:sx n="75" d="100"/>
          <a:sy n="75" d="100"/>
        </p:scale>
        <p:origin x="10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8B74C4-C07A-4F41-8C9E-92D7CA18CD87}" type="datetimeFigureOut">
              <a:rPr lang="nl-NL" smtClean="0"/>
              <a:t>8-2-2026</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1B596A-6C20-43F6-A55E-2AF156307A95}" type="slidenum">
              <a:rPr lang="nl-NL" smtClean="0"/>
              <a:t>‹nr.›</a:t>
            </a:fld>
            <a:endParaRPr lang="nl-NL"/>
          </a:p>
        </p:txBody>
      </p:sp>
    </p:spTree>
    <p:extLst>
      <p:ext uri="{BB962C8B-B14F-4D97-AF65-F5344CB8AC3E}">
        <p14:creationId xmlns:p14="http://schemas.microsoft.com/office/powerpoint/2010/main" val="16904087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1</a:t>
            </a:fld>
            <a:endParaRPr lang="nl-NL"/>
          </a:p>
        </p:txBody>
      </p:sp>
    </p:spTree>
    <p:extLst>
      <p:ext uri="{BB962C8B-B14F-4D97-AF65-F5344CB8AC3E}">
        <p14:creationId xmlns:p14="http://schemas.microsoft.com/office/powerpoint/2010/main" val="20275537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De </a:t>
            </a:r>
            <a:r>
              <a:rPr lang="nl-NL" b="1" dirty="0"/>
              <a:t>Developers</a:t>
            </a:r>
            <a:r>
              <a:rPr lang="nl-NL" dirty="0"/>
              <a:t> zijn de mensen in het Scrum Team die elke Sprint toegewijd zijn aan het realiseren van alle aspecten van een </a:t>
            </a:r>
            <a:r>
              <a:rPr lang="nl-NL" i="1" dirty="0"/>
              <a:t>bruikbaar Increment</a:t>
            </a:r>
            <a:r>
              <a:rPr lang="nl-NL" dirty="0"/>
              <a:t>. In de Scrum Guide 2020 is de term </a:t>
            </a:r>
            <a:r>
              <a:rPr lang="nl-NL" i="1" dirty="0"/>
              <a:t>Developers</a:t>
            </a:r>
            <a:r>
              <a:rPr lang="nl-NL" dirty="0"/>
              <a:t> breder bedoeld dan alleen softwareontwikkelaars – het verwijst naar alle teamleden die bijdragen aan productontwikkeling (bijvoorbeeld ook analisten, ontwerpers, etc.). De Developers zijn </a:t>
            </a:r>
            <a:r>
              <a:rPr lang="nl-NL" b="1" dirty="0"/>
              <a:t>altijd verantwoordelijk</a:t>
            </a:r>
            <a:r>
              <a:rPr lang="nl-NL" dirty="0"/>
              <a:t> voor het opstellen en beheren van de </a:t>
            </a:r>
            <a:r>
              <a:rPr lang="nl-NL" b="1" dirty="0"/>
              <a:t>Sprint </a:t>
            </a:r>
            <a:r>
              <a:rPr lang="nl-NL" b="1" dirty="0" err="1"/>
              <a:t>Backlog</a:t>
            </a:r>
            <a:r>
              <a:rPr lang="nl-NL" dirty="0"/>
              <a:t> (het plan voor de Sprint), het handhaven van de </a:t>
            </a:r>
            <a:r>
              <a:rPr lang="nl-NL" b="1" dirty="0"/>
              <a:t>kwaliteit</a:t>
            </a:r>
            <a:r>
              <a:rPr lang="nl-NL" dirty="0"/>
              <a:t> van het werk door te voldoen aan de Definition of </a:t>
            </a:r>
            <a:r>
              <a:rPr lang="nl-NL" dirty="0" err="1"/>
              <a:t>Done</a:t>
            </a:r>
            <a:r>
              <a:rPr lang="nl-NL" dirty="0"/>
              <a:t>, het </a:t>
            </a:r>
            <a:r>
              <a:rPr lang="nl-NL" b="1" dirty="0"/>
              <a:t>dagelijks aanpassen</a:t>
            </a:r>
            <a:r>
              <a:rPr lang="nl-NL" dirty="0"/>
              <a:t> van hun plan op basis van de actualiteit tijdens de Daily Scrum, en </a:t>
            </a:r>
            <a:r>
              <a:rPr lang="nl-NL" b="1" dirty="0"/>
              <a:t>elkaar verantwoordelijk houden</a:t>
            </a:r>
            <a:r>
              <a:rPr lang="nl-NL" dirty="0"/>
              <a:t> als professionals (ze spreken elkaar aan als iets de afgesproken kwaliteitsnormen dreigt te schenden). Daarnaast bepalen Developers zelf de </a:t>
            </a:r>
            <a:r>
              <a:rPr lang="nl-NL" b="1" dirty="0"/>
              <a:t>inschattingen</a:t>
            </a:r>
            <a:r>
              <a:rPr lang="nl-NL" dirty="0"/>
              <a:t> (</a:t>
            </a:r>
            <a:r>
              <a:rPr lang="nl-NL" dirty="0" err="1"/>
              <a:t>estimates</a:t>
            </a:r>
            <a:r>
              <a:rPr lang="nl-NL" dirty="0"/>
              <a:t>) van het werk – niemand anders schrijft hun voor hoe lang iets moet duren. Kortom, de Developers hebben alle vrijheid én verantwoordelijkheid om het werk zo in te richten dat aan het einde van de Sprint een ‘</a:t>
            </a:r>
            <a:r>
              <a:rPr lang="nl-NL" dirty="0" err="1"/>
              <a:t>Done</a:t>
            </a:r>
            <a:r>
              <a:rPr lang="nl-NL" dirty="0"/>
              <a:t>’ Increment wordt opgeleverd.</a:t>
            </a:r>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10</a:t>
            </a:fld>
            <a:endParaRPr lang="nl-NL"/>
          </a:p>
        </p:txBody>
      </p:sp>
    </p:spTree>
    <p:extLst>
      <p:ext uri="{BB962C8B-B14F-4D97-AF65-F5344CB8AC3E}">
        <p14:creationId xmlns:p14="http://schemas.microsoft.com/office/powerpoint/2010/main" val="35932600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De </a:t>
            </a:r>
            <a:r>
              <a:rPr lang="nl-NL" b="1" dirty="0"/>
              <a:t>Product </a:t>
            </a:r>
            <a:r>
              <a:rPr lang="nl-NL" b="1" dirty="0" err="1"/>
              <a:t>Owner</a:t>
            </a:r>
            <a:r>
              <a:rPr lang="nl-NL" b="1" dirty="0"/>
              <a:t> (PO)</a:t>
            </a:r>
            <a:r>
              <a:rPr lang="nl-NL" dirty="0"/>
              <a:t> is verantwoordelijk voor het maximaliseren van de waarde van het product die voortkomt uit het werk van het Scrum Team. Dit houdt in dat de PO voortdurend bepaalt wat het belangrijkst is om als volgende op te leveren. Praktisch gezien beheert de Product </a:t>
            </a:r>
            <a:r>
              <a:rPr lang="nl-NL" dirty="0" err="1"/>
              <a:t>Owner</a:t>
            </a:r>
            <a:r>
              <a:rPr lang="nl-NL" dirty="0"/>
              <a:t> de </a:t>
            </a:r>
            <a:r>
              <a:rPr lang="nl-NL" b="1" dirty="0"/>
              <a:t>Product </a:t>
            </a:r>
            <a:r>
              <a:rPr lang="nl-NL" b="1" dirty="0" err="1"/>
              <a:t>Backlog</a:t>
            </a:r>
            <a:r>
              <a:rPr lang="nl-NL" dirty="0"/>
              <a:t> – de geprioriteerde lijst van alles dat in het product gedaan moet worden. De PO </a:t>
            </a:r>
            <a:r>
              <a:rPr lang="nl-NL" b="1" dirty="0"/>
              <a:t>ordent de </a:t>
            </a:r>
            <a:r>
              <a:rPr lang="nl-NL" b="1" dirty="0" err="1"/>
              <a:t>backlog</a:t>
            </a:r>
            <a:r>
              <a:rPr lang="nl-NL" b="1" dirty="0"/>
              <a:t>-items</a:t>
            </a:r>
            <a:r>
              <a:rPr lang="nl-NL" dirty="0"/>
              <a:t> op volgorde van waarde, risico en noodzaak en werkt de lijst continu bij naarmate inzichten veranderen. Enkele kerntaken van de PO zijn het formuleren van een helder en inspirerend </a:t>
            </a:r>
            <a:r>
              <a:rPr lang="nl-NL" b="1" dirty="0"/>
              <a:t>Product Doel</a:t>
            </a:r>
            <a:r>
              <a:rPr lang="nl-NL" dirty="0"/>
              <a:t> voor de lange termijn, het opstellen en duidelijk beschrijven van </a:t>
            </a:r>
            <a:r>
              <a:rPr lang="nl-NL" b="1" dirty="0"/>
              <a:t>Product </a:t>
            </a:r>
            <a:r>
              <a:rPr lang="nl-NL" b="1" dirty="0" err="1"/>
              <a:t>Backlog</a:t>
            </a:r>
            <a:r>
              <a:rPr lang="nl-NL" b="1" dirty="0"/>
              <a:t> items</a:t>
            </a:r>
            <a:r>
              <a:rPr lang="nl-NL" dirty="0"/>
              <a:t> (vaak in de vorm van user </a:t>
            </a:r>
            <a:r>
              <a:rPr lang="nl-NL" dirty="0" err="1"/>
              <a:t>stories</a:t>
            </a:r>
            <a:r>
              <a:rPr lang="nl-NL" dirty="0"/>
              <a:t>) en het </a:t>
            </a:r>
            <a:r>
              <a:rPr lang="nl-NL" b="1" dirty="0"/>
              <a:t>prioriteren</a:t>
            </a:r>
            <a:r>
              <a:rPr lang="nl-NL" dirty="0"/>
              <a:t> daarvan zodat het meeste waardevolle eerst gedaan wordt, en ervoor zorgen dat de </a:t>
            </a:r>
            <a:r>
              <a:rPr lang="nl-NL" dirty="0" err="1"/>
              <a:t>backlog</a:t>
            </a:r>
            <a:r>
              <a:rPr lang="nl-NL" dirty="0"/>
              <a:t> voor iedereen </a:t>
            </a:r>
            <a:r>
              <a:rPr lang="nl-NL" b="1" dirty="0"/>
              <a:t>transparant en inzichtelijk</a:t>
            </a:r>
            <a:r>
              <a:rPr lang="nl-NL" dirty="0"/>
              <a:t> is (zodat het team en stakeholders steeds hetzelfde beeld hebben van wat er gepland staat). De Product </a:t>
            </a:r>
            <a:r>
              <a:rPr lang="nl-NL" dirty="0" err="1"/>
              <a:t>Owner</a:t>
            </a:r>
            <a:r>
              <a:rPr lang="nl-NL" dirty="0"/>
              <a:t> is </a:t>
            </a:r>
            <a:r>
              <a:rPr lang="nl-NL" b="1" dirty="0"/>
              <a:t>één persoon</a:t>
            </a:r>
            <a:r>
              <a:rPr lang="nl-NL" dirty="0"/>
              <a:t> (geen commissie) en is de enige die </a:t>
            </a:r>
            <a:r>
              <a:rPr lang="nl-NL" dirty="0" err="1"/>
              <a:t>backlog</a:t>
            </a:r>
            <a:r>
              <a:rPr lang="nl-NL" dirty="0"/>
              <a:t>-items prioriteit geeft of accepteert/verwijdert. Uiteraard zal hij/zij input ophalen bij stakeholders en Developers, maar de </a:t>
            </a:r>
            <a:r>
              <a:rPr lang="nl-NL" b="1" dirty="0"/>
              <a:t>eindbeslissing</a:t>
            </a:r>
            <a:r>
              <a:rPr lang="nl-NL" dirty="0"/>
              <a:t> ligt bij de PO. Het is belangrijk dat de hele organisatie de beslissingen van de Product </a:t>
            </a:r>
            <a:r>
              <a:rPr lang="nl-NL" dirty="0" err="1"/>
              <a:t>Owner</a:t>
            </a:r>
            <a:r>
              <a:rPr lang="nl-NL" dirty="0"/>
              <a:t> </a:t>
            </a:r>
            <a:r>
              <a:rPr lang="nl-NL" b="1" dirty="0"/>
              <a:t>respecteert</a:t>
            </a:r>
            <a:r>
              <a:rPr lang="nl-NL" dirty="0"/>
              <a:t> – alleen dan kan hij/zij effectief waarde sturen. Kortom, de PO zorgt dat het </a:t>
            </a:r>
            <a:r>
              <a:rPr lang="nl-NL" i="1" dirty="0"/>
              <a:t>juiste ding</a:t>
            </a:r>
            <a:r>
              <a:rPr lang="nl-NL" dirty="0"/>
              <a:t> wordt gebouwd (de juiste prioriteiten), terwijl de Developers zorgen dat het </a:t>
            </a:r>
            <a:r>
              <a:rPr lang="nl-NL" i="1" dirty="0"/>
              <a:t>ding juist</a:t>
            </a:r>
            <a:r>
              <a:rPr lang="nl-NL" dirty="0"/>
              <a:t> wordt gebouwd.</a:t>
            </a:r>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11</a:t>
            </a:fld>
            <a:endParaRPr lang="nl-NL"/>
          </a:p>
        </p:txBody>
      </p:sp>
    </p:spTree>
    <p:extLst>
      <p:ext uri="{BB962C8B-B14F-4D97-AF65-F5344CB8AC3E}">
        <p14:creationId xmlns:p14="http://schemas.microsoft.com/office/powerpoint/2010/main" val="37764668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De </a:t>
            </a:r>
            <a:r>
              <a:rPr lang="nl-NL" b="1" dirty="0"/>
              <a:t>Scrum Master (SM)</a:t>
            </a:r>
            <a:r>
              <a:rPr lang="nl-NL" dirty="0"/>
              <a:t> is de hoeder van het Scrum-proces. Hij/zij is verantwoordelijk voor het </a:t>
            </a:r>
            <a:r>
              <a:rPr lang="nl-NL" b="1" dirty="0"/>
              <a:t>implementeren van Scrum</a:t>
            </a:r>
            <a:r>
              <a:rPr lang="nl-NL" dirty="0"/>
              <a:t> volgens de regels van de Scrum Gids. De Scrum Master zorgt ervoor dat iedereen (het Scrum Team </a:t>
            </a:r>
            <a:r>
              <a:rPr lang="nl-NL" i="1" dirty="0"/>
              <a:t>en</a:t>
            </a:r>
            <a:r>
              <a:rPr lang="nl-NL" dirty="0"/>
              <a:t> de rest van de organisatie) Scrum begrijpt en er naar handelt. Dit gebeurt door </a:t>
            </a:r>
            <a:r>
              <a:rPr lang="nl-NL" b="1" dirty="0"/>
              <a:t>coaching</a:t>
            </a:r>
            <a:r>
              <a:rPr lang="nl-NL" dirty="0"/>
              <a:t>, training en het wegnemen van barrières. Concreet is de SM verantwoordelijk voor de </a:t>
            </a:r>
            <a:r>
              <a:rPr lang="nl-NL" b="1" dirty="0"/>
              <a:t>effectiviteit van het Scrum Team</a:t>
            </a:r>
            <a:r>
              <a:rPr lang="nl-NL" dirty="0"/>
              <a:t> – hij helpt het team om binnen het Scrum raamwerk steeds beter te worden in wat ze doen. De Scrum Master is een </a:t>
            </a:r>
            <a:r>
              <a:rPr lang="nl-NL" b="1" dirty="0"/>
              <a:t>dienend leider</a:t>
            </a:r>
            <a:r>
              <a:rPr lang="nl-NL" dirty="0"/>
              <a:t> (</a:t>
            </a:r>
            <a:r>
              <a:rPr lang="nl-NL" i="1" dirty="0" err="1"/>
              <a:t>servant</a:t>
            </a:r>
            <a:r>
              <a:rPr lang="nl-NL" i="1" dirty="0"/>
              <a:t> leader</a:t>
            </a:r>
            <a:r>
              <a:rPr lang="nl-NL" dirty="0"/>
              <a:t>); hij/zij </a:t>
            </a:r>
            <a:r>
              <a:rPr lang="nl-NL" b="1" dirty="0"/>
              <a:t>dient het Scrum Team</a:t>
            </a:r>
            <a:r>
              <a:rPr lang="nl-NL" dirty="0"/>
              <a:t> op allerlei manieren. Denk aan: het team coachen in zelfsturing en multidisciplinair werken, helpen focussen op het creëren van waardevolle </a:t>
            </a:r>
            <a:r>
              <a:rPr lang="nl-NL" dirty="0" err="1"/>
              <a:t>Increments</a:t>
            </a:r>
            <a:r>
              <a:rPr lang="nl-NL" dirty="0"/>
              <a:t> die voldoen aan de kwaliteitseisen, het verwijderen van </a:t>
            </a:r>
            <a:r>
              <a:rPr lang="nl-NL" dirty="0" err="1"/>
              <a:t>impediments</a:t>
            </a:r>
            <a:r>
              <a:rPr lang="nl-NL" dirty="0"/>
              <a:t> (obstakels) die de voortgang belemmeren, en ervoor zorgen dat alle </a:t>
            </a:r>
            <a:r>
              <a:rPr lang="nl-NL" b="1" dirty="0"/>
              <a:t>Scrum events</a:t>
            </a:r>
            <a:r>
              <a:rPr lang="nl-NL" dirty="0"/>
              <a:t> plaatsvinden, productief zijn en binnen de </a:t>
            </a:r>
            <a:r>
              <a:rPr lang="nl-NL" dirty="0" err="1"/>
              <a:t>timebox</a:t>
            </a:r>
            <a:r>
              <a:rPr lang="nl-NL" dirty="0"/>
              <a:t> blijven. Daarnaast </a:t>
            </a:r>
            <a:r>
              <a:rPr lang="nl-NL" b="1" dirty="0"/>
              <a:t>dient de Scrum Master de Product </a:t>
            </a:r>
            <a:r>
              <a:rPr lang="nl-NL" b="1" dirty="0" err="1"/>
              <a:t>Owner</a:t>
            </a:r>
            <a:r>
              <a:rPr lang="nl-NL" dirty="0"/>
              <a:t> – bijvoorbeeld door te helpen met effectieve technieken voor backlogbeheer, duidelijke Product Doelen te formuleren, en goede stakeholdercommunicatie. Ook </a:t>
            </a:r>
            <a:r>
              <a:rPr lang="nl-NL" b="1" dirty="0"/>
              <a:t>dient de SM de organisatie</a:t>
            </a:r>
            <a:r>
              <a:rPr lang="nl-NL" dirty="0"/>
              <a:t> door training en coaching in Scrum, het bevorderen van een agile cultuur en het adviseren bij Scrum-implementaties. Kortom, de Scrum Master faciliteert en verbetert – hij zorgt dat Scrum in de praktijk werkt en dat het team en omgeving er het meeste uithalen.</a:t>
            </a:r>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12</a:t>
            </a:fld>
            <a:endParaRPr lang="nl-NL"/>
          </a:p>
        </p:txBody>
      </p:sp>
    </p:spTree>
    <p:extLst>
      <p:ext uri="{BB962C8B-B14F-4D97-AF65-F5344CB8AC3E}">
        <p14:creationId xmlns:p14="http://schemas.microsoft.com/office/powerpoint/2010/main" val="42897590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Scrum heeft vijf vastomlijnde </a:t>
            </a:r>
            <a:r>
              <a:rPr lang="nl-NL" b="1" dirty="0"/>
              <a:t>events (gebeurtenissen)</a:t>
            </a:r>
            <a:r>
              <a:rPr lang="nl-NL" dirty="0"/>
              <a:t> die elke Sprint plaatsvinden. </a:t>
            </a:r>
            <a:r>
              <a:rPr lang="nl-NL" b="1" dirty="0"/>
              <a:t>De Sprint</a:t>
            </a:r>
            <a:r>
              <a:rPr lang="nl-NL" dirty="0"/>
              <a:t> zelf is een event: dit is de </a:t>
            </a:r>
            <a:r>
              <a:rPr lang="nl-NL" dirty="0" err="1"/>
              <a:t>timebox</a:t>
            </a:r>
            <a:r>
              <a:rPr lang="nl-NL" dirty="0"/>
              <a:t> (bijv. 2 weken) waarbinnen het werk gebeurt en die fungeert als container voor de vier andere events. Die vier andere Scrum events zijn: de </a:t>
            </a:r>
            <a:r>
              <a:rPr lang="nl-NL" b="1" dirty="0"/>
              <a:t>Sprint Planning</a:t>
            </a:r>
            <a:r>
              <a:rPr lang="nl-NL" dirty="0"/>
              <a:t> (aan het begin van de Sprint), de </a:t>
            </a:r>
            <a:r>
              <a:rPr lang="nl-NL" b="1" dirty="0"/>
              <a:t>Daily Scrum</a:t>
            </a:r>
            <a:r>
              <a:rPr lang="nl-NL" dirty="0"/>
              <a:t> (dagelijks), de </a:t>
            </a:r>
            <a:r>
              <a:rPr lang="nl-NL" b="1" dirty="0"/>
              <a:t>Sprint Review</a:t>
            </a:r>
            <a:r>
              <a:rPr lang="nl-NL" dirty="0"/>
              <a:t> (bij het Sprint-einde, om het product/resultaat te inspecteren) en de </a:t>
            </a:r>
            <a:r>
              <a:rPr lang="nl-NL" b="1" dirty="0"/>
              <a:t>Sprint </a:t>
            </a:r>
            <a:r>
              <a:rPr lang="nl-NL" b="1" dirty="0" err="1"/>
              <a:t>Retrospective</a:t>
            </a:r>
            <a:r>
              <a:rPr lang="nl-NL" dirty="0"/>
              <a:t> (ook aan het einde, om het proces te verbeteren). Elk van deze gebeurtenissen is bedoeld als </a:t>
            </a:r>
            <a:r>
              <a:rPr lang="nl-NL" b="1" dirty="0"/>
              <a:t>formele inspectie- en adaptatiekans</a:t>
            </a:r>
            <a:r>
              <a:rPr lang="nl-NL" dirty="0"/>
              <a:t>. Door consequent deze events te houden, creëert Scrum een </a:t>
            </a:r>
            <a:r>
              <a:rPr lang="nl-NL" b="1" dirty="0"/>
              <a:t>cadans</a:t>
            </a:r>
            <a:r>
              <a:rPr lang="nl-NL" dirty="0"/>
              <a:t>: het team krijgt regelmatige ritmes om bij te sturen en issues te adresseren. Dit vermindert ook de behoefte aan allerlei ad-hoc of extra meetings buiten Scrum – de Scrum events dekken de belangrijkste afstemmomenten. </a:t>
            </a:r>
            <a:r>
              <a:rPr lang="nl-NL" i="1" dirty="0"/>
              <a:t>Belangrijk:</a:t>
            </a:r>
            <a:r>
              <a:rPr lang="nl-NL" dirty="0"/>
              <a:t> als men een event zou overslaan of niet volgens de Scrum richtlijnen uitvoeren, dan verliest het team een kans op inspectie en adaptatie. Daarom benadrukken we: houd alle events en houd je aan de </a:t>
            </a:r>
            <a:r>
              <a:rPr lang="nl-NL" dirty="0" err="1"/>
              <a:t>timeboxes</a:t>
            </a:r>
            <a:r>
              <a:rPr lang="nl-NL" dirty="0"/>
              <a:t>, zo blijft Scrum effectief.</a:t>
            </a:r>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13</a:t>
            </a:fld>
            <a:endParaRPr lang="nl-NL"/>
          </a:p>
        </p:txBody>
      </p:sp>
    </p:spTree>
    <p:extLst>
      <p:ext uri="{BB962C8B-B14F-4D97-AF65-F5344CB8AC3E}">
        <p14:creationId xmlns:p14="http://schemas.microsoft.com/office/powerpoint/2010/main" val="5520542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De </a:t>
            </a:r>
            <a:r>
              <a:rPr lang="nl-NL" b="1" dirty="0"/>
              <a:t>Sprint</a:t>
            </a:r>
            <a:r>
              <a:rPr lang="nl-NL" dirty="0"/>
              <a:t> is de kerncyclus van Scrum. Het is een </a:t>
            </a:r>
            <a:r>
              <a:rPr lang="nl-NL" b="1" dirty="0" err="1"/>
              <a:t>timebox</a:t>
            </a:r>
            <a:r>
              <a:rPr lang="nl-NL" dirty="0"/>
              <a:t> met een vaste duur van maximaal één maand (typisch 1 of 2 weken in veel teams). Elke Sprint begint direct nadat de vorige is afgelopen, waardoor een </a:t>
            </a:r>
            <a:r>
              <a:rPr lang="nl-NL" i="1" dirty="0"/>
              <a:t>continu ritme</a:t>
            </a:r>
            <a:r>
              <a:rPr lang="nl-NL" dirty="0"/>
              <a:t> ontstaat. In een Sprint wordt alles gedaan wat nodig is om een waardevol product </a:t>
            </a:r>
            <a:r>
              <a:rPr lang="nl-NL" i="1" dirty="0"/>
              <a:t>Increment</a:t>
            </a:r>
            <a:r>
              <a:rPr lang="nl-NL" dirty="0"/>
              <a:t> op te leveren dat voldoet aan de Definition of </a:t>
            </a:r>
            <a:r>
              <a:rPr lang="nl-NL" dirty="0" err="1"/>
              <a:t>Done</a:t>
            </a:r>
            <a:r>
              <a:rPr lang="nl-NL" dirty="0"/>
              <a:t>. Dit omvat de vier Scrum events: </a:t>
            </a:r>
            <a:r>
              <a:rPr lang="nl-NL" b="1" dirty="0"/>
              <a:t>Sprint Planning</a:t>
            </a:r>
            <a:r>
              <a:rPr lang="nl-NL" dirty="0"/>
              <a:t> (dag 1, start Sprint), dagelijks </a:t>
            </a:r>
            <a:r>
              <a:rPr lang="nl-NL" b="1" dirty="0"/>
              <a:t>Daily Scrum</a:t>
            </a:r>
            <a:r>
              <a:rPr lang="nl-NL" dirty="0"/>
              <a:t>, aan het einde de </a:t>
            </a:r>
            <a:r>
              <a:rPr lang="nl-NL" b="1" dirty="0"/>
              <a:t>Sprint Review</a:t>
            </a:r>
            <a:r>
              <a:rPr lang="nl-NL" dirty="0"/>
              <a:t> en direct daarna de </a:t>
            </a:r>
            <a:r>
              <a:rPr lang="nl-NL" b="1" dirty="0"/>
              <a:t>Sprint </a:t>
            </a:r>
            <a:r>
              <a:rPr lang="nl-NL" b="1" dirty="0" err="1"/>
              <a:t>Retrospective</a:t>
            </a:r>
            <a:r>
              <a:rPr lang="nl-NL" dirty="0"/>
              <a:t>. Al dat gebeurt </a:t>
            </a:r>
            <a:r>
              <a:rPr lang="nl-NL" i="1" dirty="0"/>
              <a:t>binnen</a:t>
            </a:r>
            <a:r>
              <a:rPr lang="nl-NL" dirty="0"/>
              <a:t> de Sprint – er is geen werk buiten de Sprint om. </a:t>
            </a:r>
            <a:r>
              <a:rPr lang="nl-NL" b="1" dirty="0"/>
              <a:t>Tijdens de Sprint</a:t>
            </a:r>
            <a:r>
              <a:rPr lang="nl-NL" dirty="0"/>
              <a:t> worden er </a:t>
            </a:r>
            <a:r>
              <a:rPr lang="nl-NL" i="1" dirty="0"/>
              <a:t>geen wijzigingen</a:t>
            </a:r>
            <a:r>
              <a:rPr lang="nl-NL" dirty="0"/>
              <a:t> doorgevoerd die het </a:t>
            </a:r>
            <a:r>
              <a:rPr lang="nl-NL" b="1" dirty="0"/>
              <a:t>Sprint Doel</a:t>
            </a:r>
            <a:r>
              <a:rPr lang="nl-NL" dirty="0"/>
              <a:t> in gevaar kunnen brengen, en de kwaliteitsnormen worden niet versoepeld. Het team committeert zich aan de Sprint Doelstelling en houdt die vast. </a:t>
            </a:r>
            <a:r>
              <a:rPr lang="nl-NL" b="1" dirty="0"/>
              <a:t>Scope</a:t>
            </a:r>
            <a:r>
              <a:rPr lang="nl-NL" dirty="0"/>
              <a:t> (het specifieke werk) kan wél worden verfijnd of bijgesteld onderling, bijvoorbeeld als men nieuwe inzichten opdoet, </a:t>
            </a:r>
            <a:r>
              <a:rPr lang="nl-NL" i="1" dirty="0"/>
              <a:t>zolang het Sprint Doel niet wordt aangetast</a:t>
            </a:r>
            <a:r>
              <a:rPr lang="nl-NL" dirty="0"/>
              <a:t>. Elke Sprint moet minstens één afgerond (</a:t>
            </a:r>
            <a:r>
              <a:rPr lang="nl-NL" dirty="0" err="1"/>
              <a:t>Done</a:t>
            </a:r>
            <a:r>
              <a:rPr lang="nl-NL" dirty="0"/>
              <a:t>) product Increment opleveren. Als een Sprint te lang zou duren (meer dan een maand), neemt risico toe dat omstandigheden veranderen en doelen ongeldig worden – daarom korte sprints. En een Sprint kan in extreme gevallen afgebroken worden door de Product </a:t>
            </a:r>
            <a:r>
              <a:rPr lang="nl-NL" dirty="0" err="1"/>
              <a:t>Owner</a:t>
            </a:r>
            <a:r>
              <a:rPr lang="nl-NL" dirty="0"/>
              <a:t> als het Sprint Doel achterhaald raakt (dit gebeurt zelden en is niet wenselijk). Belangrijk: direct na de </a:t>
            </a:r>
            <a:r>
              <a:rPr lang="nl-NL" dirty="0" err="1"/>
              <a:t>Retrospective</a:t>
            </a:r>
            <a:r>
              <a:rPr lang="nl-NL" dirty="0"/>
              <a:t> begint een nieuwe Sprint, het werk gaat iteratief door.</a:t>
            </a:r>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14</a:t>
            </a:fld>
            <a:endParaRPr lang="nl-NL"/>
          </a:p>
        </p:txBody>
      </p:sp>
    </p:spTree>
    <p:extLst>
      <p:ext uri="{BB962C8B-B14F-4D97-AF65-F5344CB8AC3E}">
        <p14:creationId xmlns:p14="http://schemas.microsoft.com/office/powerpoint/2010/main" val="9913230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Elke Sprint begint met </a:t>
            </a:r>
            <a:r>
              <a:rPr lang="nl-NL" b="1" dirty="0"/>
              <a:t>Sprint Planning</a:t>
            </a:r>
            <a:r>
              <a:rPr lang="nl-NL" dirty="0"/>
              <a:t>. Tijdens deze bijeenkomst komt het hele Scrum Team samen (PO, SM en Developers) om het werk voor de nieuwe Sprint te plannen. De Sprint Planning draait om drie essentiële vragen. Ten eerste: </a:t>
            </a:r>
            <a:r>
              <a:rPr lang="nl-NL" b="1" dirty="0"/>
              <a:t>Waarom</a:t>
            </a:r>
            <a:r>
              <a:rPr lang="nl-NL" dirty="0"/>
              <a:t> is deze Sprint waardevol? Het antwoord hierop is het formuleren van een </a:t>
            </a:r>
            <a:r>
              <a:rPr lang="nl-NL" b="1" dirty="0"/>
              <a:t>Sprint Doel</a:t>
            </a:r>
            <a:r>
              <a:rPr lang="nl-NL" dirty="0"/>
              <a:t> – een gezamenlijke doelstelling die de waarde en focus van de Sprint definieert. Dit zorgt ervoor dat iedereen begrijpt wat het grotere streven is van de komende iteratie. Ten tweede: </a:t>
            </a:r>
            <a:r>
              <a:rPr lang="nl-NL" b="1" dirty="0"/>
              <a:t>Wat</a:t>
            </a:r>
            <a:r>
              <a:rPr lang="nl-NL" dirty="0"/>
              <a:t> kan er in deze Sprint gedaan worden? De Product </a:t>
            </a:r>
            <a:r>
              <a:rPr lang="nl-NL" dirty="0" err="1"/>
              <a:t>Owner</a:t>
            </a:r>
            <a:r>
              <a:rPr lang="nl-NL" dirty="0"/>
              <a:t> presenteert de hoogst geprioriteerde Product </a:t>
            </a:r>
            <a:r>
              <a:rPr lang="nl-NL" dirty="0" err="1"/>
              <a:t>Backlog</a:t>
            </a:r>
            <a:r>
              <a:rPr lang="nl-NL" dirty="0"/>
              <a:t> items en het team bespreekt welke hiervan realistisch </a:t>
            </a:r>
            <a:r>
              <a:rPr lang="nl-NL" b="1" dirty="0"/>
              <a:t>af te ronden</a:t>
            </a:r>
            <a:r>
              <a:rPr lang="nl-NL" dirty="0"/>
              <a:t> zijn binnen de Sprint, gezien de beschikbare tijd en capaciteit. Ze kiezen die items uit (dit wordt vaak een </a:t>
            </a:r>
            <a:r>
              <a:rPr lang="nl-NL" i="1" dirty="0"/>
              <a:t>Sprint </a:t>
            </a:r>
            <a:r>
              <a:rPr lang="nl-NL" i="1" dirty="0" err="1"/>
              <a:t>Backlog</a:t>
            </a:r>
            <a:r>
              <a:rPr lang="nl-NL" i="1" dirty="0"/>
              <a:t> selectie</a:t>
            </a:r>
            <a:r>
              <a:rPr lang="nl-NL" dirty="0"/>
              <a:t> genoemd). Ten derde: </a:t>
            </a:r>
            <a:r>
              <a:rPr lang="nl-NL" b="1" dirty="0"/>
              <a:t>Hoe</a:t>
            </a:r>
            <a:r>
              <a:rPr lang="nl-NL" dirty="0"/>
              <a:t> zal het team dat werk uitvoeren? De Developers maken een </a:t>
            </a:r>
            <a:r>
              <a:rPr lang="nl-NL" b="1" dirty="0"/>
              <a:t>uitvoerbaar plan</a:t>
            </a:r>
            <a:r>
              <a:rPr lang="nl-NL" dirty="0"/>
              <a:t> voor de Sprint. Ze bedenken voor elk geselecteerd item hoe ze het gaan bouwen en kunnen grote items opsplitsen in kleinere taken. Het resultaat van Sprint Planning is de </a:t>
            </a:r>
            <a:r>
              <a:rPr lang="nl-NL" b="1" dirty="0"/>
              <a:t>Sprint </a:t>
            </a:r>
            <a:r>
              <a:rPr lang="nl-NL" b="1" dirty="0" err="1"/>
              <a:t>Backlog</a:t>
            </a:r>
            <a:r>
              <a:rPr lang="nl-NL" dirty="0"/>
              <a:t>: deze omvat het </a:t>
            </a:r>
            <a:r>
              <a:rPr lang="nl-NL" b="1" dirty="0"/>
              <a:t>Sprint Doel</a:t>
            </a:r>
            <a:r>
              <a:rPr lang="nl-NL" dirty="0"/>
              <a:t>, de gekozen </a:t>
            </a:r>
            <a:r>
              <a:rPr lang="nl-NL" b="1" dirty="0"/>
              <a:t>PB items</a:t>
            </a:r>
            <a:r>
              <a:rPr lang="nl-NL" dirty="0"/>
              <a:t> (het </a:t>
            </a:r>
            <a:r>
              <a:rPr lang="nl-NL" i="1" dirty="0"/>
              <a:t>wat</a:t>
            </a:r>
            <a:r>
              <a:rPr lang="nl-NL" dirty="0"/>
              <a:t>) en het </a:t>
            </a:r>
            <a:r>
              <a:rPr lang="nl-NL" b="1" dirty="0"/>
              <a:t>plan</a:t>
            </a:r>
            <a:r>
              <a:rPr lang="nl-NL" dirty="0"/>
              <a:t> (het </a:t>
            </a:r>
            <a:r>
              <a:rPr lang="nl-NL" i="1" dirty="0"/>
              <a:t>hoe</a:t>
            </a:r>
            <a:r>
              <a:rPr lang="nl-NL" dirty="0"/>
              <a:t>). Over praktische zaken: Sprint Planning is </a:t>
            </a:r>
            <a:r>
              <a:rPr lang="nl-NL" dirty="0" err="1"/>
              <a:t>getimeboxt</a:t>
            </a:r>
            <a:r>
              <a:rPr lang="nl-NL" dirty="0"/>
              <a:t> – voor een Sprint van één maand maximaal 8 uur; bij een tweeweken-sprint vaak rond de 4 uur, etc.. Dit voorkomt dat er eindeloos gedetailleerd wordt gepland; na de planning gaat het team aan de slag en kan het plan gaandeweg nog finetunen.</a:t>
            </a:r>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15</a:t>
            </a:fld>
            <a:endParaRPr lang="nl-NL"/>
          </a:p>
        </p:txBody>
      </p:sp>
    </p:spTree>
    <p:extLst>
      <p:ext uri="{BB962C8B-B14F-4D97-AF65-F5344CB8AC3E}">
        <p14:creationId xmlns:p14="http://schemas.microsoft.com/office/powerpoint/2010/main" val="33602792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De </a:t>
            </a:r>
            <a:r>
              <a:rPr lang="nl-NL" b="1" dirty="0"/>
              <a:t>Daily Scrum</a:t>
            </a:r>
            <a:r>
              <a:rPr lang="nl-NL" dirty="0"/>
              <a:t> is een kort dagelijks overleg, van maximaal 15 minuten, voor de </a:t>
            </a:r>
            <a:r>
              <a:rPr lang="nl-NL" b="1" dirty="0"/>
              <a:t>Developers</a:t>
            </a:r>
            <a:r>
              <a:rPr lang="nl-NL" dirty="0"/>
              <a:t> van het team. Het vindt </a:t>
            </a:r>
            <a:r>
              <a:rPr lang="nl-NL" b="1" dirty="0"/>
              <a:t>iedere werkdag op dezelfde tijd en plaats</a:t>
            </a:r>
            <a:r>
              <a:rPr lang="nl-NL" dirty="0"/>
              <a:t> </a:t>
            </a:r>
            <a:r>
              <a:rPr lang="nl-NL" dirty="0" err="1"/>
              <a:t>plaats</a:t>
            </a:r>
            <a:r>
              <a:rPr lang="nl-NL" dirty="0"/>
              <a:t> om consistentie en routine te bevorderen (vaak staand gehouden, vandaar “stand-up”). Het </a:t>
            </a:r>
            <a:r>
              <a:rPr lang="nl-NL" b="1" dirty="0"/>
              <a:t>doel</a:t>
            </a:r>
            <a:r>
              <a:rPr lang="nl-NL" dirty="0"/>
              <a:t> van de Daily Scrum is om de voortgang richting het </a:t>
            </a:r>
            <a:r>
              <a:rPr lang="nl-NL" b="1" dirty="0"/>
              <a:t>Sprint Doel</a:t>
            </a:r>
            <a:r>
              <a:rPr lang="nl-NL" dirty="0"/>
              <a:t> te </a:t>
            </a:r>
            <a:r>
              <a:rPr lang="nl-NL" b="1" dirty="0"/>
              <a:t>inspecteren</a:t>
            </a:r>
            <a:r>
              <a:rPr lang="nl-NL" dirty="0"/>
              <a:t> en – heel belangrijk – de </a:t>
            </a:r>
            <a:r>
              <a:rPr lang="nl-NL" b="1" dirty="0"/>
              <a:t>Sprint </a:t>
            </a:r>
            <a:r>
              <a:rPr lang="nl-NL" b="1" dirty="0" err="1"/>
              <a:t>Backlog</a:t>
            </a:r>
            <a:r>
              <a:rPr lang="nl-NL" dirty="0"/>
              <a:t> indien nodig bij te werken. Concreet bespreken de Developers: </a:t>
            </a:r>
            <a:r>
              <a:rPr lang="nl-NL" i="1" dirty="0"/>
              <a:t>Wat heb ik sinds gisteren gedaan? Wat ga ik vandaag doen? Zie ik </a:t>
            </a:r>
            <a:r>
              <a:rPr lang="nl-NL" i="1" dirty="0" err="1"/>
              <a:t>impediments</a:t>
            </a:r>
            <a:r>
              <a:rPr lang="nl-NL" i="1" dirty="0"/>
              <a:t> die ons blokkeren?</a:t>
            </a:r>
            <a:r>
              <a:rPr lang="nl-NL" dirty="0"/>
              <a:t> Op basis van die info </a:t>
            </a:r>
            <a:r>
              <a:rPr lang="nl-NL" b="1" dirty="0"/>
              <a:t>passen ze hun plan aan</a:t>
            </a:r>
            <a:r>
              <a:rPr lang="nl-NL" dirty="0"/>
              <a:t> voor de komende dag. De Daily Scrum is dus van en voor het team zelf: het zorgt voor </a:t>
            </a:r>
            <a:r>
              <a:rPr lang="nl-NL" b="1" dirty="0"/>
              <a:t>transparantie</a:t>
            </a:r>
            <a:r>
              <a:rPr lang="nl-NL" dirty="0"/>
              <a:t> binnen het team en een dagelijks moment van </a:t>
            </a:r>
            <a:r>
              <a:rPr lang="nl-NL" b="1" dirty="0"/>
              <a:t>afstemming</a:t>
            </a:r>
            <a:r>
              <a:rPr lang="nl-NL" dirty="0"/>
              <a:t>. Door deze korte sync verbetert de communicatie, worden eventuele problemen of blokkades vroegtijdig gesignaleerd en kan het team snel beslissingen nemen. Dit 15-minuten overleg vervangt daarmee veel langere vergaderingen; teams die Daily Scrums goed uitvoeren hebben minder behoefte aan allerlei ad-hoc overleggen. NB: Als de PO of SM ook bijdraagt aan het sprintwerk, kunnen ze meedoen als Developers, maar de focus ligt op Developers die het werk bespreken.</a:t>
            </a:r>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16</a:t>
            </a:fld>
            <a:endParaRPr lang="nl-NL"/>
          </a:p>
        </p:txBody>
      </p:sp>
    </p:spTree>
    <p:extLst>
      <p:ext uri="{BB962C8B-B14F-4D97-AF65-F5344CB8AC3E}">
        <p14:creationId xmlns:p14="http://schemas.microsoft.com/office/powerpoint/2010/main" val="112697975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De </a:t>
            </a:r>
            <a:r>
              <a:rPr lang="nl-NL" b="1" dirty="0"/>
              <a:t>Sprint Review</a:t>
            </a:r>
            <a:r>
              <a:rPr lang="nl-NL" dirty="0"/>
              <a:t> is de voorlaatste gebeurtenis van de Sprint, bedoeld om het </a:t>
            </a:r>
            <a:r>
              <a:rPr lang="nl-NL" b="1" dirty="0"/>
              <a:t>product</a:t>
            </a:r>
            <a:r>
              <a:rPr lang="nl-NL" dirty="0"/>
              <a:t> na de Sprint te inspecteren en </a:t>
            </a:r>
            <a:r>
              <a:rPr lang="nl-NL" b="1" dirty="0"/>
              <a:t>aan te passen </a:t>
            </a:r>
            <a:r>
              <a:rPr lang="nl-NL" dirty="0"/>
              <a:t>waar nodig. In de Sprint Review komen het Scrum Team en de </a:t>
            </a:r>
            <a:r>
              <a:rPr lang="nl-NL" b="1" dirty="0"/>
              <a:t>belanghebbenden</a:t>
            </a:r>
            <a:r>
              <a:rPr lang="nl-NL" dirty="0"/>
              <a:t> (stakeholders, gebruikers, opdrachtgever e.d.) bijeen. </a:t>
            </a:r>
            <a:r>
              <a:rPr lang="nl-NL" i="1" dirty="0"/>
              <a:t>Het doel van de Sprint Review is om de uitkomst van de Sprint te inspecteren en toekomstige aanpassingen te bepalen</a:t>
            </a:r>
            <a:r>
              <a:rPr lang="nl-NL" dirty="0"/>
              <a:t> – met andere woorden, kijken </a:t>
            </a:r>
            <a:r>
              <a:rPr lang="nl-NL" i="1" dirty="0"/>
              <a:t>wat</a:t>
            </a:r>
            <a:r>
              <a:rPr lang="nl-NL" dirty="0"/>
              <a:t> we hebben gebouwd en </a:t>
            </a:r>
            <a:r>
              <a:rPr lang="nl-NL" i="1" dirty="0"/>
              <a:t>wat nu de slimste volgende stap</a:t>
            </a:r>
            <a:r>
              <a:rPr lang="nl-NL" dirty="0"/>
              <a:t> is. Het Scrum Team </a:t>
            </a:r>
            <a:r>
              <a:rPr lang="nl-NL" b="1" dirty="0"/>
              <a:t>presenteert</a:t>
            </a:r>
            <a:r>
              <a:rPr lang="nl-NL" dirty="0"/>
              <a:t> de resultaten van de Sprint aan de stakeholders. Vaak gebeurt dit middels een demo van het werkende product Increment. Vervolgens wordt in dialoog besproken wat de status is ten opzichte van het </a:t>
            </a:r>
            <a:r>
              <a:rPr lang="nl-NL" b="1" dirty="0"/>
              <a:t>Product Doel</a:t>
            </a:r>
            <a:r>
              <a:rPr lang="nl-NL" dirty="0"/>
              <a:t> en de markt of context: Zijn er nieuwe vereisten? Zijn er veranderingen (bijv. nieuwe wetgeving of klantfeedback) om rekening mee te houden? Op basis van deze feedback </a:t>
            </a:r>
            <a:r>
              <a:rPr lang="nl-NL" b="1" dirty="0"/>
              <a:t>werkt de Product </a:t>
            </a:r>
            <a:r>
              <a:rPr lang="nl-NL" b="1" dirty="0" err="1"/>
              <a:t>Owner</a:t>
            </a:r>
            <a:r>
              <a:rPr lang="nl-NL" b="1" dirty="0"/>
              <a:t> de Product </a:t>
            </a:r>
            <a:r>
              <a:rPr lang="nl-NL" b="1" dirty="0" err="1"/>
              <a:t>Backlog</a:t>
            </a:r>
            <a:r>
              <a:rPr lang="nl-NL" b="1" dirty="0"/>
              <a:t> bij</a:t>
            </a:r>
            <a:r>
              <a:rPr lang="nl-NL" dirty="0"/>
              <a:t> – voegt nieuwe items toe, past prioriteiten aan. De Sprint Review is informeel en </a:t>
            </a:r>
            <a:r>
              <a:rPr lang="nl-NL" b="1" dirty="0"/>
              <a:t>samenwerkend</a:t>
            </a:r>
            <a:r>
              <a:rPr lang="nl-NL" dirty="0"/>
              <a:t> van aard: het is geen eenrichtingspresentatie maar een werkbespreking waar Scrum Team en stakeholders samen kijken hoe ze de meeste waarde kunnen creëren in de volgende Sprint. Tot slot: deze sessie is </a:t>
            </a:r>
            <a:r>
              <a:rPr lang="nl-NL" dirty="0" err="1"/>
              <a:t>getimeboxed</a:t>
            </a:r>
            <a:r>
              <a:rPr lang="nl-NL" dirty="0"/>
              <a:t> op maximaal </a:t>
            </a:r>
            <a:r>
              <a:rPr lang="nl-NL" b="1" dirty="0"/>
              <a:t>4 uur</a:t>
            </a:r>
            <a:r>
              <a:rPr lang="nl-NL" dirty="0"/>
              <a:t> voor een maand-Sprint (vaak ~2 uur bij tweewekelijks), zodat het </a:t>
            </a:r>
            <a:r>
              <a:rPr lang="nl-NL" dirty="0" err="1"/>
              <a:t>to</a:t>
            </a:r>
            <a:r>
              <a:rPr lang="nl-NL" dirty="0"/>
              <a:t>-</a:t>
            </a:r>
            <a:r>
              <a:rPr lang="nl-NL" dirty="0" err="1"/>
              <a:t>the</a:t>
            </a:r>
            <a:r>
              <a:rPr lang="nl-NL" dirty="0"/>
              <a:t>-point blijft.</a:t>
            </a:r>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17</a:t>
            </a:fld>
            <a:endParaRPr lang="nl-NL"/>
          </a:p>
        </p:txBody>
      </p:sp>
    </p:spTree>
    <p:extLst>
      <p:ext uri="{BB962C8B-B14F-4D97-AF65-F5344CB8AC3E}">
        <p14:creationId xmlns:p14="http://schemas.microsoft.com/office/powerpoint/2010/main" val="263500183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De </a:t>
            </a:r>
            <a:r>
              <a:rPr lang="nl-NL" b="1" dirty="0"/>
              <a:t>Sprint </a:t>
            </a:r>
            <a:r>
              <a:rPr lang="nl-NL" b="1" dirty="0" err="1"/>
              <a:t>Retrospective</a:t>
            </a:r>
            <a:r>
              <a:rPr lang="nl-NL" dirty="0"/>
              <a:t> is het laatste event van de Sprint. Waar de Sprint Review over het </a:t>
            </a:r>
            <a:r>
              <a:rPr lang="nl-NL" i="1" dirty="0"/>
              <a:t>product</a:t>
            </a:r>
            <a:r>
              <a:rPr lang="nl-NL" dirty="0"/>
              <a:t> ging, richt de </a:t>
            </a:r>
            <a:r>
              <a:rPr lang="nl-NL" dirty="0" err="1"/>
              <a:t>Retrospective</a:t>
            </a:r>
            <a:r>
              <a:rPr lang="nl-NL" dirty="0"/>
              <a:t> zich op het </a:t>
            </a:r>
            <a:r>
              <a:rPr lang="nl-NL" i="1" dirty="0"/>
              <a:t>team en proces</a:t>
            </a:r>
            <a:r>
              <a:rPr lang="nl-NL" dirty="0"/>
              <a:t>. </a:t>
            </a:r>
            <a:r>
              <a:rPr lang="nl-NL" b="1" dirty="0"/>
              <a:t>Het doel van de Sprint </a:t>
            </a:r>
            <a:r>
              <a:rPr lang="nl-NL" b="1" dirty="0" err="1"/>
              <a:t>Retrospective</a:t>
            </a:r>
            <a:r>
              <a:rPr lang="nl-NL" b="1" dirty="0"/>
              <a:t> is om manieren te bedenken om kwaliteit en effectiviteit te verhogen</a:t>
            </a:r>
            <a:r>
              <a:rPr lang="nl-NL" dirty="0"/>
              <a:t> en deze te plannen. Het Scrum Team (Developers, PO, SM) komt onder elkaar bijeen, zonder externe stakeholders, en bespreekt open wat er in de afgelopen Sprint </a:t>
            </a:r>
            <a:r>
              <a:rPr lang="nl-NL" b="1" dirty="0"/>
              <a:t>goed</a:t>
            </a:r>
            <a:r>
              <a:rPr lang="nl-NL" dirty="0"/>
              <a:t> ging en </a:t>
            </a:r>
            <a:r>
              <a:rPr lang="nl-NL" b="1" dirty="0"/>
              <a:t>wat voor verbetering vatbaar is</a:t>
            </a:r>
            <a:r>
              <a:rPr lang="nl-NL" dirty="0"/>
              <a:t>. Dit kan over van alles gaan: samenwerking, communicatie, </a:t>
            </a:r>
            <a:r>
              <a:rPr lang="nl-NL" dirty="0" err="1"/>
              <a:t>tooling</a:t>
            </a:r>
            <a:r>
              <a:rPr lang="nl-NL" dirty="0"/>
              <a:t>, Definition of </a:t>
            </a:r>
            <a:r>
              <a:rPr lang="nl-NL" dirty="0" err="1"/>
              <a:t>Done</a:t>
            </a:r>
            <a:r>
              <a:rPr lang="nl-NL" dirty="0"/>
              <a:t>, planning, etc. Van belang is dat er niet alleen gepraat wordt, maar dat het team ook </a:t>
            </a:r>
            <a:r>
              <a:rPr lang="nl-NL" b="1" dirty="0"/>
              <a:t>concrete verbeteracties</a:t>
            </a:r>
            <a:r>
              <a:rPr lang="nl-NL" dirty="0"/>
              <a:t> afspreekt. Idealiter kiest men minstens één haalbare verbetering die men </a:t>
            </a:r>
            <a:r>
              <a:rPr lang="nl-NL" i="1" dirty="0"/>
              <a:t>in de volgende Sprint daadwerkelijk gaat uitvoeren</a:t>
            </a:r>
            <a:r>
              <a:rPr lang="nl-NL" dirty="0"/>
              <a:t>. Zo ontstaat een cyclus van </a:t>
            </a:r>
            <a:r>
              <a:rPr lang="nl-NL" b="1" dirty="0"/>
              <a:t>continu verbeteren</a:t>
            </a:r>
            <a:r>
              <a:rPr lang="nl-NL" dirty="0"/>
              <a:t>. Voorbeelden: “We gaan volgende Sprint elke dag om 16u code peer-reviewen” of “We voegen een stap toe aan Definition of </a:t>
            </a:r>
            <a:r>
              <a:rPr lang="nl-NL" dirty="0" err="1"/>
              <a:t>Done</a:t>
            </a:r>
            <a:r>
              <a:rPr lang="nl-NL" dirty="0"/>
              <a:t> voor betere kwaliteitscontrole”. De </a:t>
            </a:r>
            <a:r>
              <a:rPr lang="nl-NL" dirty="0" err="1"/>
              <a:t>Retrospective</a:t>
            </a:r>
            <a:r>
              <a:rPr lang="nl-NL" dirty="0"/>
              <a:t> sluit de Sprint af en duurt maximaal </a:t>
            </a:r>
            <a:r>
              <a:rPr lang="nl-NL" b="1" dirty="0"/>
              <a:t>3 uur</a:t>
            </a:r>
            <a:r>
              <a:rPr lang="nl-NL" dirty="0"/>
              <a:t> bij een maandlange Sprint (voor een tweeweekse Sprint vaak 1 tot 1,5 uur). Het zorgt dat het team fris en met verbeteringen de nieuwe Sprint in kan. Scrum Masters stimuleren een veilige sfeer hier, zodat iedereen eerlijk durft te delen.</a:t>
            </a:r>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18</a:t>
            </a:fld>
            <a:endParaRPr lang="nl-NL"/>
          </a:p>
        </p:txBody>
      </p:sp>
    </p:spTree>
    <p:extLst>
      <p:ext uri="{BB962C8B-B14F-4D97-AF65-F5344CB8AC3E}">
        <p14:creationId xmlns:p14="http://schemas.microsoft.com/office/powerpoint/2010/main" val="326521909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In Scrum hebben we drie </a:t>
            </a:r>
            <a:r>
              <a:rPr lang="nl-NL" b="1" dirty="0"/>
              <a:t>artefacten</a:t>
            </a:r>
            <a:r>
              <a:rPr lang="nl-NL" dirty="0"/>
              <a:t> – denk aan artefacten als informatie-objecten die zicht geven op werk en voortgang. Dit zijn: de </a:t>
            </a:r>
            <a:r>
              <a:rPr lang="nl-NL" b="1" dirty="0"/>
              <a:t>Product </a:t>
            </a:r>
            <a:r>
              <a:rPr lang="nl-NL" b="1" dirty="0" err="1"/>
              <a:t>Backlog</a:t>
            </a:r>
            <a:r>
              <a:rPr lang="nl-NL" dirty="0"/>
              <a:t>, de </a:t>
            </a:r>
            <a:r>
              <a:rPr lang="nl-NL" b="1" dirty="0"/>
              <a:t>Sprint </a:t>
            </a:r>
            <a:r>
              <a:rPr lang="nl-NL" b="1" dirty="0" err="1"/>
              <a:t>Backlog</a:t>
            </a:r>
            <a:r>
              <a:rPr lang="nl-NL" dirty="0"/>
              <a:t> en het </a:t>
            </a:r>
            <a:r>
              <a:rPr lang="nl-NL" b="1" dirty="0"/>
              <a:t>Increment</a:t>
            </a:r>
            <a:r>
              <a:rPr lang="nl-NL" dirty="0"/>
              <a:t>. </a:t>
            </a:r>
            <a:r>
              <a:rPr lang="nl-NL" i="1" dirty="0"/>
              <a:t>De artefacten van Scrum vertegenwoordigen werk of waarde. Ze zijn ontworpen voor maximale transparantie van de belangrijkste informatie</a:t>
            </a:r>
            <a:r>
              <a:rPr lang="nl-NL" dirty="0"/>
              <a:t>. Dankzij deze transparantie heeft iedereen die ze inspecteert dezelfde basis voor eventuele adaptaties. Kort gezegd: de </a:t>
            </a:r>
            <a:r>
              <a:rPr lang="nl-NL" b="1" dirty="0"/>
              <a:t>Product </a:t>
            </a:r>
            <a:r>
              <a:rPr lang="nl-NL" b="1" dirty="0" err="1"/>
              <a:t>Backlog</a:t>
            </a:r>
            <a:r>
              <a:rPr lang="nl-NL" dirty="0"/>
              <a:t> laat al het nog te doen werk zien (en waarom het nodig is), de </a:t>
            </a:r>
            <a:r>
              <a:rPr lang="nl-NL" b="1" dirty="0"/>
              <a:t>Sprint </a:t>
            </a:r>
            <a:r>
              <a:rPr lang="nl-NL" b="1" dirty="0" err="1"/>
              <a:t>Backlog</a:t>
            </a:r>
            <a:r>
              <a:rPr lang="nl-NL" dirty="0"/>
              <a:t> laat het plan voor de huidige sprint zien, en het </a:t>
            </a:r>
            <a:r>
              <a:rPr lang="nl-NL" b="1" dirty="0"/>
              <a:t>Increment</a:t>
            </a:r>
            <a:r>
              <a:rPr lang="nl-NL" dirty="0"/>
              <a:t> is het tastbare resultaat (waarde geleverd). Aan elk artefact is in Scrum 2020 een zogenoemde </a:t>
            </a:r>
            <a:r>
              <a:rPr lang="nl-NL" b="1" dirty="0"/>
              <a:t>commitment</a:t>
            </a:r>
            <a:r>
              <a:rPr lang="nl-NL" dirty="0"/>
              <a:t> verbonden – dit is een extra element dat focus en voortgangsmeting mogelijk maakt voor dat artefact. Voor de </a:t>
            </a:r>
            <a:r>
              <a:rPr lang="nl-NL" b="1" dirty="0"/>
              <a:t>Product </a:t>
            </a:r>
            <a:r>
              <a:rPr lang="nl-NL" b="1" dirty="0" err="1"/>
              <a:t>Backlog</a:t>
            </a:r>
            <a:r>
              <a:rPr lang="nl-NL" dirty="0"/>
              <a:t> is dat het </a:t>
            </a:r>
            <a:r>
              <a:rPr lang="nl-NL" b="1" dirty="0"/>
              <a:t>Product Doel</a:t>
            </a:r>
            <a:r>
              <a:rPr lang="nl-NL" dirty="0"/>
              <a:t> (een lange-termijn doelstelling voor het product). Voor de </a:t>
            </a:r>
            <a:r>
              <a:rPr lang="nl-NL" b="1" dirty="0"/>
              <a:t>Sprint </a:t>
            </a:r>
            <a:r>
              <a:rPr lang="nl-NL" b="1" dirty="0" err="1"/>
              <a:t>Backlog</a:t>
            </a:r>
            <a:r>
              <a:rPr lang="nl-NL" dirty="0"/>
              <a:t> is dat het </a:t>
            </a:r>
            <a:r>
              <a:rPr lang="nl-NL" b="1" dirty="0"/>
              <a:t>Sprint Doel</a:t>
            </a:r>
            <a:r>
              <a:rPr lang="nl-NL" dirty="0"/>
              <a:t> (de eenduidige doelstelling van de Sprint). En voor het </a:t>
            </a:r>
            <a:r>
              <a:rPr lang="nl-NL" b="1" dirty="0"/>
              <a:t>Increment</a:t>
            </a:r>
            <a:r>
              <a:rPr lang="nl-NL" dirty="0"/>
              <a:t> is dat de </a:t>
            </a:r>
            <a:r>
              <a:rPr lang="nl-NL" b="1" dirty="0"/>
              <a:t>Definition of </a:t>
            </a:r>
            <a:r>
              <a:rPr lang="nl-NL" b="1" dirty="0" err="1"/>
              <a:t>Done</a:t>
            </a:r>
            <a:r>
              <a:rPr lang="nl-NL" dirty="0"/>
              <a:t> (de afgesproken kwaliteitsstandaard). Deze </a:t>
            </a:r>
            <a:r>
              <a:rPr lang="nl-NL" dirty="0" err="1"/>
              <a:t>commitments</a:t>
            </a:r>
            <a:r>
              <a:rPr lang="nl-NL" dirty="0"/>
              <a:t> zorgen voor extra transparantie en focus richting de voortgang van elk artefact.</a:t>
            </a:r>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19</a:t>
            </a:fld>
            <a:endParaRPr lang="nl-NL"/>
          </a:p>
        </p:txBody>
      </p:sp>
    </p:spTree>
    <p:extLst>
      <p:ext uri="{BB962C8B-B14F-4D97-AF65-F5344CB8AC3E}">
        <p14:creationId xmlns:p14="http://schemas.microsoft.com/office/powerpoint/2010/main" val="18629530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In deze presentatie behandelen we de basis van </a:t>
            </a:r>
            <a:r>
              <a:rPr lang="nl-NL" b="1" dirty="0"/>
              <a:t>Scrum</a:t>
            </a:r>
            <a:r>
              <a:rPr lang="nl-NL" dirty="0"/>
              <a:t> volgens de Scrum Gids 2020. We starten met een uitleg </a:t>
            </a:r>
            <a:r>
              <a:rPr lang="nl-NL" i="1" dirty="0"/>
              <a:t>wat Scrum is</a:t>
            </a:r>
            <a:r>
              <a:rPr lang="nl-NL" dirty="0"/>
              <a:t> en de onderliggende </a:t>
            </a:r>
            <a:r>
              <a:rPr lang="nl-NL" b="1" dirty="0"/>
              <a:t>theorie</a:t>
            </a:r>
            <a:r>
              <a:rPr lang="nl-NL" dirty="0"/>
              <a:t>. Vervolgens bespreken we de </a:t>
            </a:r>
            <a:r>
              <a:rPr lang="nl-NL" b="1" dirty="0"/>
              <a:t>pijlers</a:t>
            </a:r>
            <a:r>
              <a:rPr lang="nl-NL" dirty="0"/>
              <a:t> en </a:t>
            </a:r>
            <a:r>
              <a:rPr lang="nl-NL" b="1" dirty="0"/>
              <a:t>waarden</a:t>
            </a:r>
            <a:r>
              <a:rPr lang="nl-NL" dirty="0"/>
              <a:t> van Scrum, de samenstelling van het </a:t>
            </a:r>
            <a:r>
              <a:rPr lang="nl-NL" b="1" dirty="0"/>
              <a:t>Scrum Team</a:t>
            </a:r>
            <a:r>
              <a:rPr lang="nl-NL" dirty="0"/>
              <a:t> en de verschillende </a:t>
            </a:r>
            <a:r>
              <a:rPr lang="nl-NL" b="1" dirty="0"/>
              <a:t>rollen</a:t>
            </a:r>
            <a:r>
              <a:rPr lang="nl-NL" dirty="0"/>
              <a:t> daarin. Daarna lopen we alle </a:t>
            </a:r>
            <a:r>
              <a:rPr lang="nl-NL" b="1" dirty="0"/>
              <a:t>Scrum gebeurtenissen</a:t>
            </a:r>
            <a:r>
              <a:rPr lang="nl-NL" dirty="0"/>
              <a:t> (events) en </a:t>
            </a:r>
            <a:r>
              <a:rPr lang="nl-NL" b="1" dirty="0"/>
              <a:t>artefacten</a:t>
            </a:r>
            <a:r>
              <a:rPr lang="nl-NL" dirty="0"/>
              <a:t> door – inclusief de nieuwe concepten uit de 2020-versie, zoals het </a:t>
            </a:r>
            <a:r>
              <a:rPr lang="nl-NL" b="1" dirty="0"/>
              <a:t>Product Doel</a:t>
            </a:r>
            <a:r>
              <a:rPr lang="nl-NL" dirty="0"/>
              <a:t>, </a:t>
            </a:r>
            <a:r>
              <a:rPr lang="nl-NL" b="1" dirty="0"/>
              <a:t>Sprint Doel</a:t>
            </a:r>
            <a:r>
              <a:rPr lang="nl-NL" dirty="0"/>
              <a:t> en </a:t>
            </a:r>
            <a:r>
              <a:rPr lang="nl-NL" b="1" dirty="0"/>
              <a:t>Definition of </a:t>
            </a:r>
            <a:r>
              <a:rPr lang="nl-NL" b="1" dirty="0" err="1"/>
              <a:t>Done</a:t>
            </a:r>
            <a:r>
              <a:rPr lang="nl-NL" dirty="0"/>
              <a:t>. We sluiten af met hoe Scrum ook relevant kan zijn voor </a:t>
            </a:r>
            <a:r>
              <a:rPr lang="nl-NL" b="1" dirty="0"/>
              <a:t>Finance &amp; Control</a:t>
            </a:r>
            <a:r>
              <a:rPr lang="nl-NL" dirty="0"/>
              <a:t> en welke </a:t>
            </a:r>
            <a:r>
              <a:rPr lang="nl-NL" b="1" dirty="0"/>
              <a:t>voordelen</a:t>
            </a:r>
            <a:r>
              <a:rPr lang="nl-NL" dirty="0"/>
              <a:t> Scrum biedt in de praktijk.</a:t>
            </a:r>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2</a:t>
            </a:fld>
            <a:endParaRPr lang="nl-NL"/>
          </a:p>
        </p:txBody>
      </p:sp>
    </p:spTree>
    <p:extLst>
      <p:ext uri="{BB962C8B-B14F-4D97-AF65-F5344CB8AC3E}">
        <p14:creationId xmlns:p14="http://schemas.microsoft.com/office/powerpoint/2010/main" val="43415320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De </a:t>
            </a:r>
            <a:r>
              <a:rPr lang="nl-NL" b="1" dirty="0"/>
              <a:t>Product </a:t>
            </a:r>
            <a:r>
              <a:rPr lang="nl-NL" b="1" dirty="0" err="1"/>
              <a:t>Backlog</a:t>
            </a:r>
            <a:r>
              <a:rPr lang="nl-NL" dirty="0"/>
              <a:t> is de volledige, </a:t>
            </a:r>
            <a:r>
              <a:rPr lang="nl-NL" b="1" dirty="0"/>
              <a:t>levende lijst van alles</a:t>
            </a:r>
            <a:r>
              <a:rPr lang="nl-NL" dirty="0"/>
              <a:t> wat nodig is om het product verder te ontwikkelen. Het is de </a:t>
            </a:r>
            <a:r>
              <a:rPr lang="nl-NL" b="1" dirty="0"/>
              <a:t>enige bron</a:t>
            </a:r>
            <a:r>
              <a:rPr lang="nl-NL" dirty="0"/>
              <a:t> waaruit het Scrum Team werk haalt – als iets niet op de </a:t>
            </a:r>
            <a:r>
              <a:rPr lang="nl-NL" dirty="0" err="1"/>
              <a:t>backlog</a:t>
            </a:r>
            <a:r>
              <a:rPr lang="nl-NL" dirty="0"/>
              <a:t> staat, wordt het niet meegenomen. De </a:t>
            </a:r>
            <a:r>
              <a:rPr lang="nl-NL" dirty="0" err="1"/>
              <a:t>backlog</a:t>
            </a:r>
            <a:r>
              <a:rPr lang="nl-NL" dirty="0"/>
              <a:t> is nooit “af”: hij evolueert voortdurend. We </a:t>
            </a:r>
            <a:r>
              <a:rPr lang="nl-NL" b="1" dirty="0" err="1"/>
              <a:t>refinen</a:t>
            </a:r>
            <a:r>
              <a:rPr lang="nl-NL" dirty="0"/>
              <a:t> (bewerken) de </a:t>
            </a:r>
            <a:r>
              <a:rPr lang="nl-NL" dirty="0" err="1"/>
              <a:t>backlog</a:t>
            </a:r>
            <a:r>
              <a:rPr lang="nl-NL" dirty="0"/>
              <a:t> regelmatig: grotere items opdelen, nieuwe ideeën toevoegen, andere schrappen of </a:t>
            </a:r>
            <a:r>
              <a:rPr lang="nl-NL" dirty="0" err="1"/>
              <a:t>herprioriteren</a:t>
            </a:r>
            <a:r>
              <a:rPr lang="nl-NL" dirty="0"/>
              <a:t>. Zo blijft de </a:t>
            </a:r>
            <a:r>
              <a:rPr lang="nl-NL" dirty="0" err="1"/>
              <a:t>backlog</a:t>
            </a:r>
            <a:r>
              <a:rPr lang="nl-NL" dirty="0"/>
              <a:t> afgestemd op wat nu het belangrijkst is. Elk item op de </a:t>
            </a:r>
            <a:r>
              <a:rPr lang="nl-NL" dirty="0" err="1"/>
              <a:t>backlog</a:t>
            </a:r>
            <a:r>
              <a:rPr lang="nl-NL" dirty="0"/>
              <a:t> bevat doorgaans een beschrijving, een inschatting (bv. story points) en een volgorde. De Product </a:t>
            </a:r>
            <a:r>
              <a:rPr lang="nl-NL" dirty="0" err="1"/>
              <a:t>Backlog</a:t>
            </a:r>
            <a:r>
              <a:rPr lang="nl-NL" dirty="0"/>
              <a:t> is </a:t>
            </a:r>
            <a:r>
              <a:rPr lang="nl-NL" b="1" dirty="0"/>
              <a:t>geordend op waarde</a:t>
            </a:r>
            <a:r>
              <a:rPr lang="nl-NL" dirty="0"/>
              <a:t> (en andere overwegingen zoals risico en afhankelijkheden). De </a:t>
            </a:r>
            <a:r>
              <a:rPr lang="nl-NL" b="1" dirty="0"/>
              <a:t>Product </a:t>
            </a:r>
            <a:r>
              <a:rPr lang="nl-NL" b="1" dirty="0" err="1"/>
              <a:t>Owner</a:t>
            </a:r>
            <a:r>
              <a:rPr lang="nl-NL" dirty="0"/>
              <a:t> is verantwoordelijk voor het bijhouden en </a:t>
            </a:r>
            <a:r>
              <a:rPr lang="nl-NL" b="1" dirty="0"/>
              <a:t>prioriteren</a:t>
            </a:r>
            <a:r>
              <a:rPr lang="nl-NL" dirty="0"/>
              <a:t> van de </a:t>
            </a:r>
            <a:r>
              <a:rPr lang="nl-NL" dirty="0" err="1"/>
              <a:t>backlog</a:t>
            </a:r>
            <a:r>
              <a:rPr lang="nl-NL" dirty="0"/>
              <a:t>. Hij/zij bepaalt dus wat bovenaan staat. Daarbij wordt uiteraard input gevraagd van Developers (zeker voor inschattingen van werklast) en van stakeholders (voor wensen en waarde). De </a:t>
            </a:r>
            <a:r>
              <a:rPr lang="nl-NL" b="1" dirty="0"/>
              <a:t>Developers</a:t>
            </a:r>
            <a:r>
              <a:rPr lang="nl-NL" dirty="0"/>
              <a:t> helpen de </a:t>
            </a:r>
            <a:r>
              <a:rPr lang="nl-NL" dirty="0" err="1"/>
              <a:t>backlog</a:t>
            </a:r>
            <a:r>
              <a:rPr lang="nl-NL" dirty="0"/>
              <a:t> actueel te houden door bijvoorbeeld de omvang van items in te schatten en tijdig duidelijkheid te vragen over items die binnenkort opgepakt moeten worden. Belangrijk is dat de Product </a:t>
            </a:r>
            <a:r>
              <a:rPr lang="nl-NL" dirty="0" err="1"/>
              <a:t>Backlog</a:t>
            </a:r>
            <a:r>
              <a:rPr lang="nl-NL" dirty="0"/>
              <a:t> </a:t>
            </a:r>
            <a:r>
              <a:rPr lang="nl-NL" b="1" dirty="0"/>
              <a:t>transparant</a:t>
            </a:r>
            <a:r>
              <a:rPr lang="nl-NL" dirty="0"/>
              <a:t> is: iedereen moet kunnen zien wat erop staat en begrijpen wat de items inhouden en wat de prioriteiten zijn. Een goed onderhouden </a:t>
            </a:r>
            <a:r>
              <a:rPr lang="nl-NL" dirty="0" err="1"/>
              <a:t>backlog</a:t>
            </a:r>
            <a:r>
              <a:rPr lang="nl-NL" dirty="0"/>
              <a:t> zorgt ervoor dat het team altijd weet </a:t>
            </a:r>
            <a:r>
              <a:rPr lang="nl-NL" b="1" dirty="0"/>
              <a:t>wat belangrijk is</a:t>
            </a:r>
            <a:r>
              <a:rPr lang="nl-NL" dirty="0"/>
              <a:t> en zich kan voorbereiden op komend werk.</a:t>
            </a:r>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20</a:t>
            </a:fld>
            <a:endParaRPr lang="nl-NL"/>
          </a:p>
        </p:txBody>
      </p:sp>
    </p:spTree>
    <p:extLst>
      <p:ext uri="{BB962C8B-B14F-4D97-AF65-F5344CB8AC3E}">
        <p14:creationId xmlns:p14="http://schemas.microsoft.com/office/powerpoint/2010/main" val="155407885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Het </a:t>
            </a:r>
            <a:r>
              <a:rPr lang="nl-NL" b="1" dirty="0"/>
              <a:t>Product Doel</a:t>
            </a:r>
            <a:r>
              <a:rPr lang="nl-NL" dirty="0"/>
              <a:t> is het commitment dat hoort bij de Product </a:t>
            </a:r>
            <a:r>
              <a:rPr lang="nl-NL" dirty="0" err="1"/>
              <a:t>Backlog</a:t>
            </a:r>
            <a:r>
              <a:rPr lang="nl-NL" dirty="0"/>
              <a:t>. </a:t>
            </a:r>
            <a:r>
              <a:rPr lang="nl-NL" i="1" dirty="0"/>
              <a:t>Het Product Doel beschrijft een toekomstige staat van het product, die kan dienen als een doelwit voor het Scrum Team om tegen te plannen</a:t>
            </a:r>
            <a:r>
              <a:rPr lang="nl-NL" dirty="0"/>
              <a:t>. Je kunt het zien als de </a:t>
            </a:r>
            <a:r>
              <a:rPr lang="nl-NL" b="1" dirty="0"/>
              <a:t>visie</a:t>
            </a:r>
            <a:r>
              <a:rPr lang="nl-NL" dirty="0"/>
              <a:t> of hoofddoel van het product op middellange termijn. Bijvoorbeeld: </a:t>
            </a:r>
            <a:r>
              <a:rPr lang="nl-NL" i="1" dirty="0"/>
              <a:t>“Marktleider worden in duurzaam beleggen voor jongeren”</a:t>
            </a:r>
            <a:r>
              <a:rPr lang="nl-NL" dirty="0"/>
              <a:t> kan een Product Doel zijn voor een financiële app. De Product </a:t>
            </a:r>
            <a:r>
              <a:rPr lang="nl-NL" dirty="0" err="1"/>
              <a:t>Backlog</a:t>
            </a:r>
            <a:r>
              <a:rPr lang="nl-NL" dirty="0"/>
              <a:t> wordt beheerd met dit doel in gedachten; de items op de </a:t>
            </a:r>
            <a:r>
              <a:rPr lang="nl-NL" dirty="0" err="1"/>
              <a:t>backlog</a:t>
            </a:r>
            <a:r>
              <a:rPr lang="nl-NL" dirty="0"/>
              <a:t> zijn middelen om dat doel stap voor stap te bereiken. Er is op een gegeven moment altijd </a:t>
            </a:r>
            <a:r>
              <a:rPr lang="nl-NL" b="1" dirty="0"/>
              <a:t>één Product Doel</a:t>
            </a:r>
            <a:r>
              <a:rPr lang="nl-NL" dirty="0"/>
              <a:t> waar het team naartoe werkt. Zodra dat doel bereikt is (of niet langer relevant), bepaalt de Product </a:t>
            </a:r>
            <a:r>
              <a:rPr lang="nl-NL" dirty="0" err="1"/>
              <a:t>Owner</a:t>
            </a:r>
            <a:r>
              <a:rPr lang="nl-NL" dirty="0"/>
              <a:t> een nieuw Product Doel voor het volgende hoofdstuk. Het hebben van een expliciet Product Doel is nieuw sinds de 2020-guide en helpt het team om Sprints in context te zien: iedere Sprint levert waarde op richting het grotere streven. Het geeft </a:t>
            </a:r>
            <a:r>
              <a:rPr lang="nl-NL" b="1" dirty="0"/>
              <a:t>continuïteit en samenhang</a:t>
            </a:r>
            <a:r>
              <a:rPr lang="nl-NL" dirty="0"/>
              <a:t> over meerdere Sprints. De Product </a:t>
            </a:r>
            <a:r>
              <a:rPr lang="nl-NL" dirty="0" err="1"/>
              <a:t>Owner</a:t>
            </a:r>
            <a:r>
              <a:rPr lang="nl-NL" dirty="0"/>
              <a:t> is verantwoordelijk voor het formuleren en bekendmaken van het Product Doel (vaak gebeurt dit in overleg met stakeholders en het team). Door dit duidelijk te maken, weet iedereen </a:t>
            </a:r>
            <a:r>
              <a:rPr lang="nl-NL" i="1" dirty="0"/>
              <a:t>waarom</a:t>
            </a:r>
            <a:r>
              <a:rPr lang="nl-NL" dirty="0"/>
              <a:t> we überhaupt deze </a:t>
            </a:r>
            <a:r>
              <a:rPr lang="nl-NL" dirty="0" err="1"/>
              <a:t>backlog</a:t>
            </a:r>
            <a:r>
              <a:rPr lang="nl-NL" dirty="0"/>
              <a:t> afwerken – het </a:t>
            </a:r>
            <a:r>
              <a:rPr lang="nl-NL" i="1" dirty="0"/>
              <a:t>waarom</a:t>
            </a:r>
            <a:r>
              <a:rPr lang="nl-NL" dirty="0"/>
              <a:t> achter het productwerk.</a:t>
            </a:r>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21</a:t>
            </a:fld>
            <a:endParaRPr lang="nl-NL"/>
          </a:p>
        </p:txBody>
      </p:sp>
    </p:spTree>
    <p:extLst>
      <p:ext uri="{BB962C8B-B14F-4D97-AF65-F5344CB8AC3E}">
        <p14:creationId xmlns:p14="http://schemas.microsoft.com/office/powerpoint/2010/main" val="360442047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De </a:t>
            </a:r>
            <a:r>
              <a:rPr lang="nl-NL" b="1" dirty="0"/>
              <a:t>Sprint </a:t>
            </a:r>
            <a:r>
              <a:rPr lang="nl-NL" b="1" dirty="0" err="1"/>
              <a:t>Backlog</a:t>
            </a:r>
            <a:r>
              <a:rPr lang="nl-NL" dirty="0"/>
              <a:t> is het artefact dat het </a:t>
            </a:r>
            <a:r>
              <a:rPr lang="nl-NL" i="1" dirty="0"/>
              <a:t>plan voor de huidige Sprint</a:t>
            </a:r>
            <a:r>
              <a:rPr lang="nl-NL" dirty="0"/>
              <a:t> weergeeft. Volgens de Scrum Guide </a:t>
            </a:r>
            <a:r>
              <a:rPr lang="nl-NL" i="1" dirty="0"/>
              <a:t>is de Sprint </a:t>
            </a:r>
            <a:r>
              <a:rPr lang="nl-NL" i="1" dirty="0" err="1"/>
              <a:t>Backlog</a:t>
            </a:r>
            <a:r>
              <a:rPr lang="nl-NL" i="1" dirty="0"/>
              <a:t> samengesteld uit het Sprint Doel (waarom), de set van Product </a:t>
            </a:r>
            <a:r>
              <a:rPr lang="nl-NL" i="1" dirty="0" err="1"/>
              <a:t>Backlog</a:t>
            </a:r>
            <a:r>
              <a:rPr lang="nl-NL" i="1" dirty="0"/>
              <a:t> items geselecteerd voor de Sprint (wat) en een uitvoerbaar plan voor het opleveren van het Increment (hoe)</a:t>
            </a:r>
            <a:r>
              <a:rPr lang="nl-NL" dirty="0"/>
              <a:t>. Het Sprint Doel en de geselecteerde items worden bepaald tijdens Sprint Planning; vervolgens bedenken de Developers het plan (bijv. in taken uitgesplitst). Gedurende de Sprint is de Sprint </a:t>
            </a:r>
            <a:r>
              <a:rPr lang="nl-NL" dirty="0" err="1"/>
              <a:t>Backlog</a:t>
            </a:r>
            <a:r>
              <a:rPr lang="nl-NL" dirty="0"/>
              <a:t> een </a:t>
            </a:r>
            <a:r>
              <a:rPr lang="nl-NL" b="1" dirty="0"/>
              <a:t>dynamisch document</a:t>
            </a:r>
            <a:r>
              <a:rPr lang="nl-NL" dirty="0"/>
              <a:t>: de Developers </a:t>
            </a:r>
            <a:r>
              <a:rPr lang="nl-NL" i="1" dirty="0"/>
              <a:t>updaten</a:t>
            </a:r>
            <a:r>
              <a:rPr lang="nl-NL" dirty="0"/>
              <a:t> het dagelijks. Als er werk af is, markeren ze dat; als ze nieuwe werk nodig achten, voegen ze dat toe; als iets anders moet, passen ze het plan aan. Zo geeft de Sprint </a:t>
            </a:r>
            <a:r>
              <a:rPr lang="nl-NL" dirty="0" err="1"/>
              <a:t>Backlog</a:t>
            </a:r>
            <a:r>
              <a:rPr lang="nl-NL" dirty="0"/>
              <a:t> altijd een </a:t>
            </a:r>
            <a:r>
              <a:rPr lang="nl-NL" b="1" dirty="0"/>
              <a:t>actueel inzicht</a:t>
            </a:r>
            <a:r>
              <a:rPr lang="nl-NL" dirty="0"/>
              <a:t> in hoever het team is en wat nog moet gebeuren om het Sprint Doel te halen. Alleen de </a:t>
            </a:r>
            <a:r>
              <a:rPr lang="nl-NL" b="1" dirty="0"/>
              <a:t>Developers</a:t>
            </a:r>
            <a:r>
              <a:rPr lang="nl-NL" dirty="0"/>
              <a:t> kunnen wijzigingen doen aan de Sprint </a:t>
            </a:r>
            <a:r>
              <a:rPr lang="nl-NL" dirty="0" err="1"/>
              <a:t>Backlog</a:t>
            </a:r>
            <a:r>
              <a:rPr lang="nl-NL" dirty="0"/>
              <a:t> tijdens de Sprint – zij “bezitten” dit plan. De Product </a:t>
            </a:r>
            <a:r>
              <a:rPr lang="nl-NL" dirty="0" err="1"/>
              <a:t>Owner</a:t>
            </a:r>
            <a:r>
              <a:rPr lang="nl-NL" dirty="0"/>
              <a:t> bemoeit zich dus niet met de Sprint </a:t>
            </a:r>
            <a:r>
              <a:rPr lang="nl-NL" dirty="0" err="1"/>
              <a:t>Backlog</a:t>
            </a:r>
            <a:r>
              <a:rPr lang="nl-NL" dirty="0"/>
              <a:t> inhoud tijdens de lopende Sprint, tenzij op uitnodiging van het team. De Sprint </a:t>
            </a:r>
            <a:r>
              <a:rPr lang="nl-NL" dirty="0" err="1"/>
              <a:t>Backlog</a:t>
            </a:r>
            <a:r>
              <a:rPr lang="nl-NL" dirty="0"/>
              <a:t> is voor het team een handig instrument (soms visueel gemaakt op een scrumboard) om de </a:t>
            </a:r>
            <a:r>
              <a:rPr lang="nl-NL" b="1" dirty="0"/>
              <a:t>voortgang te inspecteren</a:t>
            </a:r>
            <a:r>
              <a:rPr lang="nl-NL" dirty="0"/>
              <a:t> (bij Daily Scrum) en focus te houden. Voor stakeholders is de Sprint </a:t>
            </a:r>
            <a:r>
              <a:rPr lang="nl-NL" dirty="0" err="1"/>
              <a:t>Backlog</a:t>
            </a:r>
            <a:r>
              <a:rPr lang="nl-NL" dirty="0"/>
              <a:t> ook </a:t>
            </a:r>
            <a:r>
              <a:rPr lang="nl-NL" b="1" dirty="0"/>
              <a:t>transparant</a:t>
            </a:r>
            <a:r>
              <a:rPr lang="nl-NL" dirty="0"/>
              <a:t>: vaak is zichtbaar welke items “in </a:t>
            </a:r>
            <a:r>
              <a:rPr lang="nl-NL" dirty="0" err="1"/>
              <a:t>progress</a:t>
            </a:r>
            <a:r>
              <a:rPr lang="nl-NL" dirty="0"/>
              <a:t>” zijn, hoeveel er al </a:t>
            </a:r>
            <a:r>
              <a:rPr lang="nl-NL" i="1" dirty="0" err="1"/>
              <a:t>Done</a:t>
            </a:r>
            <a:r>
              <a:rPr lang="nl-NL" dirty="0"/>
              <a:t> zijn, etc., bijvoorbeeld via een </a:t>
            </a:r>
            <a:r>
              <a:rPr lang="nl-NL" dirty="0" err="1"/>
              <a:t>burndown</a:t>
            </a:r>
            <a:r>
              <a:rPr lang="nl-NL" dirty="0"/>
              <a:t> </a:t>
            </a:r>
            <a:r>
              <a:rPr lang="nl-NL" dirty="0" err="1"/>
              <a:t>chart</a:t>
            </a:r>
            <a:r>
              <a:rPr lang="nl-NL" dirty="0"/>
              <a:t>. Dit helpt iedereen de realiteit van de Sprint te begrijpen.</a:t>
            </a:r>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22</a:t>
            </a:fld>
            <a:endParaRPr lang="nl-NL"/>
          </a:p>
        </p:txBody>
      </p:sp>
    </p:spTree>
    <p:extLst>
      <p:ext uri="{BB962C8B-B14F-4D97-AF65-F5344CB8AC3E}">
        <p14:creationId xmlns:p14="http://schemas.microsoft.com/office/powerpoint/2010/main" val="375394536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Het </a:t>
            </a:r>
            <a:r>
              <a:rPr lang="nl-NL" b="1" dirty="0"/>
              <a:t>Sprint Doel</a:t>
            </a:r>
            <a:r>
              <a:rPr lang="nl-NL" dirty="0"/>
              <a:t> (Sprint Goal) is het commitment verbonden aan de Sprint </a:t>
            </a:r>
            <a:r>
              <a:rPr lang="nl-NL" dirty="0" err="1"/>
              <a:t>Backlog</a:t>
            </a:r>
            <a:r>
              <a:rPr lang="nl-NL" dirty="0"/>
              <a:t>. Het is </a:t>
            </a:r>
            <a:r>
              <a:rPr lang="nl-NL" i="1" dirty="0"/>
              <a:t>de enige doelstelling</a:t>
            </a:r>
            <a:r>
              <a:rPr lang="nl-NL" dirty="0"/>
              <a:t> voor de Sprint en formuleert </a:t>
            </a:r>
            <a:r>
              <a:rPr lang="nl-NL" b="1" dirty="0"/>
              <a:t>waarom</a:t>
            </a:r>
            <a:r>
              <a:rPr lang="nl-NL" dirty="0"/>
              <a:t> de Sprint waardevol is voor de stakeholders. Bijvoorbeeld: </a:t>
            </a:r>
            <a:r>
              <a:rPr lang="nl-NL" i="1" dirty="0"/>
              <a:t>“Basisversie van rapportagemodule beschikbaar maken voor testgebruikers”</a:t>
            </a:r>
            <a:r>
              <a:rPr lang="nl-NL" dirty="0"/>
              <a:t> kan een Sprint Doel zijn. Het Sprint Doel geeft het team een gedeeld </a:t>
            </a:r>
            <a:r>
              <a:rPr lang="nl-NL" b="1" dirty="0"/>
              <a:t>focuspunt</a:t>
            </a:r>
            <a:r>
              <a:rPr lang="nl-NL" dirty="0"/>
              <a:t> en creëert </a:t>
            </a:r>
            <a:r>
              <a:rPr lang="nl-NL" b="1" dirty="0"/>
              <a:t>samenhang</a:t>
            </a:r>
            <a:r>
              <a:rPr lang="nl-NL" dirty="0"/>
              <a:t> in het werk: alle geselecteerde </a:t>
            </a:r>
            <a:r>
              <a:rPr lang="nl-NL" dirty="0" err="1"/>
              <a:t>backlog</a:t>
            </a:r>
            <a:r>
              <a:rPr lang="nl-NL" dirty="0"/>
              <a:t> items in de Sprint dienen bij te dragen aan dit doel. Het zorgt ervoor dat de Developers niet individueel op eilandjes aan verschillende dingen werken, maar gezamenlijk aan één resultaat. Het Sprint Doel wordt tijdens </a:t>
            </a:r>
            <a:r>
              <a:rPr lang="nl-NL" b="1" dirty="0"/>
              <a:t>Sprint Planning</a:t>
            </a:r>
            <a:r>
              <a:rPr lang="nl-NL" dirty="0"/>
              <a:t> door het Scrum Team opgesteld en aan de Sprint </a:t>
            </a:r>
            <a:r>
              <a:rPr lang="nl-NL" dirty="0" err="1"/>
              <a:t>Backlog</a:t>
            </a:r>
            <a:r>
              <a:rPr lang="nl-NL" dirty="0"/>
              <a:t> toegevoegd. Het is een </a:t>
            </a:r>
            <a:r>
              <a:rPr lang="nl-NL" b="1" dirty="0"/>
              <a:t>commitment</a:t>
            </a:r>
            <a:r>
              <a:rPr lang="nl-NL" dirty="0"/>
              <a:t> van de Developers; ze beloven elkaar en de Product </a:t>
            </a:r>
            <a:r>
              <a:rPr lang="nl-NL" dirty="0" err="1"/>
              <a:t>Owner</a:t>
            </a:r>
            <a:r>
              <a:rPr lang="nl-NL" dirty="0"/>
              <a:t> om naar dit doel te streven. Tegelijk biedt het Sprint Doel ook </a:t>
            </a:r>
            <a:r>
              <a:rPr lang="nl-NL" b="1" dirty="0"/>
              <a:t>flexibiliteit</a:t>
            </a:r>
            <a:r>
              <a:rPr lang="nl-NL" dirty="0"/>
              <a:t> in de uitvoering: de exacte taken en oplossingen kunnen gaandeweg worden aangepast, zolang ze maar in lijn blijven met het bereiken van het doel. Tijdens de Sprint houden de Developers steeds het Sprint Doel in het achterhoofd bij elke beslissing. Als blijkt dat bepaalde werkzaamheden anders lopen dan gedacht, </a:t>
            </a:r>
            <a:r>
              <a:rPr lang="nl-NL" b="1" dirty="0"/>
              <a:t>heronderhandelen</a:t>
            </a:r>
            <a:r>
              <a:rPr lang="nl-NL" dirty="0"/>
              <a:t> ze met de Product </a:t>
            </a:r>
            <a:r>
              <a:rPr lang="nl-NL" dirty="0" err="1"/>
              <a:t>Owner</a:t>
            </a:r>
            <a:r>
              <a:rPr lang="nl-NL" dirty="0"/>
              <a:t> over de scope (welke </a:t>
            </a:r>
            <a:r>
              <a:rPr lang="nl-NL" dirty="0" err="1"/>
              <a:t>backlog</a:t>
            </a:r>
            <a:r>
              <a:rPr lang="nl-NL" dirty="0"/>
              <a:t> items echt nodig zijn) – maar </a:t>
            </a:r>
            <a:r>
              <a:rPr lang="nl-NL" b="1" dirty="0"/>
              <a:t>zonder het Sprint Doel los te laten</a:t>
            </a:r>
            <a:r>
              <a:rPr lang="nl-NL" dirty="0"/>
              <a:t>. Pas als het Sprint Doel bereikt of obsoleet is, definieert men een nieuw doel voor een volgende Sprint.</a:t>
            </a:r>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23</a:t>
            </a:fld>
            <a:endParaRPr lang="nl-NL"/>
          </a:p>
        </p:txBody>
      </p:sp>
    </p:spTree>
    <p:extLst>
      <p:ext uri="{BB962C8B-B14F-4D97-AF65-F5344CB8AC3E}">
        <p14:creationId xmlns:p14="http://schemas.microsoft.com/office/powerpoint/2010/main" val="354969931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Een </a:t>
            </a:r>
            <a:r>
              <a:rPr lang="nl-NL" b="1" dirty="0"/>
              <a:t>Increment</a:t>
            </a:r>
            <a:r>
              <a:rPr lang="nl-NL" dirty="0"/>
              <a:t> is het </a:t>
            </a:r>
            <a:r>
              <a:rPr lang="nl-NL" i="1" dirty="0"/>
              <a:t>eindresultaat</a:t>
            </a:r>
            <a:r>
              <a:rPr lang="nl-NL" dirty="0"/>
              <a:t> van werk dat voldoet aan de kwaliteitscriteria van het team. In de Scrum Guide: </a:t>
            </a:r>
            <a:r>
              <a:rPr lang="nl-NL" i="1" dirty="0"/>
              <a:t>Een Increment is een concrete stap in de richting van het Product Doel</a:t>
            </a:r>
            <a:r>
              <a:rPr lang="nl-NL" dirty="0"/>
              <a:t>. Elk Increment is dus een stukje nieuwe functionaliteit of verbetering dat waarde toevoegt aan het product. Belangrijk: elk increment moet </a:t>
            </a:r>
            <a:r>
              <a:rPr lang="nl-NL" b="1" dirty="0"/>
              <a:t>samenwerken met eerdere </a:t>
            </a:r>
            <a:r>
              <a:rPr lang="nl-NL" b="1" dirty="0" err="1"/>
              <a:t>increments</a:t>
            </a:r>
            <a:r>
              <a:rPr lang="nl-NL" dirty="0"/>
              <a:t> – samen vormen alle </a:t>
            </a:r>
            <a:r>
              <a:rPr lang="nl-NL" dirty="0" err="1"/>
              <a:t>increments</a:t>
            </a:r>
            <a:r>
              <a:rPr lang="nl-NL" dirty="0"/>
              <a:t> een geïntegreerd product. Daarom zorgen de Developers ervoor dat nieuwe stukken grondig getest en geïntegreerd zijn met het al bestaande product voordat ze “</a:t>
            </a:r>
            <a:r>
              <a:rPr lang="nl-NL" dirty="0" err="1"/>
              <a:t>Done</a:t>
            </a:r>
            <a:r>
              <a:rPr lang="nl-NL" dirty="0"/>
              <a:t>” genoemd worden. Een increment moet bovendien </a:t>
            </a:r>
            <a:r>
              <a:rPr lang="nl-NL" b="1" dirty="0"/>
              <a:t>bruikbaar</a:t>
            </a:r>
            <a:r>
              <a:rPr lang="nl-NL" dirty="0"/>
              <a:t> zijn: als de Product </a:t>
            </a:r>
            <a:r>
              <a:rPr lang="nl-NL" dirty="0" err="1"/>
              <a:t>Owner</a:t>
            </a:r>
            <a:r>
              <a:rPr lang="nl-NL" dirty="0"/>
              <a:t> zou besluiten het direct vrij te geven aan de gebruiker, moet dat kunnen (in praktijk </a:t>
            </a:r>
            <a:r>
              <a:rPr lang="nl-NL" dirty="0" err="1"/>
              <a:t>releaset</a:t>
            </a:r>
            <a:r>
              <a:rPr lang="nl-NL" dirty="0"/>
              <a:t> men soms elke Sprint of zelfs vaker). In één Sprint kunnen de Developers </a:t>
            </a:r>
            <a:r>
              <a:rPr lang="nl-NL" i="1" dirty="0"/>
              <a:t>meerdere </a:t>
            </a:r>
            <a:r>
              <a:rPr lang="nl-NL" i="1" dirty="0" err="1"/>
              <a:t>increments</a:t>
            </a:r>
            <a:r>
              <a:rPr lang="nl-NL" dirty="0"/>
              <a:t> opleveren (bijvoorbeeld verschillende functies op verschillende momenten). Alle </a:t>
            </a:r>
            <a:r>
              <a:rPr lang="nl-NL" dirty="0" err="1"/>
              <a:t>increments</a:t>
            </a:r>
            <a:r>
              <a:rPr lang="nl-NL" dirty="0"/>
              <a:t> die aan het eind van de Sprint af zijn, worden tijdens de </a:t>
            </a:r>
            <a:r>
              <a:rPr lang="nl-NL" b="1" dirty="0"/>
              <a:t>Sprint Review</a:t>
            </a:r>
            <a:r>
              <a:rPr lang="nl-NL" dirty="0"/>
              <a:t> gedemonstreerd. Let op: </a:t>
            </a:r>
            <a:r>
              <a:rPr lang="nl-NL" i="1" dirty="0"/>
              <a:t>Werk kan niet worden beschouwd als onderdeel van een Increment, tenzij het voldoet aan de Definition of </a:t>
            </a:r>
            <a:r>
              <a:rPr lang="nl-NL" i="1" dirty="0" err="1"/>
              <a:t>Done</a:t>
            </a:r>
            <a:r>
              <a:rPr lang="nl-NL" dirty="0"/>
              <a:t>. Dat betekent: als iets niet volledig af is volgens de afgesproken kwaliteitscriteria, dan beschouwen we het niet als Increment en tonen/leveren we het nog niet. Zulk onafgemaakt werk gaat terug naar de Product </a:t>
            </a:r>
            <a:r>
              <a:rPr lang="nl-NL" dirty="0" err="1"/>
              <a:t>Backlog</a:t>
            </a:r>
            <a:r>
              <a:rPr lang="nl-NL" dirty="0"/>
              <a:t>. Zo bewaakt Scrum dat wat “klaar” is ook echt bruikbaar en van voldoende kwaliteit is. Het Increment is dus de belichaming van “waarde geleverd” aan het einde van elke Sprint – het is dus de som van alle </a:t>
            </a:r>
            <a:r>
              <a:rPr lang="nl-NL" dirty="0" err="1"/>
              <a:t>Done</a:t>
            </a:r>
            <a:r>
              <a:rPr lang="nl-NL" dirty="0"/>
              <a:t> </a:t>
            </a:r>
            <a:r>
              <a:rPr lang="nl-NL" dirty="0" err="1"/>
              <a:t>backlog</a:t>
            </a:r>
            <a:r>
              <a:rPr lang="nl-NL" dirty="0"/>
              <a:t> items van die Sprint, plus eerdere </a:t>
            </a:r>
            <a:r>
              <a:rPr lang="nl-NL" dirty="0" err="1"/>
              <a:t>increments</a:t>
            </a:r>
            <a:r>
              <a:rPr lang="nl-NL" dirty="0"/>
              <a:t>.</a:t>
            </a:r>
          </a:p>
          <a:p>
            <a:endParaRPr lang="nl-NL" dirty="0"/>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24</a:t>
            </a:fld>
            <a:endParaRPr lang="nl-NL"/>
          </a:p>
        </p:txBody>
      </p:sp>
    </p:spTree>
    <p:extLst>
      <p:ext uri="{BB962C8B-B14F-4D97-AF65-F5344CB8AC3E}">
        <p14:creationId xmlns:p14="http://schemas.microsoft.com/office/powerpoint/2010/main" val="317116603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De </a:t>
            </a:r>
            <a:r>
              <a:rPr lang="nl-NL" b="1" dirty="0"/>
              <a:t>Definition of </a:t>
            </a:r>
            <a:r>
              <a:rPr lang="nl-NL" b="1" dirty="0" err="1"/>
              <a:t>Done</a:t>
            </a:r>
            <a:r>
              <a:rPr lang="nl-NL" b="1" dirty="0"/>
              <a:t> (</a:t>
            </a:r>
            <a:r>
              <a:rPr lang="nl-NL" b="1" dirty="0" err="1"/>
              <a:t>DoD</a:t>
            </a:r>
            <a:r>
              <a:rPr lang="nl-NL" b="1" dirty="0"/>
              <a:t>)</a:t>
            </a:r>
            <a:r>
              <a:rPr lang="nl-NL" dirty="0"/>
              <a:t> is het commitment dat bij het Increment hoort. Het is een duidelijke checklist of lijst van criteria die bepaalt </a:t>
            </a:r>
            <a:r>
              <a:rPr lang="nl-NL" b="1" dirty="0"/>
              <a:t>wanneer een Product </a:t>
            </a:r>
            <a:r>
              <a:rPr lang="nl-NL" b="1" dirty="0" err="1"/>
              <a:t>Backlog</a:t>
            </a:r>
            <a:r>
              <a:rPr lang="nl-NL" b="1" dirty="0"/>
              <a:t> item of Increment écht ‘af’ is</a:t>
            </a:r>
            <a:r>
              <a:rPr lang="nl-NL" dirty="0"/>
              <a:t>. Het team stelt bijvoorbeeld: “</a:t>
            </a:r>
            <a:r>
              <a:rPr lang="nl-NL" dirty="0" err="1"/>
              <a:t>Done</a:t>
            </a:r>
            <a:r>
              <a:rPr lang="nl-NL" dirty="0"/>
              <a:t> betekent: code geschreven, getest (unit &amp; integratie), gedocumenteerd, </a:t>
            </a:r>
            <a:r>
              <a:rPr lang="nl-NL" dirty="0" err="1"/>
              <a:t>gereviewd</a:t>
            </a:r>
            <a:r>
              <a:rPr lang="nl-NL" dirty="0"/>
              <a:t>, en live gezet op testomgeving zonder open bugs”. Door zo’n gezamenlijke standaard weet iedereen wat er verwacht wordt qua kwaliteit. De </a:t>
            </a:r>
            <a:r>
              <a:rPr lang="nl-NL" dirty="0" err="1"/>
              <a:t>DoD</a:t>
            </a:r>
            <a:r>
              <a:rPr lang="nl-NL" dirty="0"/>
              <a:t> creëert </a:t>
            </a:r>
            <a:r>
              <a:rPr lang="nl-NL" b="1" dirty="0"/>
              <a:t>transparantie</a:t>
            </a:r>
            <a:r>
              <a:rPr lang="nl-NL" dirty="0"/>
              <a:t> omdat </a:t>
            </a:r>
            <a:r>
              <a:rPr lang="nl-NL" i="1" dirty="0"/>
              <a:t>iedereen dezelfde definitie van “af” deelt</a:t>
            </a:r>
            <a:r>
              <a:rPr lang="nl-NL" dirty="0"/>
              <a:t> – er is geen discussie of iets klaar is of niet, de criteria spreken. </a:t>
            </a:r>
            <a:r>
              <a:rPr lang="nl-NL" b="1" dirty="0"/>
              <a:t>Als een Increment niet voldoet aan de Definition of </a:t>
            </a:r>
            <a:r>
              <a:rPr lang="nl-NL" b="1" dirty="0" err="1"/>
              <a:t>Done</a:t>
            </a:r>
            <a:r>
              <a:rPr lang="nl-NL" b="1" dirty="0"/>
              <a:t>, mag het niet ‘geleverd’ worden</a:t>
            </a:r>
            <a:r>
              <a:rPr lang="nl-NL" dirty="0"/>
              <a:t>. Zulke werk wordt dan niet gepresenteerd als deel van het product in de Sprint Review, en gaat terug naar de </a:t>
            </a:r>
            <a:r>
              <a:rPr lang="nl-NL" dirty="0" err="1"/>
              <a:t>backlog</a:t>
            </a:r>
            <a:r>
              <a:rPr lang="nl-NL" dirty="0"/>
              <a:t> voor een volgende keer. De Definition of </a:t>
            </a:r>
            <a:r>
              <a:rPr lang="nl-NL" dirty="0" err="1"/>
              <a:t>Done</a:t>
            </a:r>
            <a:r>
              <a:rPr lang="nl-NL" dirty="0"/>
              <a:t> kan door de organisatie worden vastgesteld als algemene standaard (bijvoorbeeld voor veiligheid of compliance-eisen), maar als die ontbreekt, stelt het Scrum Team zelf een </a:t>
            </a:r>
            <a:r>
              <a:rPr lang="nl-NL" dirty="0" err="1"/>
              <a:t>DoD</a:t>
            </a:r>
            <a:r>
              <a:rPr lang="nl-NL" dirty="0"/>
              <a:t> op die passend is voor hun product. Alle </a:t>
            </a:r>
            <a:r>
              <a:rPr lang="nl-NL" b="1" dirty="0"/>
              <a:t>Developers</a:t>
            </a:r>
            <a:r>
              <a:rPr lang="nl-NL" dirty="0"/>
              <a:t> zijn ervoor verantwoordelijk om zich eraan te houden – het is een soort afspraak in het team. Als meerdere Scrum Teams aan hetzelfde product werken, moeten ze één </a:t>
            </a:r>
            <a:r>
              <a:rPr lang="nl-NL" b="1" dirty="0"/>
              <a:t>gezamenlijke Definition of </a:t>
            </a:r>
            <a:r>
              <a:rPr lang="nl-NL" b="1" dirty="0" err="1"/>
              <a:t>Done</a:t>
            </a:r>
            <a:r>
              <a:rPr lang="nl-NL" dirty="0"/>
              <a:t> hanteren, zodat hun werk dezelfde kwaliteitsbasis heeft en soepel geïntegreerd kan worden. Uiteindelijk verhoogt een strikte </a:t>
            </a:r>
            <a:r>
              <a:rPr lang="nl-NL" dirty="0" err="1"/>
              <a:t>DoD</a:t>
            </a:r>
            <a:r>
              <a:rPr lang="nl-NL" dirty="0"/>
              <a:t> de kwaliteit van elk Increment en daarmee het vertrouwen van stakeholders in wat het team oplevert.</a:t>
            </a:r>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25</a:t>
            </a:fld>
            <a:endParaRPr lang="nl-NL"/>
          </a:p>
        </p:txBody>
      </p:sp>
    </p:spTree>
    <p:extLst>
      <p:ext uri="{BB962C8B-B14F-4D97-AF65-F5344CB8AC3E}">
        <p14:creationId xmlns:p14="http://schemas.microsoft.com/office/powerpoint/2010/main" val="254054101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Deze onderwerpen zijn niet besproken omdat de scrum guide ze ook expres heeft weggelaten al hebben ze wel verteld wat belangrijk is tijdens het opstellen van een user story en dat is dat het duidelijk is wat gedaan moet worden hoezo het gedaan word en wat gedaan moet worden zodat het af is deze onderwerpen laat ik aan jullie om meer research over te doen dit blok gebruiken ik en mijn project groep </a:t>
            </a:r>
            <a:r>
              <a:rPr lang="nl-NL" dirty="0" err="1"/>
              <a:t>jira</a:t>
            </a:r>
            <a:r>
              <a:rPr lang="nl-NL" dirty="0"/>
              <a:t> van </a:t>
            </a:r>
            <a:r>
              <a:rPr lang="nl-NL" dirty="0" err="1"/>
              <a:t>atlassian</a:t>
            </a:r>
            <a:r>
              <a:rPr lang="nl-NL" dirty="0"/>
              <a:t> als onze scrum omgeving </a:t>
            </a:r>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26</a:t>
            </a:fld>
            <a:endParaRPr lang="nl-NL"/>
          </a:p>
        </p:txBody>
      </p:sp>
    </p:spTree>
    <p:extLst>
      <p:ext uri="{BB962C8B-B14F-4D97-AF65-F5344CB8AC3E}">
        <p14:creationId xmlns:p14="http://schemas.microsoft.com/office/powerpoint/2010/main" val="198374683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Hoewel Scrum zijn oorsprong heeft in de software, is het tegenwoordig </a:t>
            </a:r>
            <a:r>
              <a:rPr lang="nl-NL" b="1" dirty="0"/>
              <a:t>niet beperkt tot IT</a:t>
            </a:r>
            <a:r>
              <a:rPr lang="nl-NL" dirty="0"/>
              <a:t>. Ken </a:t>
            </a:r>
            <a:r>
              <a:rPr lang="nl-NL" dirty="0" err="1"/>
              <a:t>Schwaber</a:t>
            </a:r>
            <a:r>
              <a:rPr lang="nl-NL" dirty="0"/>
              <a:t> en Jeff Sutherland (de bedenkers) merken op dat Scrum nu wordt toegepast in vele domeinen met complex werk, </a:t>
            </a:r>
            <a:r>
              <a:rPr lang="nl-NL" i="1" dirty="0"/>
              <a:t>voorbij het domein van softwareproductontwikkeling waar de wortels van Scrum liggen</a:t>
            </a:r>
            <a:r>
              <a:rPr lang="nl-NL" dirty="0"/>
              <a:t>. Ook in </a:t>
            </a:r>
            <a:r>
              <a:rPr lang="nl-NL" b="1" dirty="0"/>
              <a:t>Finance &amp; Control</a:t>
            </a:r>
            <a:r>
              <a:rPr lang="nl-NL" dirty="0"/>
              <a:t> omgevingen – denk aan financiën, accounting, controlling – spelen projecten en veranderingen waar Scrum waardevol kan zijn. Bijvoorbeeld: implementatie van een nieuw financieel systeem, opstellen van periodieke analyses, compliance-projecten, procesoptimalisaties, etc. Deze initiatieven hebben vaak te maken met snel veranderende eisen (nieuwe regelgeving, veranderende klantwensen, marktdynamiek). Scrum kan zulke teams helpen om </a:t>
            </a:r>
            <a:r>
              <a:rPr lang="nl-NL" b="1" dirty="0"/>
              <a:t>wendbaarder</a:t>
            </a:r>
            <a:r>
              <a:rPr lang="nl-NL" dirty="0"/>
              <a:t> te werken: in plaats van een groot jaarplan dat in beton gegoten is, werk je iteratief in kortere cycli, zodat je kunt bijsturen zodra er veranderingen of nieuwe inzichten komen. Een Finance-team zou bijv. elke twee weken een </a:t>
            </a:r>
            <a:r>
              <a:rPr lang="nl-NL" i="1" dirty="0"/>
              <a:t>increment</a:t>
            </a:r>
            <a:r>
              <a:rPr lang="nl-NL" dirty="0"/>
              <a:t> van een rapport of analyse kunnen opleveren en toetsen bij interne klanten, in plaats van maanden op een groot rapport te zitten. </a:t>
            </a:r>
            <a:r>
              <a:rPr lang="nl-NL" b="1" dirty="0"/>
              <a:t>Transparantie</a:t>
            </a:r>
            <a:r>
              <a:rPr lang="nl-NL" dirty="0"/>
              <a:t> is in een control-omgeving sowieso belangrijk – Scrum versterkt dat door een visuele </a:t>
            </a:r>
            <a:r>
              <a:rPr lang="nl-NL" dirty="0" err="1"/>
              <a:t>backlog</a:t>
            </a:r>
            <a:r>
              <a:rPr lang="nl-NL" dirty="0"/>
              <a:t> en frequent inzicht in werk. </a:t>
            </a:r>
            <a:r>
              <a:rPr lang="nl-NL" b="1" dirty="0"/>
              <a:t>Inspectie en adaptatie</a:t>
            </a:r>
            <a:r>
              <a:rPr lang="nl-NL" dirty="0"/>
              <a:t> in de vorm van regelmatige reviews en </a:t>
            </a:r>
            <a:r>
              <a:rPr lang="nl-NL" dirty="0" err="1"/>
              <a:t>retrospectives</a:t>
            </a:r>
            <a:r>
              <a:rPr lang="nl-NL" dirty="0"/>
              <a:t> zorgen dat zowel het </a:t>
            </a:r>
            <a:r>
              <a:rPr lang="nl-NL" i="1" dirty="0"/>
              <a:t>product</a:t>
            </a:r>
            <a:r>
              <a:rPr lang="nl-NL" dirty="0"/>
              <a:t> (bijv. een financieel dashboard) als het </a:t>
            </a:r>
            <a:r>
              <a:rPr lang="nl-NL" i="1" dirty="0"/>
              <a:t>proces</a:t>
            </a:r>
            <a:r>
              <a:rPr lang="nl-NL" dirty="0"/>
              <a:t> continu verbeterd wordt. Uiteraard vergt het soms een cultuurverandering: Scrum teams zijn zelfsturend en experimenteel, wat even wennen kan zijn in traditionele financiële afdelingen. Maar steeds meer financiële dienstverleners (banken, verzekeraars) werken agile omdat ze merken dat ze zo sneller kunnen inspelen op veranderingen en klanten tevredener zijn.</a:t>
            </a:r>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27</a:t>
            </a:fld>
            <a:endParaRPr lang="nl-NL"/>
          </a:p>
        </p:txBody>
      </p:sp>
    </p:spTree>
    <p:extLst>
      <p:ext uri="{BB962C8B-B14F-4D97-AF65-F5344CB8AC3E}">
        <p14:creationId xmlns:p14="http://schemas.microsoft.com/office/powerpoint/2010/main" val="183073350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b="1" dirty="0"/>
              <a:t>Scrum</a:t>
            </a:r>
            <a:r>
              <a:rPr lang="nl-NL" dirty="0"/>
              <a:t> biedt een aantal duidelijke voordelen ten opzichte van traditionele watervalmethoden:</a:t>
            </a:r>
          </a:p>
          <a:p>
            <a:r>
              <a:rPr lang="nl-NL" dirty="0"/>
              <a:t>Ten eerste </a:t>
            </a:r>
            <a:r>
              <a:rPr lang="nl-NL" b="1" dirty="0"/>
              <a:t>wendbaarheid</a:t>
            </a:r>
            <a:r>
              <a:rPr lang="nl-NL" dirty="0"/>
              <a:t>: organisaties kunnen met Scrum veel sneller inspelen op verandering. Prioriteiten kunnen elke sprint (of sneller) worden bijgesteld zonder het hele plan overhoop te halen. Dit leidt tot hogere klanttevredenheid omdat je flexibel inspeelt op hun veranderende behoeften.</a:t>
            </a:r>
          </a:p>
          <a:p>
            <a:r>
              <a:rPr lang="nl-NL" dirty="0"/>
              <a:t>Ten tweede </a:t>
            </a:r>
            <a:r>
              <a:rPr lang="nl-NL" b="1" dirty="0"/>
              <a:t>snellere oplevering</a:t>
            </a:r>
            <a:r>
              <a:rPr lang="nl-NL" dirty="0"/>
              <a:t>: omdat Scrum in korte iteraties werkt, wat de </a:t>
            </a:r>
            <a:r>
              <a:rPr lang="nl-NL" i="1" dirty="0"/>
              <a:t>time-</a:t>
            </a:r>
            <a:r>
              <a:rPr lang="nl-NL" i="1" dirty="0" err="1"/>
              <a:t>to</a:t>
            </a:r>
            <a:r>
              <a:rPr lang="nl-NL" i="1" dirty="0"/>
              <a:t>-market</a:t>
            </a:r>
            <a:r>
              <a:rPr lang="nl-NL" dirty="0"/>
              <a:t> korter maakt. Je levert bijvoorbeeld elke maand (of vaker) iets bruikbaars op, in plaats van pas na een jaar iets groots. Hierdoor kun je ook sneller leren van de markt en sneller waarde incasseren.</a:t>
            </a:r>
          </a:p>
          <a:p>
            <a:r>
              <a:rPr lang="nl-NL" dirty="0"/>
              <a:t>Dan </a:t>
            </a:r>
            <a:r>
              <a:rPr lang="nl-NL" b="1" dirty="0"/>
              <a:t>focus op waarde</a:t>
            </a:r>
            <a:r>
              <a:rPr lang="nl-NL" dirty="0"/>
              <a:t>: het Scrum Team werkt dankzij de Product </a:t>
            </a:r>
            <a:r>
              <a:rPr lang="nl-NL" dirty="0" err="1"/>
              <a:t>Owner</a:t>
            </a:r>
            <a:r>
              <a:rPr lang="nl-NL" dirty="0"/>
              <a:t> altijd aan het meest belangrijke eerst. Je verspilt dus minder tijd aan “</a:t>
            </a:r>
            <a:r>
              <a:rPr lang="nl-NL" dirty="0" err="1"/>
              <a:t>nice-to-haves</a:t>
            </a:r>
            <a:r>
              <a:rPr lang="nl-NL" dirty="0"/>
              <a:t>” die weinig opleveren. Dit verhoogt de efficiëntie: met dezelfde middelen bereik je meer waarde.</a:t>
            </a:r>
          </a:p>
          <a:p>
            <a:r>
              <a:rPr lang="nl-NL" dirty="0"/>
              <a:t>Ook </a:t>
            </a:r>
            <a:r>
              <a:rPr lang="nl-NL" b="1" dirty="0"/>
              <a:t>transparantie en betrokkenheid</a:t>
            </a:r>
            <a:r>
              <a:rPr lang="nl-NL" dirty="0"/>
              <a:t> zijn voordelen: iedereen – van team tot stakeholder – heeft voortdurend inzicht in voortgang en problemen. Stakeholders worden dankzij Sprint Reviews regelmatig betrokken en zien dat hun input wordt meegenomen. Dit creëert vertrouwen en samenwerking.</a:t>
            </a:r>
          </a:p>
          <a:p>
            <a:r>
              <a:rPr lang="nl-NL" dirty="0"/>
              <a:t>Ten slotte </a:t>
            </a:r>
            <a:r>
              <a:rPr lang="nl-NL" b="1" dirty="0"/>
              <a:t>continu verbeteren</a:t>
            </a:r>
            <a:r>
              <a:rPr lang="nl-NL" dirty="0"/>
              <a:t>: Scrum dwingt een cadans af waarin teams telkens reflecteren (</a:t>
            </a:r>
            <a:r>
              <a:rPr lang="nl-NL" dirty="0" err="1"/>
              <a:t>Retrospective</a:t>
            </a:r>
            <a:r>
              <a:rPr lang="nl-NL" dirty="0"/>
              <a:t>) en verbeteren. Hierdoor worden teams steeds effectiever en ook de kwaliteit van het product gaat omhoog door de frequente inspectie. Teams rapporteren vaak ook </a:t>
            </a:r>
            <a:r>
              <a:rPr lang="nl-NL" b="1" dirty="0"/>
              <a:t>hoger werkplezier</a:t>
            </a:r>
            <a:r>
              <a:rPr lang="nl-NL" dirty="0"/>
              <a:t>, omdat ze autonomie hebben en succes op successen stapelen.</a:t>
            </a:r>
          </a:p>
          <a:p>
            <a:r>
              <a:rPr lang="nl-NL" dirty="0"/>
              <a:t>Veel organisaties kiezen voor Scrum (of bredere Agile methoden) om deze redenen, zeker in een snel veranderende wereld.</a:t>
            </a:r>
          </a:p>
          <a:p>
            <a:endParaRPr lang="nl-NL" dirty="0"/>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28</a:t>
            </a:fld>
            <a:endParaRPr lang="nl-NL"/>
          </a:p>
        </p:txBody>
      </p:sp>
    </p:spTree>
    <p:extLst>
      <p:ext uri="{BB962C8B-B14F-4D97-AF65-F5344CB8AC3E}">
        <p14:creationId xmlns:p14="http://schemas.microsoft.com/office/powerpoint/2010/main" val="419584667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Bovenstaande afbeelding geeft een schematisch overzicht van het </a:t>
            </a:r>
            <a:r>
              <a:rPr lang="nl-NL" b="1" dirty="0"/>
              <a:t>Scrum Framework</a:t>
            </a:r>
            <a:r>
              <a:rPr lang="nl-NL" dirty="0"/>
              <a:t>. In het midden staat het </a:t>
            </a:r>
            <a:r>
              <a:rPr lang="nl-NL" b="1" dirty="0"/>
              <a:t>Scrum Team</a:t>
            </a:r>
            <a:r>
              <a:rPr lang="nl-NL" dirty="0"/>
              <a:t> (één Product </a:t>
            </a:r>
            <a:r>
              <a:rPr lang="nl-NL" dirty="0" err="1"/>
              <a:t>Owner</a:t>
            </a:r>
            <a:r>
              <a:rPr lang="nl-NL" dirty="0"/>
              <a:t>, één Scrum Master en Developers) als de kern. Links zien we de </a:t>
            </a:r>
            <a:r>
              <a:rPr lang="nl-NL" b="1" dirty="0"/>
              <a:t>Product </a:t>
            </a:r>
            <a:r>
              <a:rPr lang="nl-NL" b="1" dirty="0" err="1"/>
              <a:t>Backlog</a:t>
            </a:r>
            <a:r>
              <a:rPr lang="nl-NL" dirty="0"/>
              <a:t> met wensen/werk. Vanuit daar gaat het team een Sprint in (rechtsom in de cirkel). Een </a:t>
            </a:r>
            <a:r>
              <a:rPr lang="nl-NL" b="1" dirty="0"/>
              <a:t>Sprint</a:t>
            </a:r>
            <a:r>
              <a:rPr lang="nl-NL" dirty="0"/>
              <a:t> bevat aan het begin </a:t>
            </a:r>
            <a:r>
              <a:rPr lang="nl-NL" b="1" dirty="0"/>
              <a:t>Sprint Planning</a:t>
            </a:r>
            <a:r>
              <a:rPr lang="nl-NL" dirty="0"/>
              <a:t>, daarna dagelijks de </a:t>
            </a:r>
            <a:r>
              <a:rPr lang="nl-NL" b="1" dirty="0"/>
              <a:t>Daily Scrum</a:t>
            </a:r>
            <a:r>
              <a:rPr lang="nl-NL" dirty="0"/>
              <a:t> (kleine icoontjes in de cirkel), en levert aan het einde een of meerdere </a:t>
            </a:r>
            <a:r>
              <a:rPr lang="nl-NL" b="1" dirty="0" err="1"/>
              <a:t>Incrementen</a:t>
            </a:r>
            <a:r>
              <a:rPr lang="nl-NL" dirty="0"/>
              <a:t> op. Tijdens de </a:t>
            </a:r>
            <a:r>
              <a:rPr lang="nl-NL" b="1" dirty="0"/>
              <a:t>Sprint Review</a:t>
            </a:r>
            <a:r>
              <a:rPr lang="nl-NL" dirty="0"/>
              <a:t> (rechtsboven) worden die </a:t>
            </a:r>
            <a:r>
              <a:rPr lang="nl-NL" dirty="0" err="1"/>
              <a:t>increments</a:t>
            </a:r>
            <a:r>
              <a:rPr lang="nl-NL" dirty="0"/>
              <a:t> getoond aan de stakeholders, en in de </a:t>
            </a:r>
            <a:r>
              <a:rPr lang="nl-NL" b="1" dirty="0"/>
              <a:t>Sprint </a:t>
            </a:r>
            <a:r>
              <a:rPr lang="nl-NL" b="1" dirty="0" err="1"/>
              <a:t>Retrospective</a:t>
            </a:r>
            <a:r>
              <a:rPr lang="nl-NL" dirty="0"/>
              <a:t> (geel icoon boven) reflecteert het team op procesverbetering voordat de volgende Sprint start. De drie pijlers en vijf waarden staan meestal niet op zo’n schema, maar ze vormen de basis bij elk event en artefact. Dit soort overzicht helpt nieuwe Scrum teams begrijpen </a:t>
            </a:r>
            <a:r>
              <a:rPr lang="nl-NL" i="1" dirty="0"/>
              <a:t>hoe alle onderdelen samenhangen</a:t>
            </a:r>
            <a:r>
              <a:rPr lang="nl-NL" dirty="0"/>
              <a:t>.</a:t>
            </a:r>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29</a:t>
            </a:fld>
            <a:endParaRPr lang="nl-NL"/>
          </a:p>
        </p:txBody>
      </p:sp>
    </p:spTree>
    <p:extLst>
      <p:ext uri="{BB962C8B-B14F-4D97-AF65-F5344CB8AC3E}">
        <p14:creationId xmlns:p14="http://schemas.microsoft.com/office/powerpoint/2010/main" val="1372819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i="1" dirty="0"/>
              <a:t>Scrum is een lichtgewicht raamwerk dat mensen, teams en organisaties helpt om waarde te creëren door middel van adaptieve oplossingen voor complexe problemen</a:t>
            </a:r>
            <a:r>
              <a:rPr lang="nl-NL" dirty="0"/>
              <a:t>. Met andere woorden: Scrum geeft een minimale set spelregels waarbinnen teams </a:t>
            </a:r>
            <a:r>
              <a:rPr lang="nl-NL" dirty="0" err="1"/>
              <a:t>zelforganiserend</a:t>
            </a:r>
            <a:r>
              <a:rPr lang="nl-NL" dirty="0"/>
              <a:t> aan de slag kunnen. Het is </a:t>
            </a:r>
            <a:r>
              <a:rPr lang="nl-NL" i="1" dirty="0"/>
              <a:t>eenvoudig</a:t>
            </a:r>
            <a:r>
              <a:rPr lang="nl-NL" dirty="0"/>
              <a:t> van opzet maar doeltreffend voor dynamische omgevingen. Scrum definieert enkele vaste </a:t>
            </a:r>
            <a:r>
              <a:rPr lang="nl-NL" b="1" dirty="0"/>
              <a:t>rollen</a:t>
            </a:r>
            <a:r>
              <a:rPr lang="nl-NL" dirty="0"/>
              <a:t> (zoals Product </a:t>
            </a:r>
            <a:r>
              <a:rPr lang="nl-NL" dirty="0" err="1"/>
              <a:t>Owner</a:t>
            </a:r>
            <a:r>
              <a:rPr lang="nl-NL" dirty="0"/>
              <a:t>, Scrum Master, Developers), </a:t>
            </a:r>
            <a:r>
              <a:rPr lang="nl-NL" b="1" dirty="0"/>
              <a:t>gebeurtenissen</a:t>
            </a:r>
            <a:r>
              <a:rPr lang="nl-NL" dirty="0"/>
              <a:t> (zoals de Sprint en bijeenkomsten) en </a:t>
            </a:r>
            <a:r>
              <a:rPr lang="nl-NL" b="1" dirty="0"/>
              <a:t>artefacten</a:t>
            </a:r>
            <a:r>
              <a:rPr lang="nl-NL" dirty="0"/>
              <a:t> (zoals backlogs en </a:t>
            </a:r>
            <a:r>
              <a:rPr lang="nl-NL" dirty="0" err="1"/>
              <a:t>increments</a:t>
            </a:r>
            <a:r>
              <a:rPr lang="nl-NL" dirty="0"/>
              <a:t>). Binnen die kaders kan het team optimaal samenwerken en effectief producten ontwikkelen.</a:t>
            </a:r>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3</a:t>
            </a:fld>
            <a:endParaRPr lang="nl-NL"/>
          </a:p>
        </p:txBody>
      </p:sp>
    </p:spTree>
    <p:extLst>
      <p:ext uri="{BB962C8B-B14F-4D97-AF65-F5344CB8AC3E}">
        <p14:creationId xmlns:p14="http://schemas.microsoft.com/office/powerpoint/2010/main" val="42306755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We hebben gezien dat </a:t>
            </a:r>
            <a:r>
              <a:rPr lang="nl-NL" b="1" dirty="0"/>
              <a:t>Scrum</a:t>
            </a:r>
            <a:r>
              <a:rPr lang="nl-NL" dirty="0"/>
              <a:t> een krachtig maar compact raamwerk is voor het opleveren van complexe projecten. Het is op zichzelf simpel (we hebben alle rollen, events en artefacten nu doorlopen), maar de echte uitdaging zit in het </a:t>
            </a:r>
            <a:r>
              <a:rPr lang="nl-NL" i="1" dirty="0"/>
              <a:t>consequent en correct toepassen</a:t>
            </a:r>
            <a:r>
              <a:rPr lang="nl-NL" dirty="0"/>
              <a:t>. Houd de </a:t>
            </a:r>
            <a:r>
              <a:rPr lang="nl-NL" b="1" dirty="0"/>
              <a:t>empirische pijlers</a:t>
            </a:r>
            <a:r>
              <a:rPr lang="nl-NL" dirty="0"/>
              <a:t> en </a:t>
            </a:r>
            <a:r>
              <a:rPr lang="nl-NL" b="1" dirty="0"/>
              <a:t>Scrum waarden</a:t>
            </a:r>
            <a:r>
              <a:rPr lang="nl-NL" dirty="0"/>
              <a:t> altijd in het vizier; ze creëren de noodzakelijke cultuur van openheid, vertrouwen en aanpassingsvermogen waarin Scrum teams floreren. Belangrijk in de conclusie: </a:t>
            </a:r>
            <a:r>
              <a:rPr lang="nl-NL" i="1" dirty="0"/>
              <a:t>Scrum werkt het best als je het “volledig” doet.</a:t>
            </a:r>
            <a:r>
              <a:rPr lang="nl-NL" dirty="0"/>
              <a:t> Ken </a:t>
            </a:r>
            <a:r>
              <a:rPr lang="nl-NL" dirty="0" err="1"/>
              <a:t>Schwaber</a:t>
            </a:r>
            <a:r>
              <a:rPr lang="nl-NL" dirty="0"/>
              <a:t> zegt: “Het basisontwerp of ideeën van Scrum aanpassen, of elementen/regels weglaten, verbergt problemen en beperkt de voordelen van Scrum” – met andere woorden, ga niet eigenhandig knippen in het proces want dan mis je mogelijk het beoogde effect. Verder is Scrum een </a:t>
            </a:r>
            <a:r>
              <a:rPr lang="nl-NL" b="1" dirty="0"/>
              <a:t>teamspel</a:t>
            </a:r>
            <a:r>
              <a:rPr lang="nl-NL" dirty="0"/>
              <a:t>: een hecht, zelfsturend team dat goed samenwerkt zal veel meer bereiken. Investeren in teamband, communicatie en continue verbetering loont dus. Tot slot: schroom niet om Scrum ook in </a:t>
            </a:r>
            <a:r>
              <a:rPr lang="nl-NL" b="1" dirty="0"/>
              <a:t>Finance &amp; Control</a:t>
            </a:r>
            <a:r>
              <a:rPr lang="nl-NL" dirty="0"/>
              <a:t> of andere niet-IT domeinen te gebruiken – de principes zijn universeel waar er complexe taken en behoefte aan wendbaarheid is. Het vergt soms een andere manier van denken (loslaten van strikte </a:t>
            </a:r>
            <a:r>
              <a:rPr lang="nl-NL" dirty="0" err="1"/>
              <a:t>command</a:t>
            </a:r>
            <a:r>
              <a:rPr lang="nl-NL" dirty="0"/>
              <a:t>-and-control naar vertrouwen op het team), maar de </a:t>
            </a:r>
            <a:r>
              <a:rPr lang="nl-NL" i="1" dirty="0"/>
              <a:t>beloning</a:t>
            </a:r>
            <a:r>
              <a:rPr lang="nl-NL" dirty="0"/>
              <a:t> is flinke verbetering in flexibiliteit, snelheid en vaak werkplezier. </a:t>
            </a:r>
            <a:r>
              <a:rPr lang="nl-NL" b="1" dirty="0"/>
              <a:t>Scrum</a:t>
            </a:r>
            <a:r>
              <a:rPr lang="nl-NL" dirty="0"/>
              <a:t> is daarmee een prachtig raamwerk om als eerstejaars professionals mee kennis te maken – hopelijk kunnen jullie de inzichten uit deze presentatie meenemen in aankomende praktijkopdrachten en uiteindelijk stage en werkleven!</a:t>
            </a:r>
          </a:p>
          <a:p>
            <a:endParaRPr lang="nl-NL" dirty="0"/>
          </a:p>
          <a:p>
            <a:r>
              <a:rPr lang="nl-NL" b="1" dirty="0"/>
              <a:t>Wat betekent </a:t>
            </a:r>
            <a:r>
              <a:rPr lang="nl-NL" b="1" i="1" dirty="0"/>
              <a:t>schroom</a:t>
            </a:r>
            <a:r>
              <a:rPr lang="nl-NL" b="1" dirty="0"/>
              <a:t>?</a:t>
            </a:r>
          </a:p>
          <a:p>
            <a:r>
              <a:rPr lang="nl-NL" b="1" dirty="0"/>
              <a:t>Schroom</a:t>
            </a:r>
            <a:r>
              <a:rPr lang="nl-NL" dirty="0"/>
              <a:t> betekent:</a:t>
            </a:r>
          </a:p>
          <a:p>
            <a:r>
              <a:rPr lang="nl-NL" dirty="0"/>
              <a:t>aarzeling</a:t>
            </a:r>
          </a:p>
          <a:p>
            <a:r>
              <a:rPr lang="nl-NL" dirty="0"/>
              <a:t>terughoudendheid</a:t>
            </a:r>
          </a:p>
          <a:p>
            <a:r>
              <a:rPr lang="nl-NL" dirty="0"/>
              <a:t>het gevoel dat je iets </a:t>
            </a:r>
            <a:r>
              <a:rPr lang="nl-NL" b="1" dirty="0"/>
              <a:t>misschien beter niet</a:t>
            </a:r>
            <a:r>
              <a:rPr lang="nl-NL" dirty="0"/>
              <a:t> zou moeten doen</a:t>
            </a:r>
          </a:p>
          <a:p>
            <a:r>
              <a:rPr lang="nl-NL" dirty="0"/>
              <a:t>onzekerheid of sociale remming</a:t>
            </a:r>
          </a:p>
          <a:p>
            <a:r>
              <a:rPr lang="nl-NL" dirty="0"/>
              <a:t>Het komt neer op: </a:t>
            </a:r>
            <a:r>
              <a:rPr lang="nl-NL" i="1" dirty="0"/>
              <a:t>“je durft het nét niet”</a:t>
            </a:r>
            <a:r>
              <a:rPr lang="nl-NL" dirty="0"/>
              <a:t>.</a:t>
            </a:r>
          </a:p>
          <a:p>
            <a:r>
              <a:rPr lang="nl-NL" b="1" dirty="0"/>
              <a:t>“Schroom niet om …” betekent dus:</a:t>
            </a:r>
          </a:p>
          <a:p>
            <a:r>
              <a:rPr lang="nl-NL" dirty="0"/>
              <a:t>👉 </a:t>
            </a:r>
            <a:r>
              <a:rPr lang="nl-NL" b="1" dirty="0"/>
              <a:t>“Wees niet terughoudend”</a:t>
            </a:r>
            <a:br>
              <a:rPr lang="nl-NL" dirty="0"/>
            </a:br>
            <a:r>
              <a:rPr lang="nl-NL" dirty="0"/>
              <a:t>👉 </a:t>
            </a:r>
            <a:r>
              <a:rPr lang="nl-NL" b="1" dirty="0"/>
              <a:t>“Aarzel niet”</a:t>
            </a:r>
            <a:br>
              <a:rPr lang="nl-NL" dirty="0"/>
            </a:br>
            <a:r>
              <a:rPr lang="nl-NL" dirty="0"/>
              <a:t>👉 </a:t>
            </a:r>
            <a:r>
              <a:rPr lang="nl-NL" b="1" dirty="0"/>
              <a:t>“Durf het gewoon te doen”</a:t>
            </a:r>
            <a:endParaRPr lang="nl-NL" dirty="0"/>
          </a:p>
          <a:p>
            <a:endParaRPr lang="nl-NL" dirty="0"/>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30</a:t>
            </a:fld>
            <a:endParaRPr lang="nl-NL"/>
          </a:p>
        </p:txBody>
      </p:sp>
    </p:spTree>
    <p:extLst>
      <p:ext uri="{BB962C8B-B14F-4D97-AF65-F5344CB8AC3E}">
        <p14:creationId xmlns:p14="http://schemas.microsoft.com/office/powerpoint/2010/main" val="14910588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31</a:t>
            </a:fld>
            <a:endParaRPr lang="nl-NL"/>
          </a:p>
        </p:txBody>
      </p:sp>
    </p:spTree>
    <p:extLst>
      <p:ext uri="{BB962C8B-B14F-4D97-AF65-F5344CB8AC3E}">
        <p14:creationId xmlns:p14="http://schemas.microsoft.com/office/powerpoint/2010/main" val="1961330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Scrum is gebaseerd op </a:t>
            </a:r>
            <a:r>
              <a:rPr lang="nl-NL" b="1" dirty="0"/>
              <a:t>empirisme</a:t>
            </a:r>
            <a:r>
              <a:rPr lang="nl-NL" dirty="0"/>
              <a:t> én </a:t>
            </a:r>
            <a:r>
              <a:rPr lang="nl-NL" b="1" dirty="0" err="1"/>
              <a:t>Lean</a:t>
            </a:r>
            <a:r>
              <a:rPr lang="nl-NL" dirty="0"/>
              <a:t> denken. Empirisme houdt in dat we kennis opbouwen uit ervaring en feiten – het team inspecteert steeds de resultaten en leert daaruit. </a:t>
            </a:r>
            <a:r>
              <a:rPr lang="nl-NL" b="1" dirty="0" err="1"/>
              <a:t>Lean</a:t>
            </a:r>
            <a:r>
              <a:rPr lang="nl-NL" b="1" dirty="0"/>
              <a:t> denken</a:t>
            </a:r>
            <a:r>
              <a:rPr lang="nl-NL" dirty="0"/>
              <a:t> betekent verspillingen elimineren en je richten op wat echt waarde toevoegt. Daarnaast hanteert Scrum een </a:t>
            </a:r>
            <a:r>
              <a:rPr lang="nl-NL" b="1" dirty="0"/>
              <a:t>iteratieve, incrementele</a:t>
            </a:r>
            <a:r>
              <a:rPr lang="nl-NL" dirty="0"/>
              <a:t> aanpak: het team werkt in korte sprints en levert telkens een stukje van het product op. Deze werkwijze verhoogt de voorspelbaarheid en beperkt risico’s, omdat je snel feedback krijgt en kunt bijsturen. Kortom, Scrum steunt op </a:t>
            </a:r>
            <a:r>
              <a:rPr lang="nl-NL" i="1" dirty="0"/>
              <a:t>ervaringsgericht leren</a:t>
            </a:r>
            <a:r>
              <a:rPr lang="nl-NL" dirty="0"/>
              <a:t> en </a:t>
            </a:r>
            <a:r>
              <a:rPr lang="nl-NL" i="1" dirty="0"/>
              <a:t>continu verbeteren</a:t>
            </a:r>
            <a:r>
              <a:rPr lang="nl-NL" dirty="0"/>
              <a:t> in kleine stappen.</a:t>
            </a:r>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4</a:t>
            </a:fld>
            <a:endParaRPr lang="nl-NL"/>
          </a:p>
        </p:txBody>
      </p:sp>
    </p:spTree>
    <p:extLst>
      <p:ext uri="{BB962C8B-B14F-4D97-AF65-F5344CB8AC3E}">
        <p14:creationId xmlns:p14="http://schemas.microsoft.com/office/powerpoint/2010/main" val="3984428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Transparantie betekent dat </a:t>
            </a:r>
            <a:r>
              <a:rPr lang="nl-NL" i="1" dirty="0"/>
              <a:t>het proces</a:t>
            </a:r>
            <a:r>
              <a:rPr lang="nl-NL" dirty="0"/>
              <a:t> en </a:t>
            </a:r>
            <a:r>
              <a:rPr lang="nl-NL" i="1" dirty="0"/>
              <a:t>het werk</a:t>
            </a:r>
            <a:r>
              <a:rPr lang="nl-NL" dirty="0"/>
              <a:t> voor iedereen die erbij betrokken is </a:t>
            </a:r>
            <a:r>
              <a:rPr lang="nl-NL" b="1" dirty="0"/>
              <a:t>inzichtelijk</a:t>
            </a:r>
            <a:r>
              <a:rPr lang="nl-NL" dirty="0"/>
              <a:t> moet zijn. In Scrum bereiken we dit bijvoorbeeld door een zichtbare </a:t>
            </a:r>
            <a:r>
              <a:rPr lang="nl-NL" b="1" dirty="0"/>
              <a:t>Product </a:t>
            </a:r>
            <a:r>
              <a:rPr lang="nl-NL" b="1" dirty="0" err="1"/>
              <a:t>Backlog</a:t>
            </a:r>
            <a:r>
              <a:rPr lang="nl-NL" dirty="0"/>
              <a:t>, een duidelijke </a:t>
            </a:r>
            <a:r>
              <a:rPr lang="nl-NL" b="1" dirty="0"/>
              <a:t>Definition of </a:t>
            </a:r>
            <a:r>
              <a:rPr lang="nl-NL" b="1" dirty="0" err="1"/>
              <a:t>Done</a:t>
            </a:r>
            <a:r>
              <a:rPr lang="nl-NL" dirty="0"/>
              <a:t> en open communicatie. Doordat alle teamleden én stakeholders dezelfde informatie zien, baseren we besluiten op feiten in plaats van aannames. Belangrijke keuzes worden gemaakt op basis van de waargenomen status van de drie formele artefacten (Product </a:t>
            </a:r>
            <a:r>
              <a:rPr lang="nl-NL" dirty="0" err="1"/>
              <a:t>Backlog</a:t>
            </a:r>
            <a:r>
              <a:rPr lang="nl-NL" dirty="0"/>
              <a:t>, Sprint </a:t>
            </a:r>
            <a:r>
              <a:rPr lang="nl-NL" dirty="0" err="1"/>
              <a:t>Backlog</a:t>
            </a:r>
            <a:r>
              <a:rPr lang="nl-NL" dirty="0"/>
              <a:t>, Increment). </a:t>
            </a:r>
            <a:r>
              <a:rPr lang="nl-NL" b="1" dirty="0"/>
              <a:t>Transparantie maakt inspectie mogelijk</a:t>
            </a:r>
            <a:r>
              <a:rPr lang="nl-NL" dirty="0"/>
              <a:t> – zonder transparantie zou inspectie nutteloos of zelfs misleidend zijn. Het team creëert dus actief openheid, zodat iedereen een gedeeld beeld heeft van voortgang en kwaliteit.</a:t>
            </a:r>
          </a:p>
          <a:p>
            <a:r>
              <a:rPr lang="nl-NL" dirty="0"/>
              <a:t>--Met “pijler” verwijs ik naar één van de drie fundamentele principes waarop Scrum rust. Volgens de Scrum‑Gids bestaat Scrum uit drie empirische pijlers: </a:t>
            </a:r>
            <a:r>
              <a:rPr lang="nl-NL" b="1" dirty="0"/>
              <a:t>transparantie, inspectie en adaptatie</a:t>
            </a:r>
            <a:r>
              <a:rPr lang="nl-NL" dirty="0"/>
              <a:t>. Deze pijlers ondersteunen de empirische werkwijze:</a:t>
            </a:r>
          </a:p>
          <a:p>
            <a:r>
              <a:rPr lang="nl-NL" b="1" dirty="0"/>
              <a:t>Transparantie</a:t>
            </a:r>
            <a:r>
              <a:rPr lang="nl-NL" dirty="0"/>
              <a:t> betekent dat het proces en het werk zichtbaar zijn voor iedereen;</a:t>
            </a:r>
          </a:p>
          <a:p>
            <a:r>
              <a:rPr lang="nl-NL" b="1" dirty="0"/>
              <a:t>Inspectie</a:t>
            </a:r>
            <a:r>
              <a:rPr lang="nl-NL" dirty="0"/>
              <a:t> houdt in dat je regelmatig de voortgang en artefacten controleert om problemen tijdig te signaleren;</a:t>
            </a:r>
          </a:p>
          <a:p>
            <a:r>
              <a:rPr lang="nl-NL" b="1" dirty="0"/>
              <a:t>Adaptatie</a:t>
            </a:r>
            <a:r>
              <a:rPr lang="nl-NL" dirty="0"/>
              <a:t> betekent dat je bijstuurt zodra je merkt dat iets afwijkt van de gewenste doelen.</a:t>
            </a:r>
          </a:p>
          <a:p>
            <a:endParaRPr lang="nl-NL" dirty="0"/>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5</a:t>
            </a:fld>
            <a:endParaRPr lang="nl-NL"/>
          </a:p>
        </p:txBody>
      </p:sp>
    </p:spTree>
    <p:extLst>
      <p:ext uri="{BB962C8B-B14F-4D97-AF65-F5344CB8AC3E}">
        <p14:creationId xmlns:p14="http://schemas.microsoft.com/office/powerpoint/2010/main" val="18647669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Inspectie houdt in dat het team regelmatig de </a:t>
            </a:r>
            <a:r>
              <a:rPr lang="nl-NL" b="1" dirty="0"/>
              <a:t>voortgang</a:t>
            </a:r>
            <a:r>
              <a:rPr lang="nl-NL" dirty="0"/>
              <a:t> richting de doelen en de </a:t>
            </a:r>
            <a:r>
              <a:rPr lang="nl-NL" b="1" dirty="0"/>
              <a:t>resultaten</a:t>
            </a:r>
            <a:r>
              <a:rPr lang="nl-NL" dirty="0"/>
              <a:t> (artefacten) bekijkt om onwenselijke afwijkingen tijdig te signaleren. Scrum bouwt hiervoor expliciete momenten in: elke dag is er de </a:t>
            </a:r>
            <a:r>
              <a:rPr lang="nl-NL" b="1" dirty="0"/>
              <a:t>Daily Scrum</a:t>
            </a:r>
            <a:r>
              <a:rPr lang="nl-NL" dirty="0"/>
              <a:t> om de sprintvoortgang te controleren, en aan het eind van de sprint de </a:t>
            </a:r>
            <a:r>
              <a:rPr lang="nl-NL" b="1" dirty="0"/>
              <a:t>Sprint Review</a:t>
            </a:r>
            <a:r>
              <a:rPr lang="nl-NL" dirty="0"/>
              <a:t> om het product onder de loep te nemen. Dankzij die </a:t>
            </a:r>
            <a:r>
              <a:rPr lang="nl-NL" b="1" dirty="0"/>
              <a:t>cadans</a:t>
            </a:r>
            <a:r>
              <a:rPr lang="nl-NL" dirty="0"/>
              <a:t> van inspectie wordt het team snel gewaar van problemen of suboptimale situaties. Cruciaal: </a:t>
            </a:r>
            <a:r>
              <a:rPr lang="nl-NL" i="1" dirty="0"/>
              <a:t>inspectie staat in dienst van adaptatie.</a:t>
            </a:r>
            <a:r>
              <a:rPr lang="nl-NL" dirty="0"/>
              <a:t> Als je iets constateert maar er niets mee doet, heeft inspectie geen waarde. Daarom zijn Scrum events erop gericht om verandering uit te lokken – je checkt de status en </a:t>
            </a:r>
            <a:r>
              <a:rPr lang="nl-NL" b="1" dirty="0"/>
              <a:t>past aan</a:t>
            </a:r>
            <a:r>
              <a:rPr lang="nl-NL" dirty="0"/>
              <a:t> waar nodig.</a:t>
            </a:r>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6</a:t>
            </a:fld>
            <a:endParaRPr lang="nl-NL"/>
          </a:p>
        </p:txBody>
      </p:sp>
    </p:spTree>
    <p:extLst>
      <p:ext uri="{BB962C8B-B14F-4D97-AF65-F5344CB8AC3E}">
        <p14:creationId xmlns:p14="http://schemas.microsoft.com/office/powerpoint/2010/main" val="10580636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dirty="0"/>
              <a:t>Adaptatie betekent dat het team het </a:t>
            </a:r>
            <a:r>
              <a:rPr lang="nl-NL" sz="1200" b="1" dirty="0"/>
              <a:t>proces of het plan bijstelt zodra blijkt</a:t>
            </a:r>
            <a:r>
              <a:rPr lang="nl-NL" sz="1200" dirty="0"/>
              <a:t> dat één of meer aspecten buiten acceptabele grenzen vallen, of als het product onacceptabel blijkt. Belangrijk is dat deze </a:t>
            </a:r>
            <a:r>
              <a:rPr lang="nl-NL" sz="1200" b="1" dirty="0"/>
              <a:t>aanpassingen onmiddellijk</a:t>
            </a:r>
            <a:r>
              <a:rPr lang="nl-NL" sz="1200" dirty="0"/>
              <a:t> worden doorgevoerd – hoe langer je wacht, hoe meer afwijking of waste zich opstapelt. Een voorbeeld: als halverwege de sprint duidelijk wordt dat een verkeerde aanpak is gekozen, past het team meteen de strategie aan in plaats van pas aan het einde bij te sturen. Adaptatie vergt wel dat het Scrum Team voldoende </a:t>
            </a:r>
            <a:r>
              <a:rPr lang="nl-NL" sz="1200" b="1" dirty="0"/>
              <a:t>bevoegdheden</a:t>
            </a:r>
            <a:r>
              <a:rPr lang="nl-NL" sz="1200" dirty="0"/>
              <a:t> en </a:t>
            </a:r>
            <a:r>
              <a:rPr lang="nl-NL" sz="1200" b="1" dirty="0" err="1"/>
              <a:t>zelfsturendheid</a:t>
            </a:r>
            <a:r>
              <a:rPr lang="nl-NL" sz="1200" dirty="0"/>
              <a:t> heeft. Het team moet snel beslissingen kunnen nemen (zonder externe goedkeuringslagen) wanneer de inspectieresultaten daartoe aanleiding geven. Scrum verwacht dat teams zich </a:t>
            </a:r>
            <a:r>
              <a:rPr lang="nl-NL" sz="1200" i="1" dirty="0"/>
              <a:t>continu aanpassen</a:t>
            </a:r>
            <a:r>
              <a:rPr lang="nl-NL" sz="1200" dirty="0"/>
              <a:t> op basis van wat ze leren.</a:t>
            </a:r>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7</a:t>
            </a:fld>
            <a:endParaRPr lang="nl-NL"/>
          </a:p>
        </p:txBody>
      </p:sp>
    </p:spTree>
    <p:extLst>
      <p:ext uri="{BB962C8B-B14F-4D97-AF65-F5344CB8AC3E}">
        <p14:creationId xmlns:p14="http://schemas.microsoft.com/office/powerpoint/2010/main" val="38839313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Succesvol werken met Scrum vereist het omarmen van vijf kernwaarden: </a:t>
            </a:r>
            <a:r>
              <a:rPr lang="nl-NL" b="1" dirty="0"/>
              <a:t>Commitment, Focus, Openheid, Respect en Moed</a:t>
            </a:r>
            <a:r>
              <a:rPr lang="nl-NL" dirty="0"/>
              <a:t>. Deze waarden geven richting aan het gedrag van het team. </a:t>
            </a:r>
            <a:r>
              <a:rPr lang="nl-NL" b="1" dirty="0"/>
              <a:t>Commitment</a:t>
            </a:r>
            <a:r>
              <a:rPr lang="nl-NL" dirty="0"/>
              <a:t> betekent dat de teamleden zich echt committeren aan hun doelen en aan elkaar – iedereen is bereid een stap extra te zetten om de sprintdoelen te halen. </a:t>
            </a:r>
            <a:r>
              <a:rPr lang="nl-NL" b="1" dirty="0"/>
              <a:t>Focus</a:t>
            </a:r>
            <a:r>
              <a:rPr lang="nl-NL" dirty="0"/>
              <a:t> houdt in dat het team zich op het werk van de huidige Sprint concentreert en zich niet laat afleiden, zodat de best mogelijke voortgang wordt gemaakt. </a:t>
            </a:r>
            <a:r>
              <a:rPr lang="nl-NL" b="1" dirty="0"/>
              <a:t>Openheid</a:t>
            </a:r>
            <a:r>
              <a:rPr lang="nl-NL" dirty="0"/>
              <a:t> wil zeggen dat het Scrum Team en zijn stakeholders eerlijk en transparant zijn over het werk en de problemen – niets blijft onder de tafel. </a:t>
            </a:r>
            <a:r>
              <a:rPr lang="nl-NL" b="1" dirty="0"/>
              <a:t>Respect</a:t>
            </a:r>
            <a:r>
              <a:rPr lang="nl-NL" dirty="0"/>
              <a:t> betekent dat de leden elkaar waarderen en vertrouwen als bekwame, zelfstandige professionals. Ten slotte </a:t>
            </a:r>
            <a:r>
              <a:rPr lang="nl-NL" b="1" dirty="0"/>
              <a:t>Moed</a:t>
            </a:r>
            <a:r>
              <a:rPr lang="nl-NL" dirty="0"/>
              <a:t>: de teamleden hebben het lef om het juiste te doen, ook als dat lastig is, en om openlijk de moeilijke kwesties aan te pakken. Wanneer het team deze waarden leeft, ontstaat een veilige en productieve omgeving waarin de empirische pijlers tot hun recht komen.</a:t>
            </a:r>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8</a:t>
            </a:fld>
            <a:endParaRPr lang="nl-NL"/>
          </a:p>
        </p:txBody>
      </p:sp>
    </p:spTree>
    <p:extLst>
      <p:ext uri="{BB962C8B-B14F-4D97-AF65-F5344CB8AC3E}">
        <p14:creationId xmlns:p14="http://schemas.microsoft.com/office/powerpoint/2010/main" val="24801969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Het </a:t>
            </a:r>
            <a:r>
              <a:rPr lang="nl-NL" b="1" dirty="0"/>
              <a:t>Scrum Team</a:t>
            </a:r>
            <a:r>
              <a:rPr lang="nl-NL" dirty="0"/>
              <a:t> is de fundamentele eenheid van Scrum. Dit is een relatief </a:t>
            </a:r>
            <a:r>
              <a:rPr lang="nl-NL" b="1" dirty="0"/>
              <a:t>klein team</a:t>
            </a:r>
            <a:r>
              <a:rPr lang="nl-NL" dirty="0"/>
              <a:t> – doorgaans tien of minder personen – zonder onderverdeling in aparte sub-teams of lagen. Het Scrum Team bevat één </a:t>
            </a:r>
            <a:r>
              <a:rPr lang="nl-NL" b="1" dirty="0"/>
              <a:t>Product </a:t>
            </a:r>
            <a:r>
              <a:rPr lang="nl-NL" b="1" dirty="0" err="1"/>
              <a:t>Owner</a:t>
            </a:r>
            <a:r>
              <a:rPr lang="nl-NL" dirty="0"/>
              <a:t>, één </a:t>
            </a:r>
            <a:r>
              <a:rPr lang="nl-NL" b="1" dirty="0"/>
              <a:t>Scrum Master</a:t>
            </a:r>
            <a:r>
              <a:rPr lang="nl-NL" dirty="0"/>
              <a:t> en een aantal </a:t>
            </a:r>
            <a:r>
              <a:rPr lang="nl-NL" b="1" dirty="0"/>
              <a:t>Developers</a:t>
            </a:r>
            <a:r>
              <a:rPr lang="nl-NL" dirty="0"/>
              <a:t> (de generalistische specialisten die het werk doen). Samen beschikt het team over </a:t>
            </a:r>
            <a:r>
              <a:rPr lang="nl-NL" i="1" dirty="0"/>
              <a:t>alle benodigde vaardigheden</a:t>
            </a:r>
            <a:r>
              <a:rPr lang="nl-NL" dirty="0"/>
              <a:t> om in elke Sprint waarde te kunnen leveren (we zeggen ook wel: het team is </a:t>
            </a:r>
            <a:r>
              <a:rPr lang="nl-NL" i="1" dirty="0"/>
              <a:t>multidisciplinair</a:t>
            </a:r>
            <a:r>
              <a:rPr lang="nl-NL" dirty="0"/>
              <a:t>). Het Scrum Team is bovendien </a:t>
            </a:r>
            <a:r>
              <a:rPr lang="nl-NL" b="1" dirty="0"/>
              <a:t>zelfsturend</a:t>
            </a:r>
            <a:r>
              <a:rPr lang="nl-NL" dirty="0"/>
              <a:t>: het bepaalt zelf wie welk werk oppakt, hoe het werk wordt uitgevoerd en organiseert zich intern. Er is dus geen projectmanager van bovenaf; de verantwoordelijkheid ligt bij het team. Een Scrum Team is </a:t>
            </a:r>
            <a:r>
              <a:rPr lang="nl-NL" b="1" dirty="0"/>
              <a:t>samenhangend gefocust op één doel</a:t>
            </a:r>
            <a:r>
              <a:rPr lang="nl-NL" dirty="0"/>
              <a:t> – dat doel wordt in de 2020 Scrum Guide expliciet het </a:t>
            </a:r>
            <a:r>
              <a:rPr lang="nl-NL" i="1" dirty="0"/>
              <a:t>Product Doel</a:t>
            </a:r>
            <a:r>
              <a:rPr lang="nl-NL" dirty="0"/>
              <a:t> genoemd. Elke Sprint is het hele team </a:t>
            </a:r>
            <a:r>
              <a:rPr lang="nl-NL" b="1" dirty="0"/>
              <a:t>gezamenlijk verantwoordelijk</a:t>
            </a:r>
            <a:r>
              <a:rPr lang="nl-NL" dirty="0"/>
              <a:t> voor het opleveren van een waardevol, </a:t>
            </a:r>
            <a:r>
              <a:rPr lang="nl-NL" i="1" dirty="0"/>
              <a:t>bruikbaar</a:t>
            </a:r>
            <a:r>
              <a:rPr lang="nl-NL" dirty="0"/>
              <a:t> (</a:t>
            </a:r>
            <a:r>
              <a:rPr lang="nl-NL" dirty="0" err="1"/>
              <a:t>usable</a:t>
            </a:r>
            <a:r>
              <a:rPr lang="nl-NL" dirty="0"/>
              <a:t>) en afgerond Increment van het product.</a:t>
            </a:r>
          </a:p>
        </p:txBody>
      </p:sp>
      <p:sp>
        <p:nvSpPr>
          <p:cNvPr id="4" name="Tijdelijke aanduiding voor dianummer 3"/>
          <p:cNvSpPr>
            <a:spLocks noGrp="1"/>
          </p:cNvSpPr>
          <p:nvPr>
            <p:ph type="sldNum" sz="quarter" idx="5"/>
          </p:nvPr>
        </p:nvSpPr>
        <p:spPr/>
        <p:txBody>
          <a:bodyPr/>
          <a:lstStyle/>
          <a:p>
            <a:fld id="{6B1B596A-6C20-43F6-A55E-2AF156307A95}" type="slidenum">
              <a:rPr lang="nl-NL" smtClean="0"/>
              <a:t>9</a:t>
            </a:fld>
            <a:endParaRPr lang="nl-NL"/>
          </a:p>
        </p:txBody>
      </p:sp>
    </p:spTree>
    <p:extLst>
      <p:ext uri="{BB962C8B-B14F-4D97-AF65-F5344CB8AC3E}">
        <p14:creationId xmlns:p14="http://schemas.microsoft.com/office/powerpoint/2010/main" val="27155929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7F61292-B37F-E5E7-BC39-164B6C2287CC}"/>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268AA6B5-2244-00E0-6018-3111098C774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2ED84307-1759-C893-99A6-0C1481669153}"/>
              </a:ext>
            </a:extLst>
          </p:cNvPr>
          <p:cNvSpPr>
            <a:spLocks noGrp="1"/>
          </p:cNvSpPr>
          <p:nvPr>
            <p:ph type="dt" sz="half" idx="10"/>
          </p:nvPr>
        </p:nvSpPr>
        <p:spPr/>
        <p:txBody>
          <a:bodyPr/>
          <a:lstStyle/>
          <a:p>
            <a:fld id="{3EA2633F-C646-445A-BFA9-2C13D9011312}" type="datetimeFigureOut">
              <a:rPr lang="nl-NL" smtClean="0"/>
              <a:t>8-2-2026</a:t>
            </a:fld>
            <a:endParaRPr lang="nl-NL"/>
          </a:p>
        </p:txBody>
      </p:sp>
      <p:sp>
        <p:nvSpPr>
          <p:cNvPr id="5" name="Tijdelijke aanduiding voor voettekst 4">
            <a:extLst>
              <a:ext uri="{FF2B5EF4-FFF2-40B4-BE49-F238E27FC236}">
                <a16:creationId xmlns:a16="http://schemas.microsoft.com/office/drawing/2014/main" id="{2B17A842-1025-DB59-E78A-3921EDAB321A}"/>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30C0EDEF-6C56-770B-7BA5-F17A4CE5BA89}"/>
              </a:ext>
            </a:extLst>
          </p:cNvPr>
          <p:cNvSpPr>
            <a:spLocks noGrp="1"/>
          </p:cNvSpPr>
          <p:nvPr>
            <p:ph type="sldNum" sz="quarter" idx="12"/>
          </p:nvPr>
        </p:nvSpPr>
        <p:spPr/>
        <p:txBody>
          <a:bodyPr/>
          <a:lstStyle/>
          <a:p>
            <a:fld id="{11645EA4-F691-449D-A9EC-EF1DB45049E3}" type="slidenum">
              <a:rPr lang="nl-NL" smtClean="0"/>
              <a:t>‹nr.›</a:t>
            </a:fld>
            <a:endParaRPr lang="nl-NL"/>
          </a:p>
        </p:txBody>
      </p:sp>
    </p:spTree>
    <p:extLst>
      <p:ext uri="{BB962C8B-B14F-4D97-AF65-F5344CB8AC3E}">
        <p14:creationId xmlns:p14="http://schemas.microsoft.com/office/powerpoint/2010/main" val="15088362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796BC7C-5824-0FBC-5F38-9F96DF78D8F5}"/>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D8EFC108-C2C8-F654-C35E-B8AA08395EE1}"/>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6B938768-D108-5F16-6948-40E3740D9216}"/>
              </a:ext>
            </a:extLst>
          </p:cNvPr>
          <p:cNvSpPr>
            <a:spLocks noGrp="1"/>
          </p:cNvSpPr>
          <p:nvPr>
            <p:ph type="dt" sz="half" idx="10"/>
          </p:nvPr>
        </p:nvSpPr>
        <p:spPr/>
        <p:txBody>
          <a:bodyPr/>
          <a:lstStyle/>
          <a:p>
            <a:fld id="{3EA2633F-C646-445A-BFA9-2C13D9011312}" type="datetimeFigureOut">
              <a:rPr lang="nl-NL" smtClean="0"/>
              <a:t>8-2-2026</a:t>
            </a:fld>
            <a:endParaRPr lang="nl-NL"/>
          </a:p>
        </p:txBody>
      </p:sp>
      <p:sp>
        <p:nvSpPr>
          <p:cNvPr id="5" name="Tijdelijke aanduiding voor voettekst 4">
            <a:extLst>
              <a:ext uri="{FF2B5EF4-FFF2-40B4-BE49-F238E27FC236}">
                <a16:creationId xmlns:a16="http://schemas.microsoft.com/office/drawing/2014/main" id="{6CCA24F0-09CE-EED3-8FD4-D3D18C58D79A}"/>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2FF91B55-F653-B8D1-FD73-037F0B8A4C29}"/>
              </a:ext>
            </a:extLst>
          </p:cNvPr>
          <p:cNvSpPr>
            <a:spLocks noGrp="1"/>
          </p:cNvSpPr>
          <p:nvPr>
            <p:ph type="sldNum" sz="quarter" idx="12"/>
          </p:nvPr>
        </p:nvSpPr>
        <p:spPr/>
        <p:txBody>
          <a:bodyPr/>
          <a:lstStyle/>
          <a:p>
            <a:fld id="{11645EA4-F691-449D-A9EC-EF1DB45049E3}" type="slidenum">
              <a:rPr lang="nl-NL" smtClean="0"/>
              <a:t>‹nr.›</a:t>
            </a:fld>
            <a:endParaRPr lang="nl-NL"/>
          </a:p>
        </p:txBody>
      </p:sp>
    </p:spTree>
    <p:extLst>
      <p:ext uri="{BB962C8B-B14F-4D97-AF65-F5344CB8AC3E}">
        <p14:creationId xmlns:p14="http://schemas.microsoft.com/office/powerpoint/2010/main" val="21840465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6C090F7B-B784-5284-6A0C-D22730B50505}"/>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EB0BBD48-CF01-02DC-6584-CA63FB2D67AB}"/>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AA15734C-35DE-3E69-4778-701A795F120D}"/>
              </a:ext>
            </a:extLst>
          </p:cNvPr>
          <p:cNvSpPr>
            <a:spLocks noGrp="1"/>
          </p:cNvSpPr>
          <p:nvPr>
            <p:ph type="dt" sz="half" idx="10"/>
          </p:nvPr>
        </p:nvSpPr>
        <p:spPr/>
        <p:txBody>
          <a:bodyPr/>
          <a:lstStyle/>
          <a:p>
            <a:fld id="{3EA2633F-C646-445A-BFA9-2C13D9011312}" type="datetimeFigureOut">
              <a:rPr lang="nl-NL" smtClean="0"/>
              <a:t>8-2-2026</a:t>
            </a:fld>
            <a:endParaRPr lang="nl-NL"/>
          </a:p>
        </p:txBody>
      </p:sp>
      <p:sp>
        <p:nvSpPr>
          <p:cNvPr id="5" name="Tijdelijke aanduiding voor voettekst 4">
            <a:extLst>
              <a:ext uri="{FF2B5EF4-FFF2-40B4-BE49-F238E27FC236}">
                <a16:creationId xmlns:a16="http://schemas.microsoft.com/office/drawing/2014/main" id="{5225A41A-019C-E052-06FC-1971D615A221}"/>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88DAF91D-0E5B-6FA4-9A74-33B012CB0C04}"/>
              </a:ext>
            </a:extLst>
          </p:cNvPr>
          <p:cNvSpPr>
            <a:spLocks noGrp="1"/>
          </p:cNvSpPr>
          <p:nvPr>
            <p:ph type="sldNum" sz="quarter" idx="12"/>
          </p:nvPr>
        </p:nvSpPr>
        <p:spPr/>
        <p:txBody>
          <a:bodyPr/>
          <a:lstStyle/>
          <a:p>
            <a:fld id="{11645EA4-F691-449D-A9EC-EF1DB45049E3}" type="slidenum">
              <a:rPr lang="nl-NL" smtClean="0"/>
              <a:t>‹nr.›</a:t>
            </a:fld>
            <a:endParaRPr lang="nl-NL"/>
          </a:p>
        </p:txBody>
      </p:sp>
    </p:spTree>
    <p:extLst>
      <p:ext uri="{BB962C8B-B14F-4D97-AF65-F5344CB8AC3E}">
        <p14:creationId xmlns:p14="http://schemas.microsoft.com/office/powerpoint/2010/main" val="18827114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E30AB66-A86E-793E-474E-E20E185416CD}"/>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B81D655D-771A-A022-2B7B-EBE5F919F829}"/>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837ACDED-BDAF-5BC1-9075-ED19A8B8AFAB}"/>
              </a:ext>
            </a:extLst>
          </p:cNvPr>
          <p:cNvSpPr>
            <a:spLocks noGrp="1"/>
          </p:cNvSpPr>
          <p:nvPr>
            <p:ph type="dt" sz="half" idx="10"/>
          </p:nvPr>
        </p:nvSpPr>
        <p:spPr/>
        <p:txBody>
          <a:bodyPr/>
          <a:lstStyle/>
          <a:p>
            <a:fld id="{3EA2633F-C646-445A-BFA9-2C13D9011312}" type="datetimeFigureOut">
              <a:rPr lang="nl-NL" smtClean="0"/>
              <a:t>8-2-2026</a:t>
            </a:fld>
            <a:endParaRPr lang="nl-NL"/>
          </a:p>
        </p:txBody>
      </p:sp>
      <p:sp>
        <p:nvSpPr>
          <p:cNvPr id="5" name="Tijdelijke aanduiding voor voettekst 4">
            <a:extLst>
              <a:ext uri="{FF2B5EF4-FFF2-40B4-BE49-F238E27FC236}">
                <a16:creationId xmlns:a16="http://schemas.microsoft.com/office/drawing/2014/main" id="{74375D7B-7339-F0EE-8EB9-C073849E32D8}"/>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F6C8998D-84A2-752C-A55B-A5E4398A3590}"/>
              </a:ext>
            </a:extLst>
          </p:cNvPr>
          <p:cNvSpPr>
            <a:spLocks noGrp="1"/>
          </p:cNvSpPr>
          <p:nvPr>
            <p:ph type="sldNum" sz="quarter" idx="12"/>
          </p:nvPr>
        </p:nvSpPr>
        <p:spPr/>
        <p:txBody>
          <a:bodyPr/>
          <a:lstStyle/>
          <a:p>
            <a:fld id="{11645EA4-F691-449D-A9EC-EF1DB45049E3}" type="slidenum">
              <a:rPr lang="nl-NL" smtClean="0"/>
              <a:t>‹nr.›</a:t>
            </a:fld>
            <a:endParaRPr lang="nl-NL"/>
          </a:p>
        </p:txBody>
      </p:sp>
    </p:spTree>
    <p:extLst>
      <p:ext uri="{BB962C8B-B14F-4D97-AF65-F5344CB8AC3E}">
        <p14:creationId xmlns:p14="http://schemas.microsoft.com/office/powerpoint/2010/main" val="3552423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CF4B68B-A9B8-91D1-B7C4-616A5018C3C9}"/>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F7BA841C-E4D3-C5CD-EC89-B9D5C2B7A58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022CEF1A-80C4-47DC-FF22-2DED37C41DB1}"/>
              </a:ext>
            </a:extLst>
          </p:cNvPr>
          <p:cNvSpPr>
            <a:spLocks noGrp="1"/>
          </p:cNvSpPr>
          <p:nvPr>
            <p:ph type="dt" sz="half" idx="10"/>
          </p:nvPr>
        </p:nvSpPr>
        <p:spPr/>
        <p:txBody>
          <a:bodyPr/>
          <a:lstStyle/>
          <a:p>
            <a:fld id="{3EA2633F-C646-445A-BFA9-2C13D9011312}" type="datetimeFigureOut">
              <a:rPr lang="nl-NL" smtClean="0"/>
              <a:t>8-2-2026</a:t>
            </a:fld>
            <a:endParaRPr lang="nl-NL"/>
          </a:p>
        </p:txBody>
      </p:sp>
      <p:sp>
        <p:nvSpPr>
          <p:cNvPr id="5" name="Tijdelijke aanduiding voor voettekst 4">
            <a:extLst>
              <a:ext uri="{FF2B5EF4-FFF2-40B4-BE49-F238E27FC236}">
                <a16:creationId xmlns:a16="http://schemas.microsoft.com/office/drawing/2014/main" id="{7E795F11-526C-366D-9A88-E4CB7A0FA6E0}"/>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1BEB830A-B5BF-62A6-A890-B40BDC1FEABD}"/>
              </a:ext>
            </a:extLst>
          </p:cNvPr>
          <p:cNvSpPr>
            <a:spLocks noGrp="1"/>
          </p:cNvSpPr>
          <p:nvPr>
            <p:ph type="sldNum" sz="quarter" idx="12"/>
          </p:nvPr>
        </p:nvSpPr>
        <p:spPr/>
        <p:txBody>
          <a:bodyPr/>
          <a:lstStyle/>
          <a:p>
            <a:fld id="{11645EA4-F691-449D-A9EC-EF1DB45049E3}" type="slidenum">
              <a:rPr lang="nl-NL" smtClean="0"/>
              <a:t>‹nr.›</a:t>
            </a:fld>
            <a:endParaRPr lang="nl-NL"/>
          </a:p>
        </p:txBody>
      </p:sp>
    </p:spTree>
    <p:extLst>
      <p:ext uri="{BB962C8B-B14F-4D97-AF65-F5344CB8AC3E}">
        <p14:creationId xmlns:p14="http://schemas.microsoft.com/office/powerpoint/2010/main" val="24607012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09019DF-A213-0D1C-2F12-6FDC8E68675A}"/>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49C820D3-9643-3BD0-15A7-242971886B89}"/>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4E43C0A5-125C-6403-6E40-105857E0DD01}"/>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E96D760A-4853-0B11-7E32-0B686EA29238}"/>
              </a:ext>
            </a:extLst>
          </p:cNvPr>
          <p:cNvSpPr>
            <a:spLocks noGrp="1"/>
          </p:cNvSpPr>
          <p:nvPr>
            <p:ph type="dt" sz="half" idx="10"/>
          </p:nvPr>
        </p:nvSpPr>
        <p:spPr/>
        <p:txBody>
          <a:bodyPr/>
          <a:lstStyle/>
          <a:p>
            <a:fld id="{3EA2633F-C646-445A-BFA9-2C13D9011312}" type="datetimeFigureOut">
              <a:rPr lang="nl-NL" smtClean="0"/>
              <a:t>8-2-2026</a:t>
            </a:fld>
            <a:endParaRPr lang="nl-NL"/>
          </a:p>
        </p:txBody>
      </p:sp>
      <p:sp>
        <p:nvSpPr>
          <p:cNvPr id="6" name="Tijdelijke aanduiding voor voettekst 5">
            <a:extLst>
              <a:ext uri="{FF2B5EF4-FFF2-40B4-BE49-F238E27FC236}">
                <a16:creationId xmlns:a16="http://schemas.microsoft.com/office/drawing/2014/main" id="{2C8BFD25-8EF1-A33A-A1E7-3E8B93BFED25}"/>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01297A2E-8C5A-4DB4-5A4F-041965904457}"/>
              </a:ext>
            </a:extLst>
          </p:cNvPr>
          <p:cNvSpPr>
            <a:spLocks noGrp="1"/>
          </p:cNvSpPr>
          <p:nvPr>
            <p:ph type="sldNum" sz="quarter" idx="12"/>
          </p:nvPr>
        </p:nvSpPr>
        <p:spPr/>
        <p:txBody>
          <a:bodyPr/>
          <a:lstStyle/>
          <a:p>
            <a:fld id="{11645EA4-F691-449D-A9EC-EF1DB45049E3}" type="slidenum">
              <a:rPr lang="nl-NL" smtClean="0"/>
              <a:t>‹nr.›</a:t>
            </a:fld>
            <a:endParaRPr lang="nl-NL"/>
          </a:p>
        </p:txBody>
      </p:sp>
    </p:spTree>
    <p:extLst>
      <p:ext uri="{BB962C8B-B14F-4D97-AF65-F5344CB8AC3E}">
        <p14:creationId xmlns:p14="http://schemas.microsoft.com/office/powerpoint/2010/main" val="26245515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5C5BF8-91AA-C58E-BFB2-A8B91ACFA5D7}"/>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DAA7EBFA-EF73-779D-16BA-6958905A720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D08BF62B-050E-E0AF-54A2-1176026FBB0D}"/>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D4FC6917-4A77-FFD2-9093-BD7402ADC4D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E7EA9C0C-FF9F-3567-5C2C-F2DD876C4D21}"/>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2A25A679-AC18-40BF-A446-6359E70F30F0}"/>
              </a:ext>
            </a:extLst>
          </p:cNvPr>
          <p:cNvSpPr>
            <a:spLocks noGrp="1"/>
          </p:cNvSpPr>
          <p:nvPr>
            <p:ph type="dt" sz="half" idx="10"/>
          </p:nvPr>
        </p:nvSpPr>
        <p:spPr/>
        <p:txBody>
          <a:bodyPr/>
          <a:lstStyle/>
          <a:p>
            <a:fld id="{3EA2633F-C646-445A-BFA9-2C13D9011312}" type="datetimeFigureOut">
              <a:rPr lang="nl-NL" smtClean="0"/>
              <a:t>8-2-2026</a:t>
            </a:fld>
            <a:endParaRPr lang="nl-NL"/>
          </a:p>
        </p:txBody>
      </p:sp>
      <p:sp>
        <p:nvSpPr>
          <p:cNvPr id="8" name="Tijdelijke aanduiding voor voettekst 7">
            <a:extLst>
              <a:ext uri="{FF2B5EF4-FFF2-40B4-BE49-F238E27FC236}">
                <a16:creationId xmlns:a16="http://schemas.microsoft.com/office/drawing/2014/main" id="{465E3220-AE3E-4FA6-D9F0-55CB433EB6C4}"/>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72204703-628F-628E-9D8D-98A1814C9146}"/>
              </a:ext>
            </a:extLst>
          </p:cNvPr>
          <p:cNvSpPr>
            <a:spLocks noGrp="1"/>
          </p:cNvSpPr>
          <p:nvPr>
            <p:ph type="sldNum" sz="quarter" idx="12"/>
          </p:nvPr>
        </p:nvSpPr>
        <p:spPr/>
        <p:txBody>
          <a:bodyPr/>
          <a:lstStyle/>
          <a:p>
            <a:fld id="{11645EA4-F691-449D-A9EC-EF1DB45049E3}" type="slidenum">
              <a:rPr lang="nl-NL" smtClean="0"/>
              <a:t>‹nr.›</a:t>
            </a:fld>
            <a:endParaRPr lang="nl-NL"/>
          </a:p>
        </p:txBody>
      </p:sp>
    </p:spTree>
    <p:extLst>
      <p:ext uri="{BB962C8B-B14F-4D97-AF65-F5344CB8AC3E}">
        <p14:creationId xmlns:p14="http://schemas.microsoft.com/office/powerpoint/2010/main" val="523488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2FC026D-AC93-686C-8627-77E2C3E43970}"/>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66F5BA90-D656-6AEE-ED21-2A1AAD13126C}"/>
              </a:ext>
            </a:extLst>
          </p:cNvPr>
          <p:cNvSpPr>
            <a:spLocks noGrp="1"/>
          </p:cNvSpPr>
          <p:nvPr>
            <p:ph type="dt" sz="half" idx="10"/>
          </p:nvPr>
        </p:nvSpPr>
        <p:spPr/>
        <p:txBody>
          <a:bodyPr/>
          <a:lstStyle/>
          <a:p>
            <a:fld id="{3EA2633F-C646-445A-BFA9-2C13D9011312}" type="datetimeFigureOut">
              <a:rPr lang="nl-NL" smtClean="0"/>
              <a:t>8-2-2026</a:t>
            </a:fld>
            <a:endParaRPr lang="nl-NL"/>
          </a:p>
        </p:txBody>
      </p:sp>
      <p:sp>
        <p:nvSpPr>
          <p:cNvPr id="4" name="Tijdelijke aanduiding voor voettekst 3">
            <a:extLst>
              <a:ext uri="{FF2B5EF4-FFF2-40B4-BE49-F238E27FC236}">
                <a16:creationId xmlns:a16="http://schemas.microsoft.com/office/drawing/2014/main" id="{CC110B9A-E910-F9A5-8BE8-92E63CE8DE1D}"/>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EE170F4D-13A6-6738-1B6C-772862A0BF01}"/>
              </a:ext>
            </a:extLst>
          </p:cNvPr>
          <p:cNvSpPr>
            <a:spLocks noGrp="1"/>
          </p:cNvSpPr>
          <p:nvPr>
            <p:ph type="sldNum" sz="quarter" idx="12"/>
          </p:nvPr>
        </p:nvSpPr>
        <p:spPr/>
        <p:txBody>
          <a:bodyPr/>
          <a:lstStyle/>
          <a:p>
            <a:fld id="{11645EA4-F691-449D-A9EC-EF1DB45049E3}" type="slidenum">
              <a:rPr lang="nl-NL" smtClean="0"/>
              <a:t>‹nr.›</a:t>
            </a:fld>
            <a:endParaRPr lang="nl-NL"/>
          </a:p>
        </p:txBody>
      </p:sp>
    </p:spTree>
    <p:extLst>
      <p:ext uri="{BB962C8B-B14F-4D97-AF65-F5344CB8AC3E}">
        <p14:creationId xmlns:p14="http://schemas.microsoft.com/office/powerpoint/2010/main" val="1380304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BC191FD3-CEE1-478D-BCED-ACC5A6B4330B}"/>
              </a:ext>
            </a:extLst>
          </p:cNvPr>
          <p:cNvSpPr>
            <a:spLocks noGrp="1"/>
          </p:cNvSpPr>
          <p:nvPr>
            <p:ph type="dt" sz="half" idx="10"/>
          </p:nvPr>
        </p:nvSpPr>
        <p:spPr/>
        <p:txBody>
          <a:bodyPr/>
          <a:lstStyle/>
          <a:p>
            <a:fld id="{3EA2633F-C646-445A-BFA9-2C13D9011312}" type="datetimeFigureOut">
              <a:rPr lang="nl-NL" smtClean="0"/>
              <a:t>8-2-2026</a:t>
            </a:fld>
            <a:endParaRPr lang="nl-NL"/>
          </a:p>
        </p:txBody>
      </p:sp>
      <p:sp>
        <p:nvSpPr>
          <p:cNvPr id="3" name="Tijdelijke aanduiding voor voettekst 2">
            <a:extLst>
              <a:ext uri="{FF2B5EF4-FFF2-40B4-BE49-F238E27FC236}">
                <a16:creationId xmlns:a16="http://schemas.microsoft.com/office/drawing/2014/main" id="{B136668B-9104-9F84-990F-BBDD33C838C3}"/>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76965545-707A-206F-A8B6-3960B23FC1D1}"/>
              </a:ext>
            </a:extLst>
          </p:cNvPr>
          <p:cNvSpPr>
            <a:spLocks noGrp="1"/>
          </p:cNvSpPr>
          <p:nvPr>
            <p:ph type="sldNum" sz="quarter" idx="12"/>
          </p:nvPr>
        </p:nvSpPr>
        <p:spPr/>
        <p:txBody>
          <a:bodyPr/>
          <a:lstStyle/>
          <a:p>
            <a:fld id="{11645EA4-F691-449D-A9EC-EF1DB45049E3}" type="slidenum">
              <a:rPr lang="nl-NL" smtClean="0"/>
              <a:t>‹nr.›</a:t>
            </a:fld>
            <a:endParaRPr lang="nl-NL"/>
          </a:p>
        </p:txBody>
      </p:sp>
    </p:spTree>
    <p:extLst>
      <p:ext uri="{BB962C8B-B14F-4D97-AF65-F5344CB8AC3E}">
        <p14:creationId xmlns:p14="http://schemas.microsoft.com/office/powerpoint/2010/main" val="1090508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E4BB074-3615-1FC9-EB79-2E507FD5E836}"/>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A77304E0-7CD0-44E6-DBC5-512B1D29808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BABE3787-DAE8-75F6-09E2-A472AB1467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0BF4AE2A-B3C7-CBD1-9DF1-284FAD8F7B3E}"/>
              </a:ext>
            </a:extLst>
          </p:cNvPr>
          <p:cNvSpPr>
            <a:spLocks noGrp="1"/>
          </p:cNvSpPr>
          <p:nvPr>
            <p:ph type="dt" sz="half" idx="10"/>
          </p:nvPr>
        </p:nvSpPr>
        <p:spPr/>
        <p:txBody>
          <a:bodyPr/>
          <a:lstStyle/>
          <a:p>
            <a:fld id="{3EA2633F-C646-445A-BFA9-2C13D9011312}" type="datetimeFigureOut">
              <a:rPr lang="nl-NL" smtClean="0"/>
              <a:t>8-2-2026</a:t>
            </a:fld>
            <a:endParaRPr lang="nl-NL"/>
          </a:p>
        </p:txBody>
      </p:sp>
      <p:sp>
        <p:nvSpPr>
          <p:cNvPr id="6" name="Tijdelijke aanduiding voor voettekst 5">
            <a:extLst>
              <a:ext uri="{FF2B5EF4-FFF2-40B4-BE49-F238E27FC236}">
                <a16:creationId xmlns:a16="http://schemas.microsoft.com/office/drawing/2014/main" id="{9125DC48-B2D1-68DD-FDD2-882263F93E40}"/>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2060EF33-017E-5B76-9F9A-084B35739075}"/>
              </a:ext>
            </a:extLst>
          </p:cNvPr>
          <p:cNvSpPr>
            <a:spLocks noGrp="1"/>
          </p:cNvSpPr>
          <p:nvPr>
            <p:ph type="sldNum" sz="quarter" idx="12"/>
          </p:nvPr>
        </p:nvSpPr>
        <p:spPr/>
        <p:txBody>
          <a:bodyPr/>
          <a:lstStyle/>
          <a:p>
            <a:fld id="{11645EA4-F691-449D-A9EC-EF1DB45049E3}" type="slidenum">
              <a:rPr lang="nl-NL" smtClean="0"/>
              <a:t>‹nr.›</a:t>
            </a:fld>
            <a:endParaRPr lang="nl-NL"/>
          </a:p>
        </p:txBody>
      </p:sp>
    </p:spTree>
    <p:extLst>
      <p:ext uri="{BB962C8B-B14F-4D97-AF65-F5344CB8AC3E}">
        <p14:creationId xmlns:p14="http://schemas.microsoft.com/office/powerpoint/2010/main" val="16383289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9A2D4A-1792-51ED-F1DB-1F4E3B5E9D29}"/>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BA2AD8E7-37C1-5686-E80D-F2812F94C40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64D636D2-9AD4-8689-C82E-9BC31DCE1B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422CED0A-B29D-BD12-31C4-F4E7B69EB630}"/>
              </a:ext>
            </a:extLst>
          </p:cNvPr>
          <p:cNvSpPr>
            <a:spLocks noGrp="1"/>
          </p:cNvSpPr>
          <p:nvPr>
            <p:ph type="dt" sz="half" idx="10"/>
          </p:nvPr>
        </p:nvSpPr>
        <p:spPr/>
        <p:txBody>
          <a:bodyPr/>
          <a:lstStyle/>
          <a:p>
            <a:fld id="{3EA2633F-C646-445A-BFA9-2C13D9011312}" type="datetimeFigureOut">
              <a:rPr lang="nl-NL" smtClean="0"/>
              <a:t>8-2-2026</a:t>
            </a:fld>
            <a:endParaRPr lang="nl-NL"/>
          </a:p>
        </p:txBody>
      </p:sp>
      <p:sp>
        <p:nvSpPr>
          <p:cNvPr id="6" name="Tijdelijke aanduiding voor voettekst 5">
            <a:extLst>
              <a:ext uri="{FF2B5EF4-FFF2-40B4-BE49-F238E27FC236}">
                <a16:creationId xmlns:a16="http://schemas.microsoft.com/office/drawing/2014/main" id="{3D050BE3-568C-E579-DAC8-DCA87B458D53}"/>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8375E0E7-A987-BC7C-94B3-F81ED8F5672E}"/>
              </a:ext>
            </a:extLst>
          </p:cNvPr>
          <p:cNvSpPr>
            <a:spLocks noGrp="1"/>
          </p:cNvSpPr>
          <p:nvPr>
            <p:ph type="sldNum" sz="quarter" idx="12"/>
          </p:nvPr>
        </p:nvSpPr>
        <p:spPr/>
        <p:txBody>
          <a:bodyPr/>
          <a:lstStyle/>
          <a:p>
            <a:fld id="{11645EA4-F691-449D-A9EC-EF1DB45049E3}" type="slidenum">
              <a:rPr lang="nl-NL" smtClean="0"/>
              <a:t>‹nr.›</a:t>
            </a:fld>
            <a:endParaRPr lang="nl-NL"/>
          </a:p>
        </p:txBody>
      </p:sp>
    </p:spTree>
    <p:extLst>
      <p:ext uri="{BB962C8B-B14F-4D97-AF65-F5344CB8AC3E}">
        <p14:creationId xmlns:p14="http://schemas.microsoft.com/office/powerpoint/2010/main" val="42790808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2A0F0A8B-92DB-3427-4330-D0FE62A84E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48C8BDE9-83C5-2CEE-C4B0-F5FA9904896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C1678F4F-8E1C-9AA2-1DEF-325C755C2CB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EA2633F-C646-445A-BFA9-2C13D9011312}" type="datetimeFigureOut">
              <a:rPr lang="nl-NL" smtClean="0"/>
              <a:t>8-2-2026</a:t>
            </a:fld>
            <a:endParaRPr lang="nl-NL"/>
          </a:p>
        </p:txBody>
      </p:sp>
      <p:sp>
        <p:nvSpPr>
          <p:cNvPr id="5" name="Tijdelijke aanduiding voor voettekst 4">
            <a:extLst>
              <a:ext uri="{FF2B5EF4-FFF2-40B4-BE49-F238E27FC236}">
                <a16:creationId xmlns:a16="http://schemas.microsoft.com/office/drawing/2014/main" id="{EBA94349-1BA9-FCBF-2BBF-B4160999F94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nl-NL"/>
          </a:p>
        </p:txBody>
      </p:sp>
      <p:sp>
        <p:nvSpPr>
          <p:cNvPr id="6" name="Tijdelijke aanduiding voor dianummer 5">
            <a:extLst>
              <a:ext uri="{FF2B5EF4-FFF2-40B4-BE49-F238E27FC236}">
                <a16:creationId xmlns:a16="http://schemas.microsoft.com/office/drawing/2014/main" id="{12953CD2-1705-BC8E-83FD-EB9386330A3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1645EA4-F691-449D-A9EC-EF1DB45049E3}" type="slidenum">
              <a:rPr lang="nl-NL" smtClean="0"/>
              <a:t>‹nr.›</a:t>
            </a:fld>
            <a:endParaRPr lang="nl-NL"/>
          </a:p>
        </p:txBody>
      </p:sp>
    </p:spTree>
    <p:extLst>
      <p:ext uri="{BB962C8B-B14F-4D97-AF65-F5344CB8AC3E}">
        <p14:creationId xmlns:p14="http://schemas.microsoft.com/office/powerpoint/2010/main" val="34144454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3.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F97B352-3526-57A4-1D4F-297C9F4B2779}"/>
              </a:ext>
            </a:extLst>
          </p:cNvPr>
          <p:cNvSpPr>
            <a:spLocks noGrp="1"/>
          </p:cNvSpPr>
          <p:nvPr>
            <p:ph type="ctrTitle"/>
          </p:nvPr>
        </p:nvSpPr>
        <p:spPr/>
        <p:txBody>
          <a:bodyPr>
            <a:normAutofit/>
          </a:bodyPr>
          <a:lstStyle/>
          <a:p>
            <a:r>
              <a:rPr lang="nl-NL" dirty="0"/>
              <a:t>Scrum (Guide)</a:t>
            </a:r>
            <a:br>
              <a:rPr lang="nl-NL" dirty="0"/>
            </a:br>
            <a:r>
              <a:rPr lang="nl-NL" dirty="0"/>
              <a:t>Wie Wat Hoe</a:t>
            </a:r>
          </a:p>
        </p:txBody>
      </p:sp>
      <p:sp>
        <p:nvSpPr>
          <p:cNvPr id="3" name="Ondertitel 2">
            <a:extLst>
              <a:ext uri="{FF2B5EF4-FFF2-40B4-BE49-F238E27FC236}">
                <a16:creationId xmlns:a16="http://schemas.microsoft.com/office/drawing/2014/main" id="{5F9D8291-B3DC-651C-ABB7-C51ADF1D492B}"/>
              </a:ext>
            </a:extLst>
          </p:cNvPr>
          <p:cNvSpPr>
            <a:spLocks noGrp="1"/>
          </p:cNvSpPr>
          <p:nvPr>
            <p:ph type="subTitle" idx="1"/>
          </p:nvPr>
        </p:nvSpPr>
        <p:spPr>
          <a:xfrm>
            <a:off x="2779776" y="5092510"/>
            <a:ext cx="6632448" cy="851090"/>
          </a:xfrm>
        </p:spPr>
        <p:txBody>
          <a:bodyPr>
            <a:normAutofit lnSpcReduction="10000"/>
          </a:bodyPr>
          <a:lstStyle/>
          <a:p>
            <a:r>
              <a:rPr lang="nl-NL" sz="1600" b="1" dirty="0"/>
              <a:t>Scrum Guide 2020 – Samenvatting</a:t>
            </a:r>
            <a:br>
              <a:rPr lang="nl-NL" sz="1600" dirty="0"/>
            </a:br>
            <a:r>
              <a:rPr lang="nl-NL" sz="1600" i="1" dirty="0"/>
              <a:t>Voor Finance &amp; Control (AD) – Eerstejaarsstudenten</a:t>
            </a:r>
          </a:p>
          <a:p>
            <a:r>
              <a:rPr lang="nl-NL" sz="1600" i="1" dirty="0"/>
              <a:t>Door: </a:t>
            </a:r>
            <a:r>
              <a:rPr lang="nl-NL" sz="1600" i="1" dirty="0" err="1"/>
              <a:t>Óisín</a:t>
            </a:r>
            <a:r>
              <a:rPr lang="nl-NL" sz="1600" i="1" dirty="0"/>
              <a:t> Tierney</a:t>
            </a:r>
            <a:endParaRPr lang="nl-NL" sz="1600" dirty="0"/>
          </a:p>
        </p:txBody>
      </p:sp>
    </p:spTree>
    <p:extLst>
      <p:ext uri="{BB962C8B-B14F-4D97-AF65-F5344CB8AC3E}">
        <p14:creationId xmlns:p14="http://schemas.microsoft.com/office/powerpoint/2010/main" val="10154584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6FCD63B-2061-8887-9543-6396A6C4D38C}"/>
              </a:ext>
            </a:extLst>
          </p:cNvPr>
          <p:cNvSpPr>
            <a:spLocks noGrp="1"/>
          </p:cNvSpPr>
          <p:nvPr>
            <p:ph type="title"/>
          </p:nvPr>
        </p:nvSpPr>
        <p:spPr/>
        <p:txBody>
          <a:bodyPr/>
          <a:lstStyle/>
          <a:p>
            <a:r>
              <a:rPr lang="nl-NL" dirty="0"/>
              <a:t>Developers </a:t>
            </a:r>
          </a:p>
        </p:txBody>
      </p:sp>
      <p:sp>
        <p:nvSpPr>
          <p:cNvPr id="3" name="Tijdelijke aanduiding voor inhoud 2">
            <a:extLst>
              <a:ext uri="{FF2B5EF4-FFF2-40B4-BE49-F238E27FC236}">
                <a16:creationId xmlns:a16="http://schemas.microsoft.com/office/drawing/2014/main" id="{974129C0-B6B9-0172-459B-B6BA20650B91}"/>
              </a:ext>
            </a:extLst>
          </p:cNvPr>
          <p:cNvSpPr>
            <a:spLocks noGrp="1"/>
          </p:cNvSpPr>
          <p:nvPr>
            <p:ph idx="1"/>
          </p:nvPr>
        </p:nvSpPr>
        <p:spPr>
          <a:xfrm>
            <a:off x="838200" y="1690688"/>
            <a:ext cx="10515600" cy="4545012"/>
          </a:xfrm>
        </p:spPr>
        <p:txBody>
          <a:bodyPr>
            <a:normAutofit lnSpcReduction="10000"/>
          </a:bodyPr>
          <a:lstStyle/>
          <a:p>
            <a:r>
              <a:rPr lang="nl-NL" dirty="0"/>
              <a:t>Leden van het Scrum Team die het werk uitvoeren om elke Sprint een ‘</a:t>
            </a:r>
            <a:r>
              <a:rPr lang="nl-NL" dirty="0" err="1"/>
              <a:t>Done</a:t>
            </a:r>
            <a:r>
              <a:rPr lang="nl-NL" dirty="0"/>
              <a:t>’ Increment op te leveren</a:t>
            </a:r>
          </a:p>
          <a:p>
            <a:r>
              <a:rPr lang="nl-NL" dirty="0"/>
              <a:t>Zelf verantwoordelijk voor inschatten van werk en opstellen van het Sprint-plan (Sprint </a:t>
            </a:r>
            <a:r>
              <a:rPr lang="nl-NL" dirty="0" err="1"/>
              <a:t>Backlog</a:t>
            </a:r>
            <a:r>
              <a:rPr lang="nl-NL" dirty="0"/>
              <a:t>)</a:t>
            </a:r>
          </a:p>
          <a:p>
            <a:r>
              <a:rPr lang="nl-NL" dirty="0"/>
              <a:t>Verantwoordelijkheden Developers:</a:t>
            </a:r>
          </a:p>
          <a:p>
            <a:pPr lvl="1"/>
            <a:r>
              <a:rPr lang="nl-NL" dirty="0"/>
              <a:t>Opstellen en bijhouden van een Sprint </a:t>
            </a:r>
            <a:r>
              <a:rPr lang="nl-NL" dirty="0" err="1"/>
              <a:t>Backlog</a:t>
            </a:r>
            <a:r>
              <a:rPr lang="nl-NL" dirty="0"/>
              <a:t> (plan voor de Sprint)</a:t>
            </a:r>
          </a:p>
          <a:p>
            <a:pPr lvl="1"/>
            <a:r>
              <a:rPr lang="nl-NL" dirty="0"/>
              <a:t>Kwaliteit bewaken – werken volgens de Definition of </a:t>
            </a:r>
            <a:r>
              <a:rPr lang="nl-NL" dirty="0" err="1"/>
              <a:t>Done</a:t>
            </a:r>
            <a:r>
              <a:rPr lang="nl-NL" dirty="0"/>
              <a:t> zodat elk Increment voldoet aan de normen</a:t>
            </a:r>
          </a:p>
          <a:p>
            <a:pPr lvl="1"/>
            <a:r>
              <a:rPr lang="nl-NL" dirty="0"/>
              <a:t>Dagelijks aanpassen van het plan richting het Sprint Doel (flexibel bijsturen)</a:t>
            </a:r>
          </a:p>
          <a:p>
            <a:pPr lvl="1"/>
            <a:r>
              <a:rPr lang="nl-NL" dirty="0"/>
              <a:t>Elkaar aanspreken als professionals op de afgesproken aanpak en kwaliteit</a:t>
            </a:r>
          </a:p>
        </p:txBody>
      </p:sp>
    </p:spTree>
    <p:extLst>
      <p:ext uri="{BB962C8B-B14F-4D97-AF65-F5344CB8AC3E}">
        <p14:creationId xmlns:p14="http://schemas.microsoft.com/office/powerpoint/2010/main" val="12059276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5307661-C27C-010D-C4F9-158142E561C5}"/>
              </a:ext>
            </a:extLst>
          </p:cNvPr>
          <p:cNvSpPr>
            <a:spLocks noGrp="1"/>
          </p:cNvSpPr>
          <p:nvPr>
            <p:ph type="title"/>
          </p:nvPr>
        </p:nvSpPr>
        <p:spPr/>
        <p:txBody>
          <a:bodyPr/>
          <a:lstStyle/>
          <a:p>
            <a:r>
              <a:rPr lang="nl-NL" dirty="0"/>
              <a:t>Product </a:t>
            </a:r>
            <a:r>
              <a:rPr lang="nl-NL" dirty="0" err="1"/>
              <a:t>Owner</a:t>
            </a:r>
            <a:endParaRPr lang="nl-NL" dirty="0"/>
          </a:p>
        </p:txBody>
      </p:sp>
      <p:sp>
        <p:nvSpPr>
          <p:cNvPr id="3" name="Tijdelijke aanduiding voor inhoud 2">
            <a:extLst>
              <a:ext uri="{FF2B5EF4-FFF2-40B4-BE49-F238E27FC236}">
                <a16:creationId xmlns:a16="http://schemas.microsoft.com/office/drawing/2014/main" id="{73694460-6E57-C1A2-9025-A8D42C5D3E3B}"/>
              </a:ext>
            </a:extLst>
          </p:cNvPr>
          <p:cNvSpPr>
            <a:spLocks noGrp="1"/>
          </p:cNvSpPr>
          <p:nvPr>
            <p:ph idx="1"/>
          </p:nvPr>
        </p:nvSpPr>
        <p:spPr/>
        <p:txBody>
          <a:bodyPr>
            <a:normAutofit fontScale="92500" lnSpcReduction="10000"/>
          </a:bodyPr>
          <a:lstStyle/>
          <a:p>
            <a:r>
              <a:rPr lang="nl-NL" dirty="0"/>
              <a:t>Eindverantwoordelijk voor maximaliseren van de waarde van het product die het Scrum Team oplevert</a:t>
            </a:r>
          </a:p>
          <a:p>
            <a:r>
              <a:rPr lang="nl-NL" dirty="0"/>
              <a:t>Beheert de Product </a:t>
            </a:r>
            <a:r>
              <a:rPr lang="nl-NL" dirty="0" err="1"/>
              <a:t>Backlog</a:t>
            </a:r>
            <a:r>
              <a:rPr lang="nl-NL" dirty="0"/>
              <a:t>: ordent en prioriteert alle </a:t>
            </a:r>
            <a:r>
              <a:rPr lang="nl-NL" dirty="0" err="1"/>
              <a:t>backlog</a:t>
            </a:r>
            <a:r>
              <a:rPr lang="nl-NL" dirty="0"/>
              <a:t> items (enige bron van werk voor het team)</a:t>
            </a:r>
          </a:p>
          <a:p>
            <a:r>
              <a:rPr lang="nl-NL" dirty="0"/>
              <a:t>Verantwoordelijkheden Product </a:t>
            </a:r>
            <a:r>
              <a:rPr lang="nl-NL" dirty="0" err="1"/>
              <a:t>Owner</a:t>
            </a:r>
            <a:r>
              <a:rPr lang="nl-NL" dirty="0"/>
              <a:t> (</a:t>
            </a:r>
            <a:r>
              <a:rPr lang="nl-NL" dirty="0" err="1"/>
              <a:t>Backlog</a:t>
            </a:r>
            <a:r>
              <a:rPr lang="nl-NL" dirty="0"/>
              <a:t> management):</a:t>
            </a:r>
          </a:p>
          <a:p>
            <a:pPr lvl="1"/>
            <a:r>
              <a:rPr lang="nl-NL" dirty="0"/>
              <a:t>Formuleert en communiceert een duidelijk Product Doel (lange-termijn visie)</a:t>
            </a:r>
          </a:p>
          <a:p>
            <a:pPr lvl="1"/>
            <a:r>
              <a:rPr lang="nl-NL" dirty="0"/>
              <a:t>Creëert, beschrijft en prioriteert Product </a:t>
            </a:r>
            <a:r>
              <a:rPr lang="nl-NL" dirty="0" err="1"/>
              <a:t>Backlog</a:t>
            </a:r>
            <a:r>
              <a:rPr lang="nl-NL" dirty="0"/>
              <a:t> items (op waarde voor klant)</a:t>
            </a:r>
          </a:p>
          <a:p>
            <a:pPr lvl="1"/>
            <a:r>
              <a:rPr lang="nl-NL" dirty="0"/>
              <a:t>Zorgt dat de Product </a:t>
            </a:r>
            <a:r>
              <a:rPr lang="nl-NL" dirty="0" err="1"/>
              <a:t>Backlog</a:t>
            </a:r>
            <a:r>
              <a:rPr lang="nl-NL" dirty="0"/>
              <a:t> transparant is: zichtbaar en begrepen door iedereen</a:t>
            </a:r>
          </a:p>
          <a:p>
            <a:r>
              <a:rPr lang="nl-NL" dirty="0" err="1"/>
              <a:t>Één</a:t>
            </a:r>
            <a:r>
              <a:rPr lang="nl-NL" dirty="0"/>
              <a:t> persoon, geen comité; beslissingen van de PO zijn leidend en moeten door de hele organisatie worden gerespecteerd</a:t>
            </a:r>
          </a:p>
          <a:p>
            <a:pPr lvl="1"/>
            <a:endParaRPr lang="nl-NL" dirty="0"/>
          </a:p>
          <a:p>
            <a:pPr lvl="1"/>
            <a:endParaRPr lang="nl-NL" dirty="0"/>
          </a:p>
        </p:txBody>
      </p:sp>
    </p:spTree>
    <p:extLst>
      <p:ext uri="{BB962C8B-B14F-4D97-AF65-F5344CB8AC3E}">
        <p14:creationId xmlns:p14="http://schemas.microsoft.com/office/powerpoint/2010/main" val="14969521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221F958-C692-8E86-E506-DB5D92D90707}"/>
              </a:ext>
            </a:extLst>
          </p:cNvPr>
          <p:cNvSpPr>
            <a:spLocks noGrp="1"/>
          </p:cNvSpPr>
          <p:nvPr>
            <p:ph type="title"/>
          </p:nvPr>
        </p:nvSpPr>
        <p:spPr/>
        <p:txBody>
          <a:bodyPr/>
          <a:lstStyle/>
          <a:p>
            <a:r>
              <a:rPr lang="nl-NL" dirty="0"/>
              <a:t>Scrum Master</a:t>
            </a:r>
          </a:p>
        </p:txBody>
      </p:sp>
      <p:sp>
        <p:nvSpPr>
          <p:cNvPr id="3" name="Tijdelijke aanduiding voor inhoud 2">
            <a:extLst>
              <a:ext uri="{FF2B5EF4-FFF2-40B4-BE49-F238E27FC236}">
                <a16:creationId xmlns:a16="http://schemas.microsoft.com/office/drawing/2014/main" id="{BB7BC457-BC0A-C03F-95A1-B99509EAE9F7}"/>
              </a:ext>
            </a:extLst>
          </p:cNvPr>
          <p:cNvSpPr>
            <a:spLocks noGrp="1"/>
          </p:cNvSpPr>
          <p:nvPr>
            <p:ph idx="1"/>
          </p:nvPr>
        </p:nvSpPr>
        <p:spPr/>
        <p:txBody>
          <a:bodyPr/>
          <a:lstStyle/>
          <a:p>
            <a:r>
              <a:rPr lang="nl-NL" dirty="0"/>
              <a:t>Verantwoordelijk voor het bevorderen en ondersteunen van Scrum zoals beschreven in de Scrum Gids</a:t>
            </a:r>
          </a:p>
          <a:p>
            <a:r>
              <a:rPr lang="nl-NL" dirty="0"/>
              <a:t>Coacht het Scrum Team én de organisatie in het begrijpen en toepassen van Scrum principes en praktijken</a:t>
            </a:r>
          </a:p>
          <a:p>
            <a:r>
              <a:rPr lang="nl-NL" dirty="0"/>
              <a:t>Verantwoordelijk voor de effectiviteit van het Scrum Team; helpt het team zijn processen continu te verbeteren</a:t>
            </a:r>
          </a:p>
          <a:p>
            <a:r>
              <a:rPr lang="nl-NL" dirty="0" err="1"/>
              <a:t>Servant</a:t>
            </a:r>
            <a:r>
              <a:rPr lang="nl-NL" dirty="0"/>
              <a:t>-Leader rol: dient het team, de Product </a:t>
            </a:r>
            <a:r>
              <a:rPr lang="nl-NL" dirty="0" err="1"/>
              <a:t>Owner</a:t>
            </a:r>
            <a:r>
              <a:rPr lang="nl-NL" dirty="0"/>
              <a:t> en de organisatie (verwijdert </a:t>
            </a:r>
            <a:r>
              <a:rPr lang="nl-NL" dirty="0" err="1"/>
              <a:t>impediments</a:t>
            </a:r>
            <a:r>
              <a:rPr lang="nl-NL" dirty="0"/>
              <a:t>, faciliteert events, bevordert samenwerking)</a:t>
            </a:r>
          </a:p>
        </p:txBody>
      </p:sp>
    </p:spTree>
    <p:extLst>
      <p:ext uri="{BB962C8B-B14F-4D97-AF65-F5344CB8AC3E}">
        <p14:creationId xmlns:p14="http://schemas.microsoft.com/office/powerpoint/2010/main" val="18805582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91BD881-11C2-EB81-DB18-415DE78124D1}"/>
              </a:ext>
            </a:extLst>
          </p:cNvPr>
          <p:cNvSpPr>
            <a:spLocks noGrp="1"/>
          </p:cNvSpPr>
          <p:nvPr>
            <p:ph type="title"/>
          </p:nvPr>
        </p:nvSpPr>
        <p:spPr/>
        <p:txBody>
          <a:bodyPr/>
          <a:lstStyle/>
          <a:p>
            <a:r>
              <a:rPr lang="nl-NL" dirty="0"/>
              <a:t>Scrum Gebeurtenissen</a:t>
            </a:r>
          </a:p>
        </p:txBody>
      </p:sp>
      <p:sp>
        <p:nvSpPr>
          <p:cNvPr id="3" name="Tijdelijke aanduiding voor inhoud 2">
            <a:extLst>
              <a:ext uri="{FF2B5EF4-FFF2-40B4-BE49-F238E27FC236}">
                <a16:creationId xmlns:a16="http://schemas.microsoft.com/office/drawing/2014/main" id="{7149636B-9504-0ECE-03A7-83317AEAB769}"/>
              </a:ext>
            </a:extLst>
          </p:cNvPr>
          <p:cNvSpPr>
            <a:spLocks noGrp="1"/>
          </p:cNvSpPr>
          <p:nvPr>
            <p:ph idx="1"/>
          </p:nvPr>
        </p:nvSpPr>
        <p:spPr/>
        <p:txBody>
          <a:bodyPr/>
          <a:lstStyle/>
          <a:p>
            <a:r>
              <a:rPr lang="nl-NL" dirty="0"/>
              <a:t>Scrum kent 5 gebeurtenissen: De Sprint, Sprint Planning, Daily Scrum, Sprint Review, Sprint </a:t>
            </a:r>
            <a:r>
              <a:rPr lang="nl-NL" dirty="0" err="1"/>
              <a:t>Retrospective</a:t>
            </a:r>
            <a:endParaRPr lang="nl-NL" dirty="0"/>
          </a:p>
          <a:p>
            <a:r>
              <a:rPr lang="nl-NL" dirty="0"/>
              <a:t>Elke gebeurtenis is een formele gelegenheid voor inspectie en adaptatie van de artefacten</a:t>
            </a:r>
          </a:p>
          <a:p>
            <a:r>
              <a:rPr lang="nl-NL" dirty="0"/>
              <a:t>Gebeurtenissen zorgen voor regelmaat en transparantie; ze minimaliseren de behoefte aan andere vergaderingen</a:t>
            </a:r>
          </a:p>
          <a:p>
            <a:r>
              <a:rPr lang="nl-NL" dirty="0"/>
              <a:t>De Sprint is de overkoepelende gebeurtenis (de hartslag van Scrum) die alle andere events bevat</a:t>
            </a:r>
          </a:p>
        </p:txBody>
      </p:sp>
    </p:spTree>
    <p:extLst>
      <p:ext uri="{BB962C8B-B14F-4D97-AF65-F5344CB8AC3E}">
        <p14:creationId xmlns:p14="http://schemas.microsoft.com/office/powerpoint/2010/main" val="252381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3F9B6A0-24BF-60B5-2445-A78F9029A61E}"/>
              </a:ext>
            </a:extLst>
          </p:cNvPr>
          <p:cNvSpPr>
            <a:spLocks noGrp="1"/>
          </p:cNvSpPr>
          <p:nvPr>
            <p:ph type="title"/>
          </p:nvPr>
        </p:nvSpPr>
        <p:spPr/>
        <p:txBody>
          <a:bodyPr/>
          <a:lstStyle/>
          <a:p>
            <a:r>
              <a:rPr lang="nl-NL" dirty="0"/>
              <a:t>De Sprint </a:t>
            </a:r>
          </a:p>
        </p:txBody>
      </p:sp>
      <p:sp>
        <p:nvSpPr>
          <p:cNvPr id="3" name="Tijdelijke aanduiding voor inhoud 2">
            <a:extLst>
              <a:ext uri="{FF2B5EF4-FFF2-40B4-BE49-F238E27FC236}">
                <a16:creationId xmlns:a16="http://schemas.microsoft.com/office/drawing/2014/main" id="{5CE253ED-7AFD-663D-907B-C7B77BB3EC93}"/>
              </a:ext>
            </a:extLst>
          </p:cNvPr>
          <p:cNvSpPr>
            <a:spLocks noGrp="1"/>
          </p:cNvSpPr>
          <p:nvPr>
            <p:ph idx="1"/>
          </p:nvPr>
        </p:nvSpPr>
        <p:spPr/>
        <p:txBody>
          <a:bodyPr>
            <a:normAutofit lnSpcReduction="10000"/>
          </a:bodyPr>
          <a:lstStyle/>
          <a:p>
            <a:r>
              <a:rPr lang="nl-NL" dirty="0"/>
              <a:t>Hartslag van Scrum: vaste </a:t>
            </a:r>
            <a:r>
              <a:rPr lang="nl-NL" dirty="0" err="1"/>
              <a:t>timebox</a:t>
            </a:r>
            <a:r>
              <a:rPr lang="nl-NL" dirty="0"/>
              <a:t> van max. 1 maand (vaak 1–2 weken) voor het opleveren van een Increment</a:t>
            </a:r>
          </a:p>
          <a:p>
            <a:r>
              <a:rPr lang="nl-NL" dirty="0"/>
              <a:t>Omvat alle events en werk om een </a:t>
            </a:r>
            <a:r>
              <a:rPr lang="nl-NL" dirty="0" err="1"/>
              <a:t>Done</a:t>
            </a:r>
            <a:r>
              <a:rPr lang="nl-NL" dirty="0"/>
              <a:t> product Increment en een Sprint Doel te bereiken</a:t>
            </a:r>
          </a:p>
          <a:p>
            <a:r>
              <a:rPr lang="nl-NL" dirty="0"/>
              <a:t>Alle benodigde activiteiten – Sprint Planning, Daily Scrums, Sprint Review, </a:t>
            </a:r>
            <a:r>
              <a:rPr lang="nl-NL" dirty="0" err="1"/>
              <a:t>Retrospective</a:t>
            </a:r>
            <a:r>
              <a:rPr lang="nl-NL" dirty="0"/>
              <a:t> – gebeuren binnen de Sprint</a:t>
            </a:r>
          </a:p>
          <a:p>
            <a:r>
              <a:rPr lang="nl-NL" dirty="0"/>
              <a:t>Tijdens de Sprint: geen veranderingen die het Sprint Doel in gevaar brengen; kwaliteit wordt niet verlaagd</a:t>
            </a:r>
          </a:p>
          <a:p>
            <a:r>
              <a:rPr lang="nl-NL" dirty="0"/>
              <a:t>Scope aanpassen mag als team meer leert, in overleg tussen PO en Developers, zonder het Sprint Doel te compromitteren</a:t>
            </a:r>
          </a:p>
        </p:txBody>
      </p:sp>
    </p:spTree>
    <p:extLst>
      <p:ext uri="{BB962C8B-B14F-4D97-AF65-F5344CB8AC3E}">
        <p14:creationId xmlns:p14="http://schemas.microsoft.com/office/powerpoint/2010/main" val="1836624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ED2866-1E86-A8EA-036E-C583B9DEDDEC}"/>
              </a:ext>
            </a:extLst>
          </p:cNvPr>
          <p:cNvSpPr>
            <a:spLocks noGrp="1"/>
          </p:cNvSpPr>
          <p:nvPr>
            <p:ph type="title"/>
          </p:nvPr>
        </p:nvSpPr>
        <p:spPr/>
        <p:txBody>
          <a:bodyPr/>
          <a:lstStyle/>
          <a:p>
            <a:r>
              <a:rPr lang="nl-NL" dirty="0"/>
              <a:t>Sprint Planning</a:t>
            </a:r>
          </a:p>
        </p:txBody>
      </p:sp>
      <p:sp>
        <p:nvSpPr>
          <p:cNvPr id="3" name="Tijdelijke aanduiding voor inhoud 2">
            <a:extLst>
              <a:ext uri="{FF2B5EF4-FFF2-40B4-BE49-F238E27FC236}">
                <a16:creationId xmlns:a16="http://schemas.microsoft.com/office/drawing/2014/main" id="{A67558A5-65E0-4FEF-7140-35D61F58EBAE}"/>
              </a:ext>
            </a:extLst>
          </p:cNvPr>
          <p:cNvSpPr>
            <a:spLocks noGrp="1"/>
          </p:cNvSpPr>
          <p:nvPr>
            <p:ph idx="1"/>
          </p:nvPr>
        </p:nvSpPr>
        <p:spPr/>
        <p:txBody>
          <a:bodyPr>
            <a:normAutofit fontScale="92500" lnSpcReduction="10000"/>
          </a:bodyPr>
          <a:lstStyle/>
          <a:p>
            <a:r>
              <a:rPr lang="nl-NL" dirty="0"/>
              <a:t>Start van de Sprint: het Scrum Team plant het werk voor de komende Sprint</a:t>
            </a:r>
          </a:p>
          <a:p>
            <a:r>
              <a:rPr lang="nl-NL" dirty="0"/>
              <a:t>Beantwoordt drie vragen: Waarom is deze Sprint waardevol? Wat kunnen we deze Sprint doen? Hoe zal het werk gedaan worden?</a:t>
            </a:r>
          </a:p>
          <a:p>
            <a:pPr lvl="1"/>
            <a:r>
              <a:rPr lang="nl-NL" dirty="0"/>
              <a:t>Onderwerp 1 – Waarom: Bepaal samen een Sprint Doel (waarde en doelstelling van deze Sprint)</a:t>
            </a:r>
          </a:p>
          <a:p>
            <a:pPr lvl="1"/>
            <a:r>
              <a:rPr lang="nl-NL" dirty="0"/>
              <a:t>Onderwerp 2 – Wat: Selecteer Product </a:t>
            </a:r>
            <a:r>
              <a:rPr lang="nl-NL" dirty="0" err="1"/>
              <a:t>Backlog</a:t>
            </a:r>
            <a:r>
              <a:rPr lang="nl-NL" dirty="0"/>
              <a:t> items die haalbaar zijn deze Sprint (gebaseerd op prioriteit &amp; capaciteit)</a:t>
            </a:r>
          </a:p>
          <a:p>
            <a:pPr lvl="1"/>
            <a:r>
              <a:rPr lang="nl-NL" dirty="0"/>
              <a:t>Onderwerp 3 – Hoe: Maak een plan om het gekozen werk te realiseren (Sprint </a:t>
            </a:r>
            <a:r>
              <a:rPr lang="nl-NL" dirty="0" err="1"/>
              <a:t>Backlog</a:t>
            </a:r>
            <a:r>
              <a:rPr lang="nl-NL" dirty="0"/>
              <a:t>: taken, aanpak, etc.)</a:t>
            </a:r>
          </a:p>
          <a:p>
            <a:r>
              <a:rPr lang="nl-NL" dirty="0" err="1"/>
              <a:t>Timebox</a:t>
            </a:r>
            <a:r>
              <a:rPr lang="nl-NL" dirty="0"/>
              <a:t>: max. 8 uur voor een Sprint van 1 maand (proportioneel korter bij kortere Sprints)</a:t>
            </a:r>
          </a:p>
        </p:txBody>
      </p:sp>
    </p:spTree>
    <p:extLst>
      <p:ext uri="{BB962C8B-B14F-4D97-AF65-F5344CB8AC3E}">
        <p14:creationId xmlns:p14="http://schemas.microsoft.com/office/powerpoint/2010/main" val="21836568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EADDFC0-4192-EB44-BE47-4A4AA087A528}"/>
              </a:ext>
            </a:extLst>
          </p:cNvPr>
          <p:cNvSpPr>
            <a:spLocks noGrp="1"/>
          </p:cNvSpPr>
          <p:nvPr>
            <p:ph type="title"/>
          </p:nvPr>
        </p:nvSpPr>
        <p:spPr/>
        <p:txBody>
          <a:bodyPr/>
          <a:lstStyle/>
          <a:p>
            <a:r>
              <a:rPr lang="nl-NL" dirty="0"/>
              <a:t>Daily Scrum</a:t>
            </a:r>
          </a:p>
        </p:txBody>
      </p:sp>
      <p:sp>
        <p:nvSpPr>
          <p:cNvPr id="3" name="Tijdelijke aanduiding voor inhoud 2">
            <a:extLst>
              <a:ext uri="{FF2B5EF4-FFF2-40B4-BE49-F238E27FC236}">
                <a16:creationId xmlns:a16="http://schemas.microsoft.com/office/drawing/2014/main" id="{7FD6DFE2-5321-150E-7691-AA2E2A2E391D}"/>
              </a:ext>
            </a:extLst>
          </p:cNvPr>
          <p:cNvSpPr>
            <a:spLocks noGrp="1"/>
          </p:cNvSpPr>
          <p:nvPr>
            <p:ph idx="1"/>
          </p:nvPr>
        </p:nvSpPr>
        <p:spPr/>
        <p:txBody>
          <a:bodyPr>
            <a:normAutofit lnSpcReduction="10000"/>
          </a:bodyPr>
          <a:lstStyle/>
          <a:p>
            <a:r>
              <a:rPr lang="nl-NL" dirty="0"/>
              <a:t>Dagelijkse stand-up van 15 minuten voor de Developers; elke werkdag op hetzelfde tijdstip en plaats</a:t>
            </a:r>
          </a:p>
          <a:p>
            <a:r>
              <a:rPr lang="nl-NL" dirty="0"/>
              <a:t>Doel: voortgang richting het Sprint Doel inspecteren en de Sprint </a:t>
            </a:r>
            <a:r>
              <a:rPr lang="nl-NL" dirty="0" err="1"/>
              <a:t>Backlog</a:t>
            </a:r>
            <a:r>
              <a:rPr lang="nl-NL" dirty="0"/>
              <a:t> aanpassen indien nodig</a:t>
            </a:r>
          </a:p>
          <a:p>
            <a:r>
              <a:rPr lang="nl-NL" dirty="0"/>
              <a:t>Developers stemmen af: Wat hebben we gedaan? Wat gaan we doen? Zijn er obstakels? – plan komende 24 uur opstellen</a:t>
            </a:r>
          </a:p>
          <a:p>
            <a:r>
              <a:rPr lang="nl-NL" dirty="0"/>
              <a:t>Focus op bijwerken van het plan: tegen einde Daily Scrum is het plan voor de volgende dag aangepast (indien nodig)</a:t>
            </a:r>
          </a:p>
          <a:p>
            <a:r>
              <a:rPr lang="nl-NL" dirty="0"/>
              <a:t>Verbeterde communicatie en zelforganisatie; maakt andere vergaderingen overbodig</a:t>
            </a:r>
          </a:p>
        </p:txBody>
      </p:sp>
    </p:spTree>
    <p:extLst>
      <p:ext uri="{BB962C8B-B14F-4D97-AF65-F5344CB8AC3E}">
        <p14:creationId xmlns:p14="http://schemas.microsoft.com/office/powerpoint/2010/main" val="15734558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F79BDC7-6CFD-DACD-98A1-680991D78CEE}"/>
              </a:ext>
            </a:extLst>
          </p:cNvPr>
          <p:cNvSpPr>
            <a:spLocks noGrp="1"/>
          </p:cNvSpPr>
          <p:nvPr>
            <p:ph type="title"/>
          </p:nvPr>
        </p:nvSpPr>
        <p:spPr/>
        <p:txBody>
          <a:bodyPr/>
          <a:lstStyle/>
          <a:p>
            <a:r>
              <a:rPr lang="nl-NL" dirty="0"/>
              <a:t>Sprint Review</a:t>
            </a:r>
          </a:p>
        </p:txBody>
      </p:sp>
      <p:sp>
        <p:nvSpPr>
          <p:cNvPr id="3" name="Tijdelijke aanduiding voor inhoud 2">
            <a:extLst>
              <a:ext uri="{FF2B5EF4-FFF2-40B4-BE49-F238E27FC236}">
                <a16:creationId xmlns:a16="http://schemas.microsoft.com/office/drawing/2014/main" id="{4392BA53-8442-2B3A-7952-2AF40866D3E0}"/>
              </a:ext>
            </a:extLst>
          </p:cNvPr>
          <p:cNvSpPr>
            <a:spLocks noGrp="1"/>
          </p:cNvSpPr>
          <p:nvPr>
            <p:ph idx="1"/>
          </p:nvPr>
        </p:nvSpPr>
        <p:spPr/>
        <p:txBody>
          <a:bodyPr>
            <a:normAutofit fontScale="92500" lnSpcReduction="10000"/>
          </a:bodyPr>
          <a:lstStyle/>
          <a:p>
            <a:r>
              <a:rPr lang="nl-NL" dirty="0"/>
              <a:t>Vindt plaats aan het einde van de Sprint; Scrum Team en stakeholders inspecteren het opgeleverde Increment en bespreken resultaten</a:t>
            </a:r>
          </a:p>
          <a:p>
            <a:r>
              <a:rPr lang="nl-NL" dirty="0"/>
              <a:t>Doel: de uitkomst van de Sprint evalueren en gezamenlijk bepalen toekomstige aanpassingen (wat doen we hierna?)</a:t>
            </a:r>
          </a:p>
          <a:p>
            <a:r>
              <a:rPr lang="nl-NL" dirty="0"/>
              <a:t>Scrum Team presenteert wat er gedaan is (Increment); belanghebbenden geven feedback en bespreken voortgang richting het Product Doel</a:t>
            </a:r>
          </a:p>
          <a:p>
            <a:r>
              <a:rPr lang="nl-NL" dirty="0"/>
              <a:t>Resultaat: een geüpdatete Product </a:t>
            </a:r>
            <a:r>
              <a:rPr lang="nl-NL" dirty="0" err="1"/>
              <a:t>Backlog</a:t>
            </a:r>
            <a:r>
              <a:rPr lang="nl-NL" dirty="0"/>
              <a:t> voor de volgende Sprint(s) – nieuwe inzichten, gewijzigde prioriteiten worden verwerkt</a:t>
            </a:r>
          </a:p>
          <a:p>
            <a:r>
              <a:rPr lang="nl-NL" dirty="0" err="1"/>
              <a:t>Timebox</a:t>
            </a:r>
            <a:r>
              <a:rPr lang="nl-NL" dirty="0"/>
              <a:t>: max. 4 uur voor een Sprint van een maand (proportioneel korter voor kortere Sprints)</a:t>
            </a:r>
          </a:p>
        </p:txBody>
      </p:sp>
    </p:spTree>
    <p:extLst>
      <p:ext uri="{BB962C8B-B14F-4D97-AF65-F5344CB8AC3E}">
        <p14:creationId xmlns:p14="http://schemas.microsoft.com/office/powerpoint/2010/main" val="27416048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E8C37F2-BA9D-80B8-C222-6233204DD84C}"/>
              </a:ext>
            </a:extLst>
          </p:cNvPr>
          <p:cNvSpPr>
            <a:spLocks noGrp="1"/>
          </p:cNvSpPr>
          <p:nvPr>
            <p:ph type="title"/>
          </p:nvPr>
        </p:nvSpPr>
        <p:spPr/>
        <p:txBody>
          <a:bodyPr/>
          <a:lstStyle/>
          <a:p>
            <a:r>
              <a:rPr lang="nl-NL" dirty="0"/>
              <a:t>Sprint </a:t>
            </a:r>
            <a:r>
              <a:rPr lang="nl-NL" dirty="0" err="1"/>
              <a:t>Retrospective</a:t>
            </a:r>
            <a:endParaRPr lang="nl-NL" dirty="0"/>
          </a:p>
        </p:txBody>
      </p:sp>
      <p:sp>
        <p:nvSpPr>
          <p:cNvPr id="3" name="Tijdelijke aanduiding voor inhoud 2">
            <a:extLst>
              <a:ext uri="{FF2B5EF4-FFF2-40B4-BE49-F238E27FC236}">
                <a16:creationId xmlns:a16="http://schemas.microsoft.com/office/drawing/2014/main" id="{798C8EA6-12F0-1BA2-DA6B-2AC935B6DAAD}"/>
              </a:ext>
            </a:extLst>
          </p:cNvPr>
          <p:cNvSpPr>
            <a:spLocks noGrp="1"/>
          </p:cNvSpPr>
          <p:nvPr>
            <p:ph idx="1"/>
          </p:nvPr>
        </p:nvSpPr>
        <p:spPr/>
        <p:txBody>
          <a:bodyPr>
            <a:normAutofit lnSpcReduction="10000"/>
          </a:bodyPr>
          <a:lstStyle/>
          <a:p>
            <a:r>
              <a:rPr lang="nl-NL" dirty="0"/>
              <a:t>Afsluitende bijeenkomst van de Sprint (na de Review, vóór de volgende Sprint Planning)</a:t>
            </a:r>
          </a:p>
          <a:p>
            <a:r>
              <a:rPr lang="nl-NL" dirty="0"/>
              <a:t>Doel: Scrum Team reflecteert op de afgelopen Sprint en identificeert verbeteringen om kwaliteit en effectiviteit te verhogen</a:t>
            </a:r>
          </a:p>
          <a:p>
            <a:r>
              <a:rPr lang="nl-NL" dirty="0"/>
              <a:t>Team bespreekt wat goed ging, wat beter kon, en bedenkt concrete acties om het proces of samenwerking te verbeteren</a:t>
            </a:r>
          </a:p>
          <a:p>
            <a:r>
              <a:rPr lang="nl-NL" dirty="0"/>
              <a:t>Resultaat: plan om minstens één verbetering in de volgende Sprint door te voeren (continu leren)</a:t>
            </a:r>
          </a:p>
          <a:p>
            <a:r>
              <a:rPr lang="nl-NL" dirty="0" err="1"/>
              <a:t>Timebox</a:t>
            </a:r>
            <a:r>
              <a:rPr lang="nl-NL" dirty="0"/>
              <a:t>: max. 3 uur voor een Sprint van een maand (korter voor kortere Sprints)</a:t>
            </a:r>
          </a:p>
        </p:txBody>
      </p:sp>
    </p:spTree>
    <p:extLst>
      <p:ext uri="{BB962C8B-B14F-4D97-AF65-F5344CB8AC3E}">
        <p14:creationId xmlns:p14="http://schemas.microsoft.com/office/powerpoint/2010/main" val="42429249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212ADDC-914C-D00D-B9AB-E309E0F3450B}"/>
              </a:ext>
            </a:extLst>
          </p:cNvPr>
          <p:cNvSpPr>
            <a:spLocks noGrp="1"/>
          </p:cNvSpPr>
          <p:nvPr>
            <p:ph type="title"/>
          </p:nvPr>
        </p:nvSpPr>
        <p:spPr/>
        <p:txBody>
          <a:bodyPr/>
          <a:lstStyle/>
          <a:p>
            <a:r>
              <a:rPr lang="nl-NL" dirty="0"/>
              <a:t>Scrum Artefacten</a:t>
            </a:r>
          </a:p>
        </p:txBody>
      </p:sp>
      <p:sp>
        <p:nvSpPr>
          <p:cNvPr id="3" name="Tijdelijke aanduiding voor inhoud 2">
            <a:extLst>
              <a:ext uri="{FF2B5EF4-FFF2-40B4-BE49-F238E27FC236}">
                <a16:creationId xmlns:a16="http://schemas.microsoft.com/office/drawing/2014/main" id="{CB84EB70-E190-2E27-64E5-240581E378D9}"/>
              </a:ext>
            </a:extLst>
          </p:cNvPr>
          <p:cNvSpPr>
            <a:spLocks noGrp="1"/>
          </p:cNvSpPr>
          <p:nvPr>
            <p:ph idx="1"/>
          </p:nvPr>
        </p:nvSpPr>
        <p:spPr/>
        <p:txBody>
          <a:bodyPr/>
          <a:lstStyle/>
          <a:p>
            <a:r>
              <a:rPr lang="nl-NL" dirty="0"/>
              <a:t>Drie artefacten vertegenwoordigen al het werk en de waarde in Scrum: Product </a:t>
            </a:r>
            <a:r>
              <a:rPr lang="nl-NL" dirty="0" err="1"/>
              <a:t>Backlog</a:t>
            </a:r>
            <a:r>
              <a:rPr lang="nl-NL" dirty="0"/>
              <a:t>, Sprint </a:t>
            </a:r>
            <a:r>
              <a:rPr lang="nl-NL" dirty="0" err="1"/>
              <a:t>Backlog</a:t>
            </a:r>
            <a:r>
              <a:rPr lang="nl-NL" dirty="0"/>
              <a:t> en Increment</a:t>
            </a:r>
          </a:p>
          <a:p>
            <a:r>
              <a:rPr lang="nl-NL" dirty="0"/>
              <a:t>Ontworpen voor maximale transparantie van belangrijke informatie</a:t>
            </a:r>
          </a:p>
          <a:p>
            <a:r>
              <a:rPr lang="nl-NL" dirty="0"/>
              <a:t>Iedereen heeft daardoor de zelfde inzicht, wat nodig is als basis voor inspectie en adaptatie</a:t>
            </a:r>
          </a:p>
          <a:p>
            <a:r>
              <a:rPr lang="nl-NL" dirty="0"/>
              <a:t>Elk artefact heeft een specifiek commitment (focuspunt): Product Doel, Sprint Doel en Definition of </a:t>
            </a:r>
            <a:r>
              <a:rPr lang="nl-NL" dirty="0" err="1"/>
              <a:t>Done</a:t>
            </a:r>
            <a:endParaRPr lang="nl-NL" dirty="0"/>
          </a:p>
        </p:txBody>
      </p:sp>
    </p:spTree>
    <p:extLst>
      <p:ext uri="{BB962C8B-B14F-4D97-AF65-F5344CB8AC3E}">
        <p14:creationId xmlns:p14="http://schemas.microsoft.com/office/powerpoint/2010/main" val="32598444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A7578D-D078-043E-AF85-32281D154AAF}"/>
              </a:ext>
            </a:extLst>
          </p:cNvPr>
          <p:cNvSpPr>
            <a:spLocks noGrp="1"/>
          </p:cNvSpPr>
          <p:nvPr>
            <p:ph type="title"/>
          </p:nvPr>
        </p:nvSpPr>
        <p:spPr/>
        <p:txBody>
          <a:bodyPr/>
          <a:lstStyle/>
          <a:p>
            <a:r>
              <a:rPr lang="nl-NL" dirty="0"/>
              <a:t>Agenda</a:t>
            </a:r>
          </a:p>
        </p:txBody>
      </p:sp>
      <p:sp>
        <p:nvSpPr>
          <p:cNvPr id="3" name="Tijdelijke aanduiding voor inhoud 2">
            <a:extLst>
              <a:ext uri="{FF2B5EF4-FFF2-40B4-BE49-F238E27FC236}">
                <a16:creationId xmlns:a16="http://schemas.microsoft.com/office/drawing/2014/main" id="{1A711ADF-E252-E2B5-FB52-7F5BD7DD9AB6}"/>
              </a:ext>
            </a:extLst>
          </p:cNvPr>
          <p:cNvSpPr>
            <a:spLocks noGrp="1"/>
          </p:cNvSpPr>
          <p:nvPr>
            <p:ph idx="1"/>
          </p:nvPr>
        </p:nvSpPr>
        <p:spPr/>
        <p:txBody>
          <a:bodyPr>
            <a:normAutofit fontScale="92500" lnSpcReduction="20000"/>
          </a:bodyPr>
          <a:lstStyle/>
          <a:p>
            <a:r>
              <a:rPr lang="nl-NL" dirty="0"/>
              <a:t>Wat is Scrum? (Definitie en kenmerken)</a:t>
            </a:r>
          </a:p>
          <a:p>
            <a:r>
              <a:rPr lang="nl-NL" dirty="0"/>
              <a:t>Scrum Theorie (Empirisme, </a:t>
            </a:r>
            <a:r>
              <a:rPr lang="nl-NL" dirty="0" err="1"/>
              <a:t>Lean</a:t>
            </a:r>
            <a:r>
              <a:rPr lang="nl-NL" dirty="0"/>
              <a:t>, iteratief &amp; incrementeel)</a:t>
            </a:r>
          </a:p>
          <a:p>
            <a:r>
              <a:rPr lang="nl-NL" dirty="0"/>
              <a:t>Scrum Pijlers (Transparantie, Inspectie, Adaptatie)</a:t>
            </a:r>
          </a:p>
          <a:p>
            <a:r>
              <a:rPr lang="nl-NL" dirty="0"/>
              <a:t>Scrum Waarden</a:t>
            </a:r>
          </a:p>
          <a:p>
            <a:r>
              <a:rPr lang="nl-NL" dirty="0"/>
              <a:t>Scrum Team &amp; Rollen</a:t>
            </a:r>
          </a:p>
          <a:p>
            <a:r>
              <a:rPr lang="nl-NL" dirty="0"/>
              <a:t>Scrum Gebeurtenissen (Events)</a:t>
            </a:r>
          </a:p>
          <a:p>
            <a:r>
              <a:rPr lang="nl-NL" dirty="0"/>
              <a:t>Scrum Artefacten &amp; </a:t>
            </a:r>
            <a:r>
              <a:rPr lang="nl-NL" dirty="0" err="1"/>
              <a:t>Commitments</a:t>
            </a:r>
            <a:endParaRPr lang="nl-NL" dirty="0"/>
          </a:p>
          <a:p>
            <a:r>
              <a:rPr lang="nl-NL" dirty="0"/>
              <a:t>Scrum in de praktijk (Finance &amp; Control)</a:t>
            </a:r>
          </a:p>
          <a:p>
            <a:r>
              <a:rPr lang="nl-NL" dirty="0"/>
              <a:t>Voordelen van Scrum</a:t>
            </a:r>
          </a:p>
          <a:p>
            <a:r>
              <a:rPr lang="nl-NL" dirty="0"/>
              <a:t>Conclusie &amp; Vragen</a:t>
            </a:r>
          </a:p>
          <a:p>
            <a:endParaRPr lang="nl-NL" dirty="0"/>
          </a:p>
        </p:txBody>
      </p:sp>
    </p:spTree>
    <p:extLst>
      <p:ext uri="{BB962C8B-B14F-4D97-AF65-F5344CB8AC3E}">
        <p14:creationId xmlns:p14="http://schemas.microsoft.com/office/powerpoint/2010/main" val="34589766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7AAFEF6-2128-05BA-578B-8B39B8474194}"/>
              </a:ext>
            </a:extLst>
          </p:cNvPr>
          <p:cNvSpPr>
            <a:spLocks noGrp="1"/>
          </p:cNvSpPr>
          <p:nvPr>
            <p:ph type="title"/>
          </p:nvPr>
        </p:nvSpPr>
        <p:spPr/>
        <p:txBody>
          <a:bodyPr/>
          <a:lstStyle/>
          <a:p>
            <a:r>
              <a:rPr lang="nl-NL" dirty="0"/>
              <a:t>Product </a:t>
            </a:r>
            <a:r>
              <a:rPr lang="nl-NL" dirty="0" err="1"/>
              <a:t>Backlog</a:t>
            </a:r>
            <a:endParaRPr lang="nl-NL" dirty="0"/>
          </a:p>
        </p:txBody>
      </p:sp>
      <p:sp>
        <p:nvSpPr>
          <p:cNvPr id="3" name="Tijdelijke aanduiding voor inhoud 2">
            <a:extLst>
              <a:ext uri="{FF2B5EF4-FFF2-40B4-BE49-F238E27FC236}">
                <a16:creationId xmlns:a16="http://schemas.microsoft.com/office/drawing/2014/main" id="{49A4609F-2131-7CB9-766B-E7C117396618}"/>
              </a:ext>
            </a:extLst>
          </p:cNvPr>
          <p:cNvSpPr>
            <a:spLocks noGrp="1"/>
          </p:cNvSpPr>
          <p:nvPr>
            <p:ph idx="1"/>
          </p:nvPr>
        </p:nvSpPr>
        <p:spPr/>
        <p:txBody>
          <a:bodyPr>
            <a:normAutofit fontScale="92500"/>
          </a:bodyPr>
          <a:lstStyle/>
          <a:p>
            <a:r>
              <a:rPr lang="nl-NL" dirty="0"/>
              <a:t>Enige bron van werk voor het team: levende, geordende lijst van alles dat nodig is om het product te verbeteren</a:t>
            </a:r>
          </a:p>
          <a:p>
            <a:r>
              <a:rPr lang="nl-NL" dirty="0"/>
              <a:t>Dynamisch document: wordt voortdurend aangepast en verfijnd naarmate er meer inzicht komt (</a:t>
            </a:r>
            <a:r>
              <a:rPr lang="nl-NL" dirty="0" err="1"/>
              <a:t>backlog</a:t>
            </a:r>
            <a:r>
              <a:rPr lang="nl-NL" dirty="0"/>
              <a:t> </a:t>
            </a:r>
            <a:r>
              <a:rPr lang="nl-NL" dirty="0" err="1"/>
              <a:t>refinement</a:t>
            </a:r>
            <a:r>
              <a:rPr lang="nl-NL" dirty="0"/>
              <a:t>)</a:t>
            </a:r>
          </a:p>
          <a:p>
            <a:r>
              <a:rPr lang="nl-NL" dirty="0"/>
              <a:t>Items zijn geprioriteerd (geordend) op waarde, urgentie en risico; </a:t>
            </a:r>
            <a:r>
              <a:rPr lang="nl-NL" dirty="0" err="1"/>
              <a:t>Backlog</a:t>
            </a:r>
            <a:r>
              <a:rPr lang="nl-NL" dirty="0"/>
              <a:t> is altijd up-to-date en inzichtelijk voor iedereen</a:t>
            </a:r>
          </a:p>
          <a:p>
            <a:r>
              <a:rPr lang="nl-NL" dirty="0"/>
              <a:t>Alleen de Product </a:t>
            </a:r>
            <a:r>
              <a:rPr lang="nl-NL" dirty="0" err="1"/>
              <a:t>Owner</a:t>
            </a:r>
            <a:r>
              <a:rPr lang="nl-NL" dirty="0"/>
              <a:t> beheert de </a:t>
            </a:r>
            <a:r>
              <a:rPr lang="nl-NL" dirty="0" err="1"/>
              <a:t>backlog</a:t>
            </a:r>
            <a:r>
              <a:rPr lang="nl-NL" dirty="0"/>
              <a:t> (voegt toe, prioriteert, schrapt), maar doet dit in overleg met Developers en stakeholders</a:t>
            </a:r>
          </a:p>
          <a:p>
            <a:r>
              <a:rPr lang="nl-NL" dirty="0"/>
              <a:t>Developers schatten </a:t>
            </a:r>
            <a:r>
              <a:rPr lang="nl-NL" dirty="0" err="1"/>
              <a:t>backlog</a:t>
            </a:r>
            <a:r>
              <a:rPr lang="nl-NL" dirty="0"/>
              <a:t> items en helpen ze te verduidelijken; zo blijft de </a:t>
            </a:r>
            <a:r>
              <a:rPr lang="nl-NL" dirty="0" err="1"/>
              <a:t>backlog</a:t>
            </a:r>
            <a:r>
              <a:rPr lang="nl-NL" dirty="0"/>
              <a:t> helder en uitvoerbaar voor komende Sprints</a:t>
            </a:r>
          </a:p>
        </p:txBody>
      </p:sp>
    </p:spTree>
    <p:extLst>
      <p:ext uri="{BB962C8B-B14F-4D97-AF65-F5344CB8AC3E}">
        <p14:creationId xmlns:p14="http://schemas.microsoft.com/office/powerpoint/2010/main" val="37544902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270E350-BEDF-2146-42FD-9CBB35DD9806}"/>
              </a:ext>
            </a:extLst>
          </p:cNvPr>
          <p:cNvSpPr>
            <a:spLocks noGrp="1"/>
          </p:cNvSpPr>
          <p:nvPr>
            <p:ph type="title"/>
          </p:nvPr>
        </p:nvSpPr>
        <p:spPr/>
        <p:txBody>
          <a:bodyPr/>
          <a:lstStyle/>
          <a:p>
            <a:r>
              <a:rPr lang="nl-NL" dirty="0"/>
              <a:t>Product Doel </a:t>
            </a:r>
          </a:p>
        </p:txBody>
      </p:sp>
      <p:sp>
        <p:nvSpPr>
          <p:cNvPr id="3" name="Tijdelijke aanduiding voor inhoud 2">
            <a:extLst>
              <a:ext uri="{FF2B5EF4-FFF2-40B4-BE49-F238E27FC236}">
                <a16:creationId xmlns:a16="http://schemas.microsoft.com/office/drawing/2014/main" id="{323111FA-0CB4-7D7A-E729-5C949BE3211B}"/>
              </a:ext>
            </a:extLst>
          </p:cNvPr>
          <p:cNvSpPr>
            <a:spLocks noGrp="1"/>
          </p:cNvSpPr>
          <p:nvPr>
            <p:ph idx="1"/>
          </p:nvPr>
        </p:nvSpPr>
        <p:spPr/>
        <p:txBody>
          <a:bodyPr>
            <a:normAutofit lnSpcReduction="10000"/>
          </a:bodyPr>
          <a:lstStyle/>
          <a:p>
            <a:r>
              <a:rPr lang="nl-NL" dirty="0"/>
              <a:t>Lange-termijn doelstelling voor het product; beschrijft een toekomstige gewenste toestand van het product</a:t>
            </a:r>
          </a:p>
          <a:p>
            <a:r>
              <a:rPr lang="nl-NL" dirty="0"/>
              <a:t>Geeft richting aan de Product </a:t>
            </a:r>
            <a:r>
              <a:rPr lang="nl-NL" dirty="0" err="1"/>
              <a:t>Backlog</a:t>
            </a:r>
            <a:r>
              <a:rPr lang="nl-NL" dirty="0"/>
              <a:t>: de </a:t>
            </a:r>
            <a:r>
              <a:rPr lang="nl-NL" dirty="0" err="1"/>
              <a:t>backlog</a:t>
            </a:r>
            <a:r>
              <a:rPr lang="nl-NL" dirty="0"/>
              <a:t>-items zijn de stappen om dit Product Doel te bereiken</a:t>
            </a:r>
          </a:p>
          <a:p>
            <a:r>
              <a:rPr lang="nl-NL" dirty="0"/>
              <a:t>Er is altijd precies één Product Doel actief; het Scrum Team werkt daar naartoe alvorens een nieuw doel te formuleren</a:t>
            </a:r>
          </a:p>
          <a:p>
            <a:r>
              <a:rPr lang="nl-NL" dirty="0"/>
              <a:t>Geformuleerd door de Product </a:t>
            </a:r>
            <a:r>
              <a:rPr lang="nl-NL" dirty="0" err="1"/>
              <a:t>Owner</a:t>
            </a:r>
            <a:r>
              <a:rPr lang="nl-NL" dirty="0"/>
              <a:t> (in samenspraak met team en stakeholders) en op de Product </a:t>
            </a:r>
            <a:r>
              <a:rPr lang="nl-NL" dirty="0" err="1"/>
              <a:t>Backlog</a:t>
            </a:r>
            <a:r>
              <a:rPr lang="nl-NL" dirty="0"/>
              <a:t> vastgelegd</a:t>
            </a:r>
          </a:p>
          <a:p>
            <a:r>
              <a:rPr lang="nl-NL" dirty="0"/>
              <a:t>Het Product Doel richt het team op een gedeelde visie en zorgt voor continuïteit over meerdere Sprints heen</a:t>
            </a:r>
          </a:p>
        </p:txBody>
      </p:sp>
    </p:spTree>
    <p:extLst>
      <p:ext uri="{BB962C8B-B14F-4D97-AF65-F5344CB8AC3E}">
        <p14:creationId xmlns:p14="http://schemas.microsoft.com/office/powerpoint/2010/main" val="13509933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BE0E0B-DC49-7053-0B06-8DF9F6416EA0}"/>
              </a:ext>
            </a:extLst>
          </p:cNvPr>
          <p:cNvSpPr>
            <a:spLocks noGrp="1"/>
          </p:cNvSpPr>
          <p:nvPr>
            <p:ph type="title"/>
          </p:nvPr>
        </p:nvSpPr>
        <p:spPr/>
        <p:txBody>
          <a:bodyPr/>
          <a:lstStyle/>
          <a:p>
            <a:r>
              <a:rPr lang="nl-NL" dirty="0"/>
              <a:t>Sprint </a:t>
            </a:r>
            <a:r>
              <a:rPr lang="nl-NL" dirty="0" err="1"/>
              <a:t>Backlog</a:t>
            </a:r>
            <a:endParaRPr lang="nl-NL" dirty="0"/>
          </a:p>
        </p:txBody>
      </p:sp>
      <p:sp>
        <p:nvSpPr>
          <p:cNvPr id="3" name="Tijdelijke aanduiding voor inhoud 2">
            <a:extLst>
              <a:ext uri="{FF2B5EF4-FFF2-40B4-BE49-F238E27FC236}">
                <a16:creationId xmlns:a16="http://schemas.microsoft.com/office/drawing/2014/main" id="{DA8083C9-66D7-FCED-8EA4-E98AEC921167}"/>
              </a:ext>
            </a:extLst>
          </p:cNvPr>
          <p:cNvSpPr>
            <a:spLocks noGrp="1"/>
          </p:cNvSpPr>
          <p:nvPr>
            <p:ph idx="1"/>
          </p:nvPr>
        </p:nvSpPr>
        <p:spPr/>
        <p:txBody>
          <a:bodyPr>
            <a:normAutofit fontScale="92500" lnSpcReduction="20000"/>
          </a:bodyPr>
          <a:lstStyle/>
          <a:p>
            <a:r>
              <a:rPr lang="nl-NL" dirty="0"/>
              <a:t>Bestaat uit: het Sprint Doel (waarom), de geselecteerde Product </a:t>
            </a:r>
            <a:r>
              <a:rPr lang="nl-NL" dirty="0" err="1"/>
              <a:t>Backlog</a:t>
            </a:r>
            <a:r>
              <a:rPr lang="nl-NL" dirty="0"/>
              <a:t> items voor deze Sprint (wat) en het uitvoerbare plan voor oplevering (hoe)</a:t>
            </a:r>
          </a:p>
          <a:p>
            <a:r>
              <a:rPr lang="nl-NL" dirty="0"/>
              <a:t>Wordt tijdens de Sprint voortdurend bijgewerkt door de Developers; geeft op elk moment </a:t>
            </a:r>
            <a:r>
              <a:rPr lang="nl-NL" dirty="0" err="1"/>
              <a:t>realtime</a:t>
            </a:r>
            <a:r>
              <a:rPr lang="nl-NL" dirty="0"/>
              <a:t> inzicht in de voortgang</a:t>
            </a:r>
          </a:p>
          <a:p>
            <a:r>
              <a:rPr lang="nl-NL" dirty="0"/>
              <a:t>Bevat alleen het werk dat het team deze Sprint doet om het Sprint Doel te bereiken (geen zijprojectjes of extra’s)</a:t>
            </a:r>
          </a:p>
          <a:p>
            <a:r>
              <a:rPr lang="nl-NL" dirty="0"/>
              <a:t>Alleen de Developers mogen de Sprint </a:t>
            </a:r>
            <a:r>
              <a:rPr lang="nl-NL" dirty="0" err="1"/>
              <a:t>Backlog</a:t>
            </a:r>
            <a:r>
              <a:rPr lang="nl-NL" dirty="0"/>
              <a:t> tijdens de Sprint wijzigen (</a:t>
            </a:r>
            <a:r>
              <a:rPr lang="nl-NL" dirty="0" err="1"/>
              <a:t>zelforganiserend</a:t>
            </a:r>
            <a:r>
              <a:rPr lang="nl-NL" dirty="0"/>
              <a:t> in het bijhouden van hun plan)</a:t>
            </a:r>
          </a:p>
          <a:p>
            <a:r>
              <a:rPr lang="nl-NL" dirty="0"/>
              <a:t>Geeft transparant inzicht: iedereen kan zien wat de status is en hoeveel werk er nog resteert richting het Sprint Doel</a:t>
            </a:r>
          </a:p>
          <a:p>
            <a:pPr marL="0" indent="0">
              <a:buNone/>
            </a:pPr>
            <a:r>
              <a:rPr lang="nl-NL" sz="2600" dirty="0"/>
              <a:t>	(bijv. via een </a:t>
            </a:r>
            <a:r>
              <a:rPr lang="nl-NL" sz="2600" dirty="0" err="1"/>
              <a:t>burndown</a:t>
            </a:r>
            <a:r>
              <a:rPr lang="nl-NL" sz="2600" dirty="0"/>
              <a:t> </a:t>
            </a:r>
            <a:r>
              <a:rPr lang="nl-NL" sz="2600" dirty="0" err="1"/>
              <a:t>chart</a:t>
            </a:r>
            <a:r>
              <a:rPr lang="nl-NL" sz="2600" dirty="0"/>
              <a:t> of </a:t>
            </a:r>
            <a:r>
              <a:rPr lang="nl-NL" sz="2600" dirty="0" err="1"/>
              <a:t>Gantt</a:t>
            </a:r>
            <a:r>
              <a:rPr lang="nl-NL" sz="2600" dirty="0"/>
              <a:t>-overzicht)</a:t>
            </a:r>
          </a:p>
        </p:txBody>
      </p:sp>
    </p:spTree>
    <p:extLst>
      <p:ext uri="{BB962C8B-B14F-4D97-AF65-F5344CB8AC3E}">
        <p14:creationId xmlns:p14="http://schemas.microsoft.com/office/powerpoint/2010/main" val="35818580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C98132-BAD5-7016-C63E-000CE7E5EFE3}"/>
              </a:ext>
            </a:extLst>
          </p:cNvPr>
          <p:cNvSpPr>
            <a:spLocks noGrp="1"/>
          </p:cNvSpPr>
          <p:nvPr>
            <p:ph type="title"/>
          </p:nvPr>
        </p:nvSpPr>
        <p:spPr/>
        <p:txBody>
          <a:bodyPr/>
          <a:lstStyle/>
          <a:p>
            <a:r>
              <a:rPr lang="nl-NL" dirty="0"/>
              <a:t>Sprint Doel</a:t>
            </a:r>
          </a:p>
        </p:txBody>
      </p:sp>
      <p:sp>
        <p:nvSpPr>
          <p:cNvPr id="3" name="Tijdelijke aanduiding voor inhoud 2">
            <a:extLst>
              <a:ext uri="{FF2B5EF4-FFF2-40B4-BE49-F238E27FC236}">
                <a16:creationId xmlns:a16="http://schemas.microsoft.com/office/drawing/2014/main" id="{5D0C1171-8B06-D99A-E22E-B46B12C21B19}"/>
              </a:ext>
            </a:extLst>
          </p:cNvPr>
          <p:cNvSpPr>
            <a:spLocks noGrp="1"/>
          </p:cNvSpPr>
          <p:nvPr>
            <p:ph idx="1"/>
          </p:nvPr>
        </p:nvSpPr>
        <p:spPr/>
        <p:txBody>
          <a:bodyPr>
            <a:normAutofit fontScale="92500" lnSpcReduction="10000"/>
          </a:bodyPr>
          <a:lstStyle/>
          <a:p>
            <a:r>
              <a:rPr lang="nl-NL" dirty="0"/>
              <a:t>Een doelstelling voor de Sprint: geeft antwoord op waarom de Sprint waardevol is voor stakeholders</a:t>
            </a:r>
          </a:p>
          <a:p>
            <a:r>
              <a:rPr lang="nl-NL" dirty="0"/>
              <a:t>Samenhang &amp; focus: Sprint Doel zorgt dat het team samenwerkt richting hetzelfde resultaat, in plaats van losse initiatieven</a:t>
            </a:r>
          </a:p>
          <a:p>
            <a:r>
              <a:rPr lang="nl-NL" dirty="0"/>
              <a:t>Opgesteld tijdens Sprint Planning en toegevoegd aan de Sprint </a:t>
            </a:r>
            <a:r>
              <a:rPr lang="nl-NL" dirty="0" err="1"/>
              <a:t>Backlog</a:t>
            </a:r>
            <a:r>
              <a:rPr lang="nl-NL" dirty="0"/>
              <a:t> als commitment</a:t>
            </a:r>
          </a:p>
          <a:p>
            <a:r>
              <a:rPr lang="nl-NL" dirty="0"/>
              <a:t>Geeft flexibiliteit: zolang het Sprint Doel behaald wordt, kunnen de Developers de exacte werkinvulling zelf bijstellen</a:t>
            </a:r>
          </a:p>
          <a:p>
            <a:r>
              <a:rPr lang="nl-NL" dirty="0"/>
              <a:t>Developers houden het Sprint Doel voor ogen gedurende de Sprint; </a:t>
            </a:r>
          </a:p>
          <a:p>
            <a:pPr lvl="1"/>
            <a:r>
              <a:rPr lang="nl-NL" dirty="0"/>
              <a:t>scope kan worden aangepast in overleg met PO, zolang het Sprint Doel niet in gevaar komt</a:t>
            </a:r>
          </a:p>
        </p:txBody>
      </p:sp>
    </p:spTree>
    <p:extLst>
      <p:ext uri="{BB962C8B-B14F-4D97-AF65-F5344CB8AC3E}">
        <p14:creationId xmlns:p14="http://schemas.microsoft.com/office/powerpoint/2010/main" val="13535696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57715F5-9FC8-EBE9-DDC0-FDD3CF750FA2}"/>
              </a:ext>
            </a:extLst>
          </p:cNvPr>
          <p:cNvSpPr>
            <a:spLocks noGrp="1"/>
          </p:cNvSpPr>
          <p:nvPr>
            <p:ph type="title"/>
          </p:nvPr>
        </p:nvSpPr>
        <p:spPr/>
        <p:txBody>
          <a:bodyPr/>
          <a:lstStyle/>
          <a:p>
            <a:r>
              <a:rPr lang="nl-NL" dirty="0"/>
              <a:t>Increment</a:t>
            </a:r>
          </a:p>
        </p:txBody>
      </p:sp>
      <p:sp>
        <p:nvSpPr>
          <p:cNvPr id="3" name="Tijdelijke aanduiding voor inhoud 2">
            <a:extLst>
              <a:ext uri="{FF2B5EF4-FFF2-40B4-BE49-F238E27FC236}">
                <a16:creationId xmlns:a16="http://schemas.microsoft.com/office/drawing/2014/main" id="{720A135D-C4D7-2FF9-186E-C086849E60E4}"/>
              </a:ext>
            </a:extLst>
          </p:cNvPr>
          <p:cNvSpPr>
            <a:spLocks noGrp="1"/>
          </p:cNvSpPr>
          <p:nvPr>
            <p:ph idx="1"/>
          </p:nvPr>
        </p:nvSpPr>
        <p:spPr/>
        <p:txBody>
          <a:bodyPr>
            <a:normAutofit lnSpcReduction="10000"/>
          </a:bodyPr>
          <a:lstStyle/>
          <a:p>
            <a:r>
              <a:rPr lang="nl-NL" dirty="0"/>
              <a:t>Concrete stap voorwaarts richting het Product Doel – een bruikbaar </a:t>
            </a:r>
            <a:r>
              <a:rPr lang="nl-NL" dirty="0" err="1"/>
              <a:t>productinkrement</a:t>
            </a:r>
            <a:r>
              <a:rPr lang="nl-NL" dirty="0"/>
              <a:t> dat waarde toevoegt</a:t>
            </a:r>
          </a:p>
          <a:p>
            <a:r>
              <a:rPr lang="nl-NL" dirty="0"/>
              <a:t>Elk Increment bouwt voort op alle voorgaande </a:t>
            </a:r>
            <a:r>
              <a:rPr lang="nl-NL" dirty="0" err="1"/>
              <a:t>increments</a:t>
            </a:r>
            <a:r>
              <a:rPr lang="nl-NL" dirty="0"/>
              <a:t> en is grondig getest zodat alles samenwerkt</a:t>
            </a:r>
          </a:p>
          <a:p>
            <a:r>
              <a:rPr lang="nl-NL" dirty="0"/>
              <a:t>Een Increment moet bruikbaar zijn: potentieel </a:t>
            </a:r>
            <a:r>
              <a:rPr lang="nl-NL" dirty="0" err="1"/>
              <a:t>releasable</a:t>
            </a:r>
            <a:r>
              <a:rPr lang="nl-NL" dirty="0"/>
              <a:t> naar de eindgebruiker (en waarde op leveren)</a:t>
            </a:r>
          </a:p>
          <a:p>
            <a:r>
              <a:rPr lang="nl-NL" dirty="0"/>
              <a:t>Er kunnen meerdere </a:t>
            </a:r>
            <a:r>
              <a:rPr lang="nl-NL" dirty="0" err="1"/>
              <a:t>increments</a:t>
            </a:r>
            <a:r>
              <a:rPr lang="nl-NL" dirty="0"/>
              <a:t> in een Sprint ontstaan; de som wordt gepresenteerd in de Sprint Review</a:t>
            </a:r>
          </a:p>
          <a:p>
            <a:r>
              <a:rPr lang="nl-NL" dirty="0"/>
              <a:t>Werk telt pas als “Increment” (deel van product) als het voldoet aan de Definition of </a:t>
            </a:r>
            <a:r>
              <a:rPr lang="nl-NL" dirty="0" err="1"/>
              <a:t>Done</a:t>
            </a:r>
            <a:r>
              <a:rPr lang="nl-NL" dirty="0"/>
              <a:t> – anders wordt het niet vrijgegeven</a:t>
            </a:r>
          </a:p>
        </p:txBody>
      </p:sp>
    </p:spTree>
    <p:extLst>
      <p:ext uri="{BB962C8B-B14F-4D97-AF65-F5344CB8AC3E}">
        <p14:creationId xmlns:p14="http://schemas.microsoft.com/office/powerpoint/2010/main" val="26578023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17EA2E3-C470-82A3-40F9-21F03EEC31DB}"/>
              </a:ext>
            </a:extLst>
          </p:cNvPr>
          <p:cNvSpPr>
            <a:spLocks noGrp="1"/>
          </p:cNvSpPr>
          <p:nvPr>
            <p:ph type="title"/>
          </p:nvPr>
        </p:nvSpPr>
        <p:spPr/>
        <p:txBody>
          <a:bodyPr/>
          <a:lstStyle/>
          <a:p>
            <a:r>
              <a:rPr lang="nl-NL" dirty="0"/>
              <a:t>Definition Of </a:t>
            </a:r>
            <a:r>
              <a:rPr lang="nl-NL" dirty="0" err="1"/>
              <a:t>Done</a:t>
            </a:r>
            <a:endParaRPr lang="nl-NL" dirty="0"/>
          </a:p>
        </p:txBody>
      </p:sp>
      <p:sp>
        <p:nvSpPr>
          <p:cNvPr id="3" name="Tijdelijke aanduiding voor inhoud 2">
            <a:extLst>
              <a:ext uri="{FF2B5EF4-FFF2-40B4-BE49-F238E27FC236}">
                <a16:creationId xmlns:a16="http://schemas.microsoft.com/office/drawing/2014/main" id="{43B6CA24-A7B1-48F9-CD91-E7F3939CEA96}"/>
              </a:ext>
            </a:extLst>
          </p:cNvPr>
          <p:cNvSpPr>
            <a:spLocks noGrp="1"/>
          </p:cNvSpPr>
          <p:nvPr>
            <p:ph idx="1"/>
          </p:nvPr>
        </p:nvSpPr>
        <p:spPr/>
        <p:txBody>
          <a:bodyPr>
            <a:normAutofit fontScale="92500" lnSpcReduction="20000"/>
          </a:bodyPr>
          <a:lstStyle/>
          <a:p>
            <a:r>
              <a:rPr lang="nl-NL" dirty="0"/>
              <a:t>Gedeelde kwaliteitsstandaard: formele beschrijving van de toestand van een Increment wanneer het voldoet aan alle eisen om “af” te zijn</a:t>
            </a:r>
          </a:p>
          <a:p>
            <a:r>
              <a:rPr lang="nl-NL" dirty="0"/>
              <a:t>Zorgt voor transparantie: iedereen heeft hetzelfde begrip van wat “</a:t>
            </a:r>
            <a:r>
              <a:rPr lang="nl-NL" dirty="0" err="1"/>
              <a:t>Done</a:t>
            </a:r>
            <a:r>
              <a:rPr lang="nl-NL" dirty="0"/>
              <a:t>” betekent voor het product</a:t>
            </a:r>
          </a:p>
          <a:p>
            <a:r>
              <a:rPr lang="nl-NL" dirty="0"/>
              <a:t>Als iets niet voldoet aan de Definition of </a:t>
            </a:r>
            <a:r>
              <a:rPr lang="nl-NL" dirty="0" err="1"/>
              <a:t>Done</a:t>
            </a:r>
            <a:r>
              <a:rPr lang="nl-NL" dirty="0"/>
              <a:t>, wordt het niet gereleaset (en meestal zelfs niet getoond in de Review) – het gaat terug naar de </a:t>
            </a:r>
            <a:r>
              <a:rPr lang="nl-NL" dirty="0" err="1"/>
              <a:t>backlog</a:t>
            </a:r>
            <a:endParaRPr lang="nl-NL" dirty="0"/>
          </a:p>
          <a:p>
            <a:r>
              <a:rPr lang="nl-NL" dirty="0"/>
              <a:t>Kan een </a:t>
            </a:r>
            <a:r>
              <a:rPr lang="nl-NL" dirty="0" err="1"/>
              <a:t>organisatiebrede</a:t>
            </a:r>
            <a:r>
              <a:rPr lang="nl-NL" dirty="0"/>
              <a:t> standaard zijn of door het Scrum Team specifiek voor hun product worden opgesteld</a:t>
            </a:r>
          </a:p>
          <a:p>
            <a:r>
              <a:rPr lang="nl-NL" dirty="0"/>
              <a:t>Developers moeten zich houden aan de Definition of </a:t>
            </a:r>
            <a:r>
              <a:rPr lang="nl-NL" dirty="0" err="1"/>
              <a:t>Done</a:t>
            </a:r>
            <a:r>
              <a:rPr lang="nl-NL" dirty="0"/>
              <a:t>; bij meerdere teams aan één product hanteren ze één gezamenlijke </a:t>
            </a:r>
            <a:r>
              <a:rPr lang="nl-NL" dirty="0" err="1"/>
              <a:t>DoD</a:t>
            </a:r>
            <a:r>
              <a:rPr lang="nl-NL" dirty="0"/>
              <a:t> voor consistente kwaliteit</a:t>
            </a:r>
          </a:p>
        </p:txBody>
      </p:sp>
    </p:spTree>
    <p:extLst>
      <p:ext uri="{BB962C8B-B14F-4D97-AF65-F5344CB8AC3E}">
        <p14:creationId xmlns:p14="http://schemas.microsoft.com/office/powerpoint/2010/main" val="40394115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4494EF7-78B8-A11D-B92C-D5C90BC4332C}"/>
              </a:ext>
            </a:extLst>
          </p:cNvPr>
          <p:cNvSpPr>
            <a:spLocks noGrp="1"/>
          </p:cNvSpPr>
          <p:nvPr>
            <p:ph type="title"/>
          </p:nvPr>
        </p:nvSpPr>
        <p:spPr/>
        <p:txBody>
          <a:bodyPr/>
          <a:lstStyle/>
          <a:p>
            <a:r>
              <a:rPr lang="nl-NL" dirty="0"/>
              <a:t>Wat hebben we gemist (dit zijn onderwerpen die niet zijn besproken in de scrum guide)</a:t>
            </a:r>
          </a:p>
        </p:txBody>
      </p:sp>
      <p:sp>
        <p:nvSpPr>
          <p:cNvPr id="3" name="Tijdelijke aanduiding voor inhoud 2">
            <a:extLst>
              <a:ext uri="{FF2B5EF4-FFF2-40B4-BE49-F238E27FC236}">
                <a16:creationId xmlns:a16="http://schemas.microsoft.com/office/drawing/2014/main" id="{9B1A1E69-586F-69F1-BB2D-29072CA917BB}"/>
              </a:ext>
            </a:extLst>
          </p:cNvPr>
          <p:cNvSpPr>
            <a:spLocks noGrp="1"/>
          </p:cNvSpPr>
          <p:nvPr>
            <p:ph idx="1"/>
          </p:nvPr>
        </p:nvSpPr>
        <p:spPr/>
        <p:txBody>
          <a:bodyPr/>
          <a:lstStyle/>
          <a:p>
            <a:r>
              <a:rPr lang="nl-NL" dirty="0"/>
              <a:t>Deze onderwerpen zijn niet besproken omdat ze het complexer maken dan nodig </a:t>
            </a:r>
          </a:p>
          <a:p>
            <a:r>
              <a:rPr lang="nl-NL" dirty="0"/>
              <a:t>Hoe stel je een user story op</a:t>
            </a:r>
          </a:p>
          <a:p>
            <a:r>
              <a:rPr lang="nl-NL" dirty="0"/>
              <a:t>Wat voor user story's zijn er</a:t>
            </a:r>
          </a:p>
          <a:p>
            <a:r>
              <a:rPr lang="nl-NL" dirty="0"/>
              <a:t>Weke modellen zijn er om user story's te formuleren</a:t>
            </a:r>
          </a:p>
          <a:p>
            <a:r>
              <a:rPr lang="nl-NL" dirty="0"/>
              <a:t>Welke apps kan je gebruiken om scrum efficiënt te gebruiken</a:t>
            </a:r>
          </a:p>
          <a:p>
            <a:r>
              <a:rPr lang="nl-NL" dirty="0"/>
              <a:t>Informatie overbodig en in toekomst waarschijnlijk niet up </a:t>
            </a:r>
            <a:r>
              <a:rPr lang="nl-NL" dirty="0" err="1"/>
              <a:t>to</a:t>
            </a:r>
            <a:r>
              <a:rPr lang="nl-NL" dirty="0"/>
              <a:t> date </a:t>
            </a:r>
          </a:p>
        </p:txBody>
      </p:sp>
    </p:spTree>
    <p:extLst>
      <p:ext uri="{BB962C8B-B14F-4D97-AF65-F5344CB8AC3E}">
        <p14:creationId xmlns:p14="http://schemas.microsoft.com/office/powerpoint/2010/main" val="10111885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50501CC-A0EE-5644-4403-D02FFAAC8F0C}"/>
              </a:ext>
            </a:extLst>
          </p:cNvPr>
          <p:cNvSpPr>
            <a:spLocks noGrp="1"/>
          </p:cNvSpPr>
          <p:nvPr>
            <p:ph type="title"/>
          </p:nvPr>
        </p:nvSpPr>
        <p:spPr/>
        <p:txBody>
          <a:bodyPr/>
          <a:lstStyle/>
          <a:p>
            <a:r>
              <a:rPr lang="nl-NL" dirty="0"/>
              <a:t>Scrum buiten IT</a:t>
            </a:r>
          </a:p>
        </p:txBody>
      </p:sp>
      <p:sp>
        <p:nvSpPr>
          <p:cNvPr id="3" name="Tijdelijke aanduiding voor inhoud 2">
            <a:extLst>
              <a:ext uri="{FF2B5EF4-FFF2-40B4-BE49-F238E27FC236}">
                <a16:creationId xmlns:a16="http://schemas.microsoft.com/office/drawing/2014/main" id="{14E3A6A3-E4E6-4442-B7A6-F1FFB8296440}"/>
              </a:ext>
            </a:extLst>
          </p:cNvPr>
          <p:cNvSpPr>
            <a:spLocks noGrp="1"/>
          </p:cNvSpPr>
          <p:nvPr>
            <p:ph idx="1"/>
          </p:nvPr>
        </p:nvSpPr>
        <p:spPr/>
        <p:txBody>
          <a:bodyPr>
            <a:normAutofit fontScale="85000" lnSpcReduction="10000"/>
          </a:bodyPr>
          <a:lstStyle/>
          <a:p>
            <a:r>
              <a:rPr lang="nl-NL" dirty="0"/>
              <a:t>Scrum wordt inmiddels in vele domeinen toegepast, niet alleen in </a:t>
            </a:r>
            <a:r>
              <a:rPr lang="nl-NL" dirty="0" err="1"/>
              <a:t>software-ontwikkeling</a:t>
            </a:r>
            <a:endParaRPr lang="nl-NL" dirty="0"/>
          </a:p>
          <a:p>
            <a:r>
              <a:rPr lang="nl-NL" dirty="0"/>
              <a:t>Ook in Finance &amp; Control-projecten neemt complexiteit en verandersnelheid toe; Scrum helpt wendbaar om te gaan met veranderingen (regelgeving, markt, etc.)</a:t>
            </a:r>
          </a:p>
          <a:p>
            <a:r>
              <a:rPr lang="nl-NL" dirty="0"/>
              <a:t>Financiële teams kunnen multidisciplinair samenwerken aan b.v. rapportages of systeemimplementaties in korte iteraties met regelmatige feedback</a:t>
            </a:r>
          </a:p>
          <a:p>
            <a:r>
              <a:rPr lang="nl-NL" dirty="0"/>
              <a:t>Transparantie en regelmatige inspectie (bv. maandelijkse reviews) passen goed bij control-omgevingen: voortgang en kwaliteit zijn continu inzichtelijk</a:t>
            </a:r>
          </a:p>
          <a:p>
            <a:r>
              <a:rPr lang="nl-NL" dirty="0" err="1"/>
              <a:t>Scrum’s</a:t>
            </a:r>
            <a:r>
              <a:rPr lang="nl-NL" dirty="0"/>
              <a:t> focus op waarde leveren betekent voor F&amp;C sneller bruikbare resultaten (bv. tussentijdse analyses, prototypes) voor de business opleveren</a:t>
            </a:r>
          </a:p>
        </p:txBody>
      </p:sp>
    </p:spTree>
    <p:extLst>
      <p:ext uri="{BB962C8B-B14F-4D97-AF65-F5344CB8AC3E}">
        <p14:creationId xmlns:p14="http://schemas.microsoft.com/office/powerpoint/2010/main" val="17161562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7610FCC-B67C-EB19-4EAE-B22864633CBF}"/>
              </a:ext>
            </a:extLst>
          </p:cNvPr>
          <p:cNvSpPr>
            <a:spLocks noGrp="1"/>
          </p:cNvSpPr>
          <p:nvPr>
            <p:ph type="title"/>
          </p:nvPr>
        </p:nvSpPr>
        <p:spPr/>
        <p:txBody>
          <a:bodyPr/>
          <a:lstStyle/>
          <a:p>
            <a:r>
              <a:rPr lang="nl-NL" dirty="0"/>
              <a:t>Voordelen van Scrum</a:t>
            </a:r>
          </a:p>
        </p:txBody>
      </p:sp>
      <p:sp>
        <p:nvSpPr>
          <p:cNvPr id="3" name="Tijdelijke aanduiding voor inhoud 2">
            <a:extLst>
              <a:ext uri="{FF2B5EF4-FFF2-40B4-BE49-F238E27FC236}">
                <a16:creationId xmlns:a16="http://schemas.microsoft.com/office/drawing/2014/main" id="{71302C9B-5403-9303-95D6-71AC82D0AFE8}"/>
              </a:ext>
            </a:extLst>
          </p:cNvPr>
          <p:cNvSpPr>
            <a:spLocks noGrp="1"/>
          </p:cNvSpPr>
          <p:nvPr>
            <p:ph idx="1"/>
          </p:nvPr>
        </p:nvSpPr>
        <p:spPr/>
        <p:txBody>
          <a:bodyPr>
            <a:normAutofit fontScale="92500"/>
          </a:bodyPr>
          <a:lstStyle/>
          <a:p>
            <a:r>
              <a:rPr lang="nl-NL" dirty="0"/>
              <a:t>Wendbaarheid: sneller en flexibeler inspelen op veranderende klantbehoeften of omstandigheden (</a:t>
            </a:r>
            <a:r>
              <a:rPr lang="nl-NL" dirty="0" err="1"/>
              <a:t>agility</a:t>
            </a:r>
            <a:r>
              <a:rPr lang="nl-NL" dirty="0"/>
              <a:t>)</a:t>
            </a:r>
          </a:p>
          <a:p>
            <a:r>
              <a:rPr lang="nl-NL" dirty="0"/>
              <a:t>Snellere oplevering: kortere time-</a:t>
            </a:r>
            <a:r>
              <a:rPr lang="nl-NL" dirty="0" err="1"/>
              <a:t>to</a:t>
            </a:r>
            <a:r>
              <a:rPr lang="nl-NL" dirty="0"/>
              <a:t>-market – regelmatige tussentijdse releases versnellen innovatie</a:t>
            </a:r>
          </a:p>
          <a:p>
            <a:r>
              <a:rPr lang="nl-NL" dirty="0"/>
              <a:t>Focus op waarde: het team werkt eerst aan wat het meeste waarde oplevert; voorkomt verspilling en verhoogt efficiëntie</a:t>
            </a:r>
          </a:p>
          <a:p>
            <a:r>
              <a:rPr lang="nl-NL" dirty="0"/>
              <a:t>Transparantie &amp; betrokkenheid: voortgang is constant zichtbaar, stakeholders zijn frequent betrokken en kunnen feedback geven</a:t>
            </a:r>
          </a:p>
          <a:p>
            <a:r>
              <a:rPr lang="nl-NL" dirty="0"/>
              <a:t>Continu verbeteren: teams leren elke Sprint en verbeteren processen en productkwaliteit iteratief (hoger werkplezier en productiviteit)</a:t>
            </a:r>
          </a:p>
        </p:txBody>
      </p:sp>
    </p:spTree>
    <p:extLst>
      <p:ext uri="{BB962C8B-B14F-4D97-AF65-F5344CB8AC3E}">
        <p14:creationId xmlns:p14="http://schemas.microsoft.com/office/powerpoint/2010/main" val="12232482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63E8667-83E4-A1FE-837A-3ACAC1987E82}"/>
              </a:ext>
            </a:extLst>
          </p:cNvPr>
          <p:cNvSpPr>
            <a:spLocks noGrp="1"/>
          </p:cNvSpPr>
          <p:nvPr>
            <p:ph type="title"/>
          </p:nvPr>
        </p:nvSpPr>
        <p:spPr/>
        <p:txBody>
          <a:bodyPr/>
          <a:lstStyle/>
          <a:p>
            <a:r>
              <a:rPr lang="nl-NL"/>
              <a:t>Scrum Framework Overzicht</a:t>
            </a:r>
            <a:endParaRPr lang="nl-NL" dirty="0"/>
          </a:p>
        </p:txBody>
      </p:sp>
      <p:sp>
        <p:nvSpPr>
          <p:cNvPr id="3" name="Tijdelijke aanduiding voor inhoud 2">
            <a:extLst>
              <a:ext uri="{FF2B5EF4-FFF2-40B4-BE49-F238E27FC236}">
                <a16:creationId xmlns:a16="http://schemas.microsoft.com/office/drawing/2014/main" id="{5569FDA7-DBDD-22E2-6BAF-2F88C5B4E82B}"/>
              </a:ext>
            </a:extLst>
          </p:cNvPr>
          <p:cNvSpPr>
            <a:spLocks noGrp="1"/>
          </p:cNvSpPr>
          <p:nvPr>
            <p:ph idx="1"/>
          </p:nvPr>
        </p:nvSpPr>
        <p:spPr>
          <a:xfrm>
            <a:off x="444137" y="2141537"/>
            <a:ext cx="3396344" cy="4351338"/>
          </a:xfrm>
        </p:spPr>
        <p:txBody>
          <a:bodyPr>
            <a:normAutofit fontScale="92500" lnSpcReduction="20000"/>
          </a:bodyPr>
          <a:lstStyle/>
          <a:p>
            <a:r>
              <a:rPr lang="nl-NL" dirty="0"/>
              <a:t>Visualisatie van het Scrum Framework </a:t>
            </a:r>
            <a:r>
              <a:rPr lang="nl-NL" sz="2200" dirty="0"/>
              <a:t>(Scrum.org, 2023). </a:t>
            </a:r>
            <a:endParaRPr lang="nl-NL" dirty="0"/>
          </a:p>
          <a:p>
            <a:r>
              <a:rPr lang="nl-NL" dirty="0"/>
              <a:t>Het Scrum Team (met PO/SM/Developers) vormt de kern, werkt in Sprints (cirkel), met </a:t>
            </a:r>
            <a:r>
              <a:rPr lang="nl-NL" dirty="0" err="1"/>
              <a:t>backlog</a:t>
            </a:r>
            <a:r>
              <a:rPr lang="nl-NL" dirty="0"/>
              <a:t>(s) als input en Increment als output. Alle events en artefacten zijn hierop weergegeven.</a:t>
            </a:r>
          </a:p>
        </p:txBody>
      </p:sp>
      <p:pic>
        <p:nvPicPr>
          <p:cNvPr id="7" name="Afbeelding 6">
            <a:extLst>
              <a:ext uri="{FF2B5EF4-FFF2-40B4-BE49-F238E27FC236}">
                <a16:creationId xmlns:a16="http://schemas.microsoft.com/office/drawing/2014/main" id="{81DDC289-8E57-B0DB-A34C-1BAFBA27E284}"/>
              </a:ext>
            </a:extLst>
          </p:cNvPr>
          <p:cNvPicPr>
            <a:picLocks noChangeAspect="1"/>
          </p:cNvPicPr>
          <p:nvPr/>
        </p:nvPicPr>
        <p:blipFill>
          <a:blip r:embed="rId3"/>
          <a:stretch>
            <a:fillRect/>
          </a:stretch>
        </p:blipFill>
        <p:spPr>
          <a:xfrm>
            <a:off x="4039145" y="2141537"/>
            <a:ext cx="8009164" cy="4004582"/>
          </a:xfrm>
          <a:prstGeom prst="rect">
            <a:avLst/>
          </a:prstGeom>
        </p:spPr>
      </p:pic>
    </p:spTree>
    <p:extLst>
      <p:ext uri="{BB962C8B-B14F-4D97-AF65-F5344CB8AC3E}">
        <p14:creationId xmlns:p14="http://schemas.microsoft.com/office/powerpoint/2010/main" val="17911674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173B1D3-EB89-F316-48AE-5182D085B232}"/>
              </a:ext>
            </a:extLst>
          </p:cNvPr>
          <p:cNvSpPr>
            <a:spLocks noGrp="1"/>
          </p:cNvSpPr>
          <p:nvPr>
            <p:ph type="title"/>
          </p:nvPr>
        </p:nvSpPr>
        <p:spPr/>
        <p:txBody>
          <a:bodyPr/>
          <a:lstStyle/>
          <a:p>
            <a:r>
              <a:rPr lang="nl-NL" dirty="0"/>
              <a:t>Wat is Scrum</a:t>
            </a:r>
          </a:p>
        </p:txBody>
      </p:sp>
      <p:sp>
        <p:nvSpPr>
          <p:cNvPr id="3" name="Tijdelijke aanduiding voor inhoud 2">
            <a:extLst>
              <a:ext uri="{FF2B5EF4-FFF2-40B4-BE49-F238E27FC236}">
                <a16:creationId xmlns:a16="http://schemas.microsoft.com/office/drawing/2014/main" id="{4CB2DA87-E52D-E2F4-6A37-72BFA97DA185}"/>
              </a:ext>
            </a:extLst>
          </p:cNvPr>
          <p:cNvSpPr>
            <a:spLocks noGrp="1"/>
          </p:cNvSpPr>
          <p:nvPr>
            <p:ph idx="1"/>
          </p:nvPr>
        </p:nvSpPr>
        <p:spPr/>
        <p:txBody>
          <a:bodyPr/>
          <a:lstStyle/>
          <a:p>
            <a:r>
              <a:rPr lang="nl-NL" dirty="0"/>
              <a:t>Lichtgewicht raamwerk (manier van werken) voor teams om complexe problemen op te lossen</a:t>
            </a:r>
          </a:p>
          <a:p>
            <a:r>
              <a:rPr lang="nl-NL" dirty="0"/>
              <a:t>Helpt om adaptieve oplossingen te creëren die waarde leveren voor complexe uitdagingen</a:t>
            </a:r>
          </a:p>
          <a:p>
            <a:r>
              <a:rPr lang="nl-NL" dirty="0"/>
              <a:t>Bestaat uit rollen, gebeurtenissen en artefacten met bijbehorende regels (de “Spelregels” van Scrum)</a:t>
            </a:r>
          </a:p>
          <a:p>
            <a:endParaRPr lang="nl-NL" dirty="0"/>
          </a:p>
        </p:txBody>
      </p:sp>
    </p:spTree>
    <p:extLst>
      <p:ext uri="{BB962C8B-B14F-4D97-AF65-F5344CB8AC3E}">
        <p14:creationId xmlns:p14="http://schemas.microsoft.com/office/powerpoint/2010/main" val="20021904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13D911-E24D-E76D-766E-F4E1ACE9EE78}"/>
              </a:ext>
            </a:extLst>
          </p:cNvPr>
          <p:cNvSpPr>
            <a:spLocks noGrp="1"/>
          </p:cNvSpPr>
          <p:nvPr>
            <p:ph type="title"/>
          </p:nvPr>
        </p:nvSpPr>
        <p:spPr/>
        <p:txBody>
          <a:bodyPr/>
          <a:lstStyle/>
          <a:p>
            <a:r>
              <a:rPr lang="nl-NL" dirty="0"/>
              <a:t>Samevatting &amp; Conclusie</a:t>
            </a:r>
          </a:p>
        </p:txBody>
      </p:sp>
      <p:sp>
        <p:nvSpPr>
          <p:cNvPr id="3" name="Tijdelijke aanduiding voor inhoud 2">
            <a:extLst>
              <a:ext uri="{FF2B5EF4-FFF2-40B4-BE49-F238E27FC236}">
                <a16:creationId xmlns:a16="http://schemas.microsoft.com/office/drawing/2014/main" id="{993BA1F3-B697-4A0B-1B99-8025E0A4915A}"/>
              </a:ext>
            </a:extLst>
          </p:cNvPr>
          <p:cNvSpPr>
            <a:spLocks noGrp="1"/>
          </p:cNvSpPr>
          <p:nvPr>
            <p:ph idx="1"/>
          </p:nvPr>
        </p:nvSpPr>
        <p:spPr/>
        <p:txBody>
          <a:bodyPr>
            <a:normAutofit fontScale="92500" lnSpcReduction="20000"/>
          </a:bodyPr>
          <a:lstStyle/>
          <a:p>
            <a:r>
              <a:rPr lang="nl-NL" dirty="0"/>
              <a:t>Scrum is een eenvoudig raamwerk maar vereist discipline: volg de regels en events om er maximaal voordeel uit te halen</a:t>
            </a:r>
          </a:p>
          <a:p>
            <a:r>
              <a:rPr lang="nl-NL" dirty="0"/>
              <a:t>De drie pijlers (transparantie, inspectie, adaptatie) en vijf waarden zorgen samen voor een sterke basis van vertrouwen en samenwerking</a:t>
            </a:r>
          </a:p>
          <a:p>
            <a:r>
              <a:rPr lang="nl-NL" dirty="0"/>
              <a:t>Pas Scrum toe zoals beschreven – elementen weglaten of aanpassen verbergt problemen en beperkt de voordelen van Scrum</a:t>
            </a:r>
          </a:p>
          <a:p>
            <a:r>
              <a:rPr lang="nl-NL" dirty="0"/>
              <a:t>Scrum is teamgericht: succes hangt af van goede samenwerking, duidelijke communicatie en voortdurende bereidheid om te leren en te verbeteren</a:t>
            </a:r>
          </a:p>
          <a:p>
            <a:r>
              <a:rPr lang="nl-NL" dirty="0"/>
              <a:t>Ook buiten de software kan Scrum voor wendbaarheid en sneller resultaat zorgen, mits de organisatie de Agile </a:t>
            </a:r>
            <a:r>
              <a:rPr lang="nl-NL" dirty="0" err="1"/>
              <a:t>mindset</a:t>
            </a:r>
            <a:r>
              <a:rPr lang="nl-NL" dirty="0"/>
              <a:t> omarmt en vertrouwen geeft aan teams</a:t>
            </a:r>
          </a:p>
        </p:txBody>
      </p:sp>
    </p:spTree>
    <p:extLst>
      <p:ext uri="{BB962C8B-B14F-4D97-AF65-F5344CB8AC3E}">
        <p14:creationId xmlns:p14="http://schemas.microsoft.com/office/powerpoint/2010/main" val="274942879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3363022-C969-41E9-8EB2-E4C94908C1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20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D1AD6B3-BE88-4CEB-BA17-790657CC47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A7F993B4-3A5B-6F62-977F-513880A14F7B}"/>
              </a:ext>
            </a:extLst>
          </p:cNvPr>
          <p:cNvSpPr>
            <a:spLocks noGrp="1"/>
          </p:cNvSpPr>
          <p:nvPr>
            <p:ph type="title"/>
          </p:nvPr>
        </p:nvSpPr>
        <p:spPr>
          <a:xfrm>
            <a:off x="6590662" y="4267832"/>
            <a:ext cx="4805996" cy="1297115"/>
          </a:xfrm>
        </p:spPr>
        <p:txBody>
          <a:bodyPr vert="horz" lIns="91440" tIns="45720" rIns="91440" bIns="45720" rtlCol="0" anchor="t">
            <a:normAutofit/>
          </a:bodyPr>
          <a:lstStyle/>
          <a:p>
            <a:r>
              <a:rPr lang="en-US" sz="4000" kern="1200" dirty="0" err="1">
                <a:solidFill>
                  <a:schemeClr val="tx2"/>
                </a:solidFill>
                <a:latin typeface="+mj-lt"/>
                <a:ea typeface="+mj-ea"/>
                <a:cs typeface="+mj-cs"/>
              </a:rPr>
              <a:t>Vragen</a:t>
            </a:r>
            <a:r>
              <a:rPr lang="en-US" sz="4000" kern="1200" dirty="0">
                <a:solidFill>
                  <a:schemeClr val="tx2"/>
                </a:solidFill>
                <a:latin typeface="+mj-lt"/>
                <a:ea typeface="+mj-ea"/>
                <a:cs typeface="+mj-cs"/>
              </a:rPr>
              <a:t> </a:t>
            </a:r>
          </a:p>
        </p:txBody>
      </p:sp>
      <p:pic>
        <p:nvPicPr>
          <p:cNvPr id="7" name="Graphic 6" descr="Help">
            <a:extLst>
              <a:ext uri="{FF2B5EF4-FFF2-40B4-BE49-F238E27FC236}">
                <a16:creationId xmlns:a16="http://schemas.microsoft.com/office/drawing/2014/main" id="{3C8B8110-5642-1317-B84F-F927C472221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40470" y="1815320"/>
            <a:ext cx="4141760" cy="4141760"/>
          </a:xfrm>
          <a:custGeom>
            <a:avLst/>
            <a:gdLst/>
            <a:ahLst/>
            <a:cxnLst/>
            <a:rect l="l" t="t" r="r" b="b"/>
            <a:pathLst>
              <a:path w="4141760" h="4377846">
                <a:moveTo>
                  <a:pt x="0" y="0"/>
                </a:moveTo>
                <a:lnTo>
                  <a:pt x="4141760" y="0"/>
                </a:lnTo>
                <a:lnTo>
                  <a:pt x="4141760" y="4377846"/>
                </a:lnTo>
                <a:lnTo>
                  <a:pt x="0" y="4377846"/>
                </a:lnTo>
                <a:close/>
              </a:path>
            </a:pathLst>
          </a:custGeom>
        </p:spPr>
      </p:pic>
      <p:grpSp>
        <p:nvGrpSpPr>
          <p:cNvPr id="14" name="Group 13">
            <a:extLst>
              <a:ext uri="{FF2B5EF4-FFF2-40B4-BE49-F238E27FC236}">
                <a16:creationId xmlns:a16="http://schemas.microsoft.com/office/drawing/2014/main" id="{89D1390B-7E13-4B4F-9CB2-391063412E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53" y="-5977"/>
            <a:ext cx="6238675" cy="6863979"/>
            <a:chOff x="305" y="-5977"/>
            <a:chExt cx="6238675" cy="6863979"/>
          </a:xfrm>
        </p:grpSpPr>
        <p:sp>
          <p:nvSpPr>
            <p:cNvPr id="15" name="Freeform: Shape 14">
              <a:extLst>
                <a:ext uri="{FF2B5EF4-FFF2-40B4-BE49-F238E27FC236}">
                  <a16:creationId xmlns:a16="http://schemas.microsoft.com/office/drawing/2014/main" id="{9E720206-AA49-4786-A932-A2650DE091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34854"/>
              <a:ext cx="6028697" cy="6817170"/>
            </a:xfrm>
            <a:custGeom>
              <a:avLst/>
              <a:gdLst>
                <a:gd name="connsiteX0" fmla="*/ 6028697 w 6028697"/>
                <a:gd name="connsiteY0" fmla="*/ 6155323 h 6817170"/>
                <a:gd name="connsiteX1" fmla="*/ 6028697 w 6028697"/>
                <a:gd name="connsiteY1" fmla="*/ 6817170 h 6817170"/>
                <a:gd name="connsiteX2" fmla="*/ 5157862 w 6028697"/>
                <a:gd name="connsiteY2" fmla="*/ 6817170 h 6817170"/>
                <a:gd name="connsiteX3" fmla="*/ 5347156 w 6028697"/>
                <a:gd name="connsiteY3" fmla="*/ 6687553 h 6817170"/>
                <a:gd name="connsiteX4" fmla="*/ 5487470 w 6028697"/>
                <a:gd name="connsiteY4" fmla="*/ 6581714 h 6817170"/>
                <a:gd name="connsiteX5" fmla="*/ 5627642 w 6028697"/>
                <a:gd name="connsiteY5" fmla="*/ 6472328 h 6817170"/>
                <a:gd name="connsiteX6" fmla="*/ 5911392 w 6028697"/>
                <a:gd name="connsiteY6" fmla="*/ 6245328 h 6817170"/>
                <a:gd name="connsiteX7" fmla="*/ 4481066 w 6028697"/>
                <a:gd name="connsiteY7" fmla="*/ 478 h 6817170"/>
                <a:gd name="connsiteX8" fmla="*/ 4672258 w 6028697"/>
                <a:gd name="connsiteY8" fmla="*/ 7519 h 6817170"/>
                <a:gd name="connsiteX9" fmla="*/ 5429869 w 6028697"/>
                <a:gd name="connsiteY9" fmla="*/ 125134 h 6817170"/>
                <a:gd name="connsiteX10" fmla="*/ 5976319 w 6028697"/>
                <a:gd name="connsiteY10" fmla="*/ 314893 h 6817170"/>
                <a:gd name="connsiteX11" fmla="*/ 6028697 w 6028697"/>
                <a:gd name="connsiteY11" fmla="*/ 339901 h 6817170"/>
                <a:gd name="connsiteX12" fmla="*/ 6028697 w 6028697"/>
                <a:gd name="connsiteY12" fmla="*/ 732458 h 6817170"/>
                <a:gd name="connsiteX13" fmla="*/ 5990985 w 6028697"/>
                <a:gd name="connsiteY13" fmla="*/ 712211 h 6817170"/>
                <a:gd name="connsiteX14" fmla="*/ 5341339 w 6028697"/>
                <a:gd name="connsiteY14" fmla="*/ 475281 h 6817170"/>
                <a:gd name="connsiteX15" fmla="*/ 4651969 w 6028697"/>
                <a:gd name="connsiteY15" fmla="*/ 377104 h 6817170"/>
                <a:gd name="connsiteX16" fmla="*/ 3953093 w 6028697"/>
                <a:gd name="connsiteY16" fmla="*/ 402498 h 6817170"/>
                <a:gd name="connsiteX17" fmla="*/ 3267413 w 6028697"/>
                <a:gd name="connsiteY17" fmla="*/ 546643 h 6817170"/>
                <a:gd name="connsiteX18" fmla="*/ 1439498 w 6028697"/>
                <a:gd name="connsiteY18" fmla="*/ 1568141 h 6817170"/>
                <a:gd name="connsiteX19" fmla="*/ 960671 w 6028697"/>
                <a:gd name="connsiteY19" fmla="*/ 2082013 h 6817170"/>
                <a:gd name="connsiteX20" fmla="*/ 581866 w 6028697"/>
                <a:gd name="connsiteY20" fmla="*/ 2672638 h 6817170"/>
                <a:gd name="connsiteX21" fmla="*/ 324789 w 6028697"/>
                <a:gd name="connsiteY21" fmla="*/ 3325262 h 6817170"/>
                <a:gd name="connsiteX22" fmla="*/ 231151 w 6028697"/>
                <a:gd name="connsiteY22" fmla="*/ 4022292 h 6817170"/>
                <a:gd name="connsiteX23" fmla="*/ 270592 w 6028697"/>
                <a:gd name="connsiteY23" fmla="*/ 4362792 h 6817170"/>
                <a:gd name="connsiteX24" fmla="*/ 387213 w 6028697"/>
                <a:gd name="connsiteY24" fmla="*/ 4681585 h 6817170"/>
                <a:gd name="connsiteX25" fmla="*/ 468507 w 6028697"/>
                <a:gd name="connsiteY25" fmla="*/ 4831546 h 6817170"/>
                <a:gd name="connsiteX26" fmla="*/ 561862 w 6028697"/>
                <a:gd name="connsiteY26" fmla="*/ 4976826 h 6817170"/>
                <a:gd name="connsiteX27" fmla="*/ 777511 w 6028697"/>
                <a:gd name="connsiteY27" fmla="*/ 5257597 h 6817170"/>
                <a:gd name="connsiteX28" fmla="*/ 1010895 w 6028697"/>
                <a:gd name="connsiteY28" fmla="*/ 5540494 h 6817170"/>
                <a:gd name="connsiteX29" fmla="*/ 1126948 w 6028697"/>
                <a:gd name="connsiteY29" fmla="*/ 5688186 h 6817170"/>
                <a:gd name="connsiteX30" fmla="*/ 1182706 w 6028697"/>
                <a:gd name="connsiteY30" fmla="*/ 5760543 h 6817170"/>
                <a:gd name="connsiteX31" fmla="*/ 1237327 w 6028697"/>
                <a:gd name="connsiteY31" fmla="*/ 5830060 h 6817170"/>
                <a:gd name="connsiteX32" fmla="*/ 1706649 w 6028697"/>
                <a:gd name="connsiteY32" fmla="*/ 6342797 h 6817170"/>
                <a:gd name="connsiteX33" fmla="*/ 1956207 w 6028697"/>
                <a:gd name="connsiteY33" fmla="*/ 6573484 h 6817170"/>
                <a:gd name="connsiteX34" fmla="*/ 2217681 w 6028697"/>
                <a:gd name="connsiteY34" fmla="*/ 6786297 h 6817170"/>
                <a:gd name="connsiteX35" fmla="*/ 2260820 w 6028697"/>
                <a:gd name="connsiteY35" fmla="*/ 6817170 h 6817170"/>
                <a:gd name="connsiteX36" fmla="*/ 1429497 w 6028697"/>
                <a:gd name="connsiteY36" fmla="*/ 6817170 h 6817170"/>
                <a:gd name="connsiteX37" fmla="*/ 1327275 w 6028697"/>
                <a:gd name="connsiteY37" fmla="*/ 6713800 h 6817170"/>
                <a:gd name="connsiteX38" fmla="*/ 1080556 w 6028697"/>
                <a:gd name="connsiteY38" fmla="*/ 6414443 h 6817170"/>
                <a:gd name="connsiteX39" fmla="*/ 865189 w 6028697"/>
                <a:gd name="connsiteY39" fmla="*/ 6097496 h 6817170"/>
                <a:gd name="connsiteX40" fmla="*/ 814823 w 6028697"/>
                <a:gd name="connsiteY40" fmla="*/ 6016911 h 6817170"/>
                <a:gd name="connsiteX41" fmla="*/ 766729 w 6028697"/>
                <a:gd name="connsiteY41" fmla="*/ 5938453 h 6817170"/>
                <a:gd name="connsiteX42" fmla="*/ 671672 w 6028697"/>
                <a:gd name="connsiteY42" fmla="*/ 5786648 h 6817170"/>
                <a:gd name="connsiteX43" fmla="*/ 474608 w 6028697"/>
                <a:gd name="connsiteY43" fmla="*/ 5474664 h 6817170"/>
                <a:gd name="connsiteX44" fmla="*/ 282652 w 6028697"/>
                <a:gd name="connsiteY44" fmla="*/ 5146508 h 6817170"/>
                <a:gd name="connsiteX45" fmla="*/ 196108 w 6028697"/>
                <a:gd name="connsiteY45" fmla="*/ 4972712 h 6817170"/>
                <a:gd name="connsiteX46" fmla="*/ 122474 w 6028697"/>
                <a:gd name="connsiteY46" fmla="*/ 4791821 h 6817170"/>
                <a:gd name="connsiteX47" fmla="*/ 65724 w 6028697"/>
                <a:gd name="connsiteY47" fmla="*/ 4603129 h 6817170"/>
                <a:gd name="connsiteX48" fmla="*/ 44727 w 6028697"/>
                <a:gd name="connsiteY48" fmla="*/ 4506937 h 6817170"/>
                <a:gd name="connsiteX49" fmla="*/ 35505 w 6028697"/>
                <a:gd name="connsiteY49" fmla="*/ 4458699 h 6817170"/>
                <a:gd name="connsiteX50" fmla="*/ 27845 w 6028697"/>
                <a:gd name="connsiteY50" fmla="*/ 4410320 h 6817170"/>
                <a:gd name="connsiteX51" fmla="*/ 37 w 6028697"/>
                <a:gd name="connsiteY51" fmla="*/ 4022292 h 6817170"/>
                <a:gd name="connsiteX52" fmla="*/ 78777 w 6028697"/>
                <a:gd name="connsiteY52" fmla="*/ 3267236 h 6817170"/>
                <a:gd name="connsiteX53" fmla="*/ 315424 w 6028697"/>
                <a:gd name="connsiteY53" fmla="*/ 2543673 h 6817170"/>
                <a:gd name="connsiteX54" fmla="*/ 1202710 w 6028697"/>
                <a:gd name="connsiteY54" fmla="*/ 1314895 h 6817170"/>
                <a:gd name="connsiteX55" fmla="*/ 1791065 w 6028697"/>
                <a:gd name="connsiteY55" fmla="*/ 833514 h 6817170"/>
                <a:gd name="connsiteX56" fmla="*/ 3908404 w 6028697"/>
                <a:gd name="connsiteY56" fmla="*/ 29794 h 6817170"/>
                <a:gd name="connsiteX57" fmla="*/ 4481066 w 6028697"/>
                <a:gd name="connsiteY57" fmla="*/ 478 h 6817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6028697" h="6817170">
                  <a:moveTo>
                    <a:pt x="6028697" y="6155323"/>
                  </a:moveTo>
                  <a:lnTo>
                    <a:pt x="6028697" y="6817170"/>
                  </a:lnTo>
                  <a:lnTo>
                    <a:pt x="5157862" y="6817170"/>
                  </a:lnTo>
                  <a:lnTo>
                    <a:pt x="5347156" y="6687553"/>
                  </a:lnTo>
                  <a:cubicBezTo>
                    <a:pt x="5394117" y="6653219"/>
                    <a:pt x="5440793" y="6617608"/>
                    <a:pt x="5487470" y="6581714"/>
                  </a:cubicBezTo>
                  <a:cubicBezTo>
                    <a:pt x="5534147" y="6545820"/>
                    <a:pt x="5580966" y="6509358"/>
                    <a:pt x="5627642" y="6472328"/>
                  </a:cubicBezTo>
                  <a:lnTo>
                    <a:pt x="5911392" y="6245328"/>
                  </a:lnTo>
                  <a:close/>
                  <a:moveTo>
                    <a:pt x="4481066" y="478"/>
                  </a:moveTo>
                  <a:cubicBezTo>
                    <a:pt x="4544817" y="1422"/>
                    <a:pt x="4608563" y="3769"/>
                    <a:pt x="4672258" y="7519"/>
                  </a:cubicBezTo>
                  <a:cubicBezTo>
                    <a:pt x="4927973" y="22364"/>
                    <a:pt x="5181687" y="61751"/>
                    <a:pt x="5429869" y="125134"/>
                  </a:cubicBezTo>
                  <a:cubicBezTo>
                    <a:pt x="5617090" y="173104"/>
                    <a:pt x="5799867" y="236595"/>
                    <a:pt x="5976319" y="314893"/>
                  </a:cubicBezTo>
                  <a:lnTo>
                    <a:pt x="6028697" y="339901"/>
                  </a:lnTo>
                  <a:lnTo>
                    <a:pt x="6028697" y="732458"/>
                  </a:lnTo>
                  <a:lnTo>
                    <a:pt x="5990985" y="712211"/>
                  </a:lnTo>
                  <a:cubicBezTo>
                    <a:pt x="5783917" y="609342"/>
                    <a:pt x="5566013" y="529876"/>
                    <a:pt x="5341339" y="475281"/>
                  </a:cubicBezTo>
                  <a:cubicBezTo>
                    <a:pt x="5115233" y="420503"/>
                    <a:pt x="4884375" y="387624"/>
                    <a:pt x="4651969" y="377104"/>
                  </a:cubicBezTo>
                  <a:cubicBezTo>
                    <a:pt x="4418713" y="365171"/>
                    <a:pt x="4184861" y="373670"/>
                    <a:pt x="3953093" y="402498"/>
                  </a:cubicBezTo>
                  <a:cubicBezTo>
                    <a:pt x="3721001" y="431832"/>
                    <a:pt x="3491675" y="480040"/>
                    <a:pt x="3267413" y="546643"/>
                  </a:cubicBezTo>
                  <a:cubicBezTo>
                    <a:pt x="2591323" y="750761"/>
                    <a:pt x="1967642" y="1099289"/>
                    <a:pt x="1439498" y="1568141"/>
                  </a:cubicBezTo>
                  <a:cubicBezTo>
                    <a:pt x="1265589" y="1725523"/>
                    <a:pt x="1105393" y="1897434"/>
                    <a:pt x="960671" y="2082013"/>
                  </a:cubicBezTo>
                  <a:cubicBezTo>
                    <a:pt x="815775" y="2266294"/>
                    <a:pt x="688923" y="2464081"/>
                    <a:pt x="581866" y="2672638"/>
                  </a:cubicBezTo>
                  <a:cubicBezTo>
                    <a:pt x="473765" y="2880669"/>
                    <a:pt x="387610" y="3099397"/>
                    <a:pt x="324789" y="3325262"/>
                  </a:cubicBezTo>
                  <a:cubicBezTo>
                    <a:pt x="262714" y="3552403"/>
                    <a:pt x="231223" y="3786822"/>
                    <a:pt x="231151" y="4022292"/>
                  </a:cubicBezTo>
                  <a:cubicBezTo>
                    <a:pt x="231413" y="4136912"/>
                    <a:pt x="244645" y="4251136"/>
                    <a:pt x="270592" y="4362792"/>
                  </a:cubicBezTo>
                  <a:cubicBezTo>
                    <a:pt x="297885" y="4472943"/>
                    <a:pt x="336983" y="4579833"/>
                    <a:pt x="387213" y="4681585"/>
                  </a:cubicBezTo>
                  <a:cubicBezTo>
                    <a:pt x="412042" y="4732517"/>
                    <a:pt x="439423" y="4782457"/>
                    <a:pt x="468507" y="4831546"/>
                  </a:cubicBezTo>
                  <a:cubicBezTo>
                    <a:pt x="497591" y="4880636"/>
                    <a:pt x="529230" y="4929015"/>
                    <a:pt x="561862" y="4976826"/>
                  </a:cubicBezTo>
                  <a:cubicBezTo>
                    <a:pt x="627975" y="5072166"/>
                    <a:pt x="701466" y="5164668"/>
                    <a:pt x="777511" y="5257597"/>
                  </a:cubicBezTo>
                  <a:cubicBezTo>
                    <a:pt x="853556" y="5350524"/>
                    <a:pt x="933574" y="5443594"/>
                    <a:pt x="1010895" y="5540494"/>
                  </a:cubicBezTo>
                  <a:cubicBezTo>
                    <a:pt x="1049957" y="5588732"/>
                    <a:pt x="1088642" y="5637963"/>
                    <a:pt x="1126948" y="5688186"/>
                  </a:cubicBezTo>
                  <a:lnTo>
                    <a:pt x="1182706" y="5760543"/>
                  </a:lnTo>
                  <a:cubicBezTo>
                    <a:pt x="1201007" y="5783669"/>
                    <a:pt x="1218458" y="5807503"/>
                    <a:pt x="1237327" y="5830060"/>
                  </a:cubicBezTo>
                  <a:cubicBezTo>
                    <a:pt x="1383714" y="6009916"/>
                    <a:pt x="1540413" y="6181116"/>
                    <a:pt x="1706649" y="6342797"/>
                  </a:cubicBezTo>
                  <a:cubicBezTo>
                    <a:pt x="1788084" y="6422531"/>
                    <a:pt x="1871265" y="6499427"/>
                    <a:pt x="1956207" y="6573484"/>
                  </a:cubicBezTo>
                  <a:cubicBezTo>
                    <a:pt x="2041332" y="6647402"/>
                    <a:pt x="2127733" y="6718907"/>
                    <a:pt x="2217681" y="6786297"/>
                  </a:cubicBezTo>
                  <a:lnTo>
                    <a:pt x="2260820" y="6817170"/>
                  </a:lnTo>
                  <a:lnTo>
                    <a:pt x="1429497" y="6817170"/>
                  </a:lnTo>
                  <a:lnTo>
                    <a:pt x="1327275" y="6713800"/>
                  </a:lnTo>
                  <a:cubicBezTo>
                    <a:pt x="1239186" y="6618984"/>
                    <a:pt x="1156797" y="6519019"/>
                    <a:pt x="1080556" y="6414443"/>
                  </a:cubicBezTo>
                  <a:cubicBezTo>
                    <a:pt x="1004653" y="6310734"/>
                    <a:pt x="932439" y="6205177"/>
                    <a:pt x="865189" y="6097496"/>
                  </a:cubicBezTo>
                  <a:cubicBezTo>
                    <a:pt x="847881" y="6070823"/>
                    <a:pt x="831565" y="6043725"/>
                    <a:pt x="814823" y="6016911"/>
                  </a:cubicBezTo>
                  <a:lnTo>
                    <a:pt x="766729" y="5938453"/>
                  </a:lnTo>
                  <a:cubicBezTo>
                    <a:pt x="735941" y="5887947"/>
                    <a:pt x="703878" y="5837581"/>
                    <a:pt x="671672" y="5786648"/>
                  </a:cubicBezTo>
                  <a:lnTo>
                    <a:pt x="474608" y="5474664"/>
                  </a:lnTo>
                  <a:cubicBezTo>
                    <a:pt x="408778" y="5368968"/>
                    <a:pt x="343516" y="5260008"/>
                    <a:pt x="282652" y="5146508"/>
                  </a:cubicBezTo>
                  <a:cubicBezTo>
                    <a:pt x="252290" y="5089759"/>
                    <a:pt x="223065" y="5032015"/>
                    <a:pt x="196108" y="4972712"/>
                  </a:cubicBezTo>
                  <a:cubicBezTo>
                    <a:pt x="169152" y="4913408"/>
                    <a:pt x="144607" y="4853111"/>
                    <a:pt x="122474" y="4791821"/>
                  </a:cubicBezTo>
                  <a:cubicBezTo>
                    <a:pt x="100342" y="4730532"/>
                    <a:pt x="81757" y="4666830"/>
                    <a:pt x="65724" y="4603129"/>
                  </a:cubicBezTo>
                  <a:cubicBezTo>
                    <a:pt x="58205" y="4571064"/>
                    <a:pt x="50828" y="4539143"/>
                    <a:pt x="44727" y="4506937"/>
                  </a:cubicBezTo>
                  <a:lnTo>
                    <a:pt x="35505" y="4458699"/>
                  </a:lnTo>
                  <a:lnTo>
                    <a:pt x="27845" y="4410320"/>
                  </a:lnTo>
                  <a:cubicBezTo>
                    <a:pt x="8635" y="4281881"/>
                    <a:pt x="-661" y="4152150"/>
                    <a:pt x="37" y="4022292"/>
                  </a:cubicBezTo>
                  <a:cubicBezTo>
                    <a:pt x="712" y="3768592"/>
                    <a:pt x="27094" y="3515615"/>
                    <a:pt x="78777" y="3267236"/>
                  </a:cubicBezTo>
                  <a:cubicBezTo>
                    <a:pt x="130048" y="3017876"/>
                    <a:pt x="209439" y="2775142"/>
                    <a:pt x="315424" y="2543673"/>
                  </a:cubicBezTo>
                  <a:cubicBezTo>
                    <a:pt x="528236" y="2081161"/>
                    <a:pt x="838234" y="1667312"/>
                    <a:pt x="1202710" y="1314895"/>
                  </a:cubicBezTo>
                  <a:cubicBezTo>
                    <a:pt x="1385514" y="1138814"/>
                    <a:pt x="1582282" y="977831"/>
                    <a:pt x="1791065" y="833514"/>
                  </a:cubicBezTo>
                  <a:cubicBezTo>
                    <a:pt x="2420037" y="395614"/>
                    <a:pt x="3147288" y="119557"/>
                    <a:pt x="3908404" y="29794"/>
                  </a:cubicBezTo>
                  <a:cubicBezTo>
                    <a:pt x="4098509" y="7429"/>
                    <a:pt x="4289811" y="-2355"/>
                    <a:pt x="4481066" y="47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reeform: Shape 15">
              <a:extLst>
                <a:ext uri="{FF2B5EF4-FFF2-40B4-BE49-F238E27FC236}">
                  <a16:creationId xmlns:a16="http://schemas.microsoft.com/office/drawing/2014/main" id="{C72F6EE6-EDE9-45A5-8F6D-02B9B7CB2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1"/>
              <a:ext cx="6165116"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C093DC50-3BD7-46B1-A300-CD207E152F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5977"/>
              <a:ext cx="6238675"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5924467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D9657B-8EE2-334F-99BE-04E2A84290B5}"/>
              </a:ext>
            </a:extLst>
          </p:cNvPr>
          <p:cNvSpPr>
            <a:spLocks noGrp="1"/>
          </p:cNvSpPr>
          <p:nvPr>
            <p:ph type="title"/>
          </p:nvPr>
        </p:nvSpPr>
        <p:spPr/>
        <p:txBody>
          <a:bodyPr/>
          <a:lstStyle/>
          <a:p>
            <a:r>
              <a:rPr lang="nl-NL" dirty="0"/>
              <a:t>Scrum theorie</a:t>
            </a:r>
          </a:p>
        </p:txBody>
      </p:sp>
      <p:sp>
        <p:nvSpPr>
          <p:cNvPr id="7" name="Tijdelijke aanduiding voor inhoud 6">
            <a:extLst>
              <a:ext uri="{FF2B5EF4-FFF2-40B4-BE49-F238E27FC236}">
                <a16:creationId xmlns:a16="http://schemas.microsoft.com/office/drawing/2014/main" id="{02B66BAB-005F-7CE5-B399-727014562113}"/>
              </a:ext>
            </a:extLst>
          </p:cNvPr>
          <p:cNvSpPr>
            <a:spLocks noGrp="1"/>
          </p:cNvSpPr>
          <p:nvPr>
            <p:ph idx="1"/>
          </p:nvPr>
        </p:nvSpPr>
        <p:spPr/>
        <p:txBody>
          <a:bodyPr/>
          <a:lstStyle/>
          <a:p>
            <a:r>
              <a:rPr lang="nl-NL" b="1" dirty="0"/>
              <a:t>Empirisme</a:t>
            </a:r>
            <a:r>
              <a:rPr lang="nl-NL" dirty="0"/>
              <a:t>: beslissingen baseren op ervaring en waarneming (leren door doen)</a:t>
            </a:r>
          </a:p>
          <a:p>
            <a:r>
              <a:rPr lang="nl-NL" b="1" dirty="0" err="1"/>
              <a:t>Lean</a:t>
            </a:r>
            <a:r>
              <a:rPr lang="nl-NL" b="1" dirty="0"/>
              <a:t> denken</a:t>
            </a:r>
            <a:r>
              <a:rPr lang="nl-NL" dirty="0"/>
              <a:t>: minimaliseer verspilling, focus op wat essentieel is</a:t>
            </a:r>
          </a:p>
          <a:p>
            <a:r>
              <a:rPr lang="nl-NL" b="1" dirty="0"/>
              <a:t>Iteratief &amp; incrementeel</a:t>
            </a:r>
            <a:r>
              <a:rPr lang="nl-NL" dirty="0"/>
              <a:t>: kort-cyclisch werken voor voorspelbaarheid en risicobeheersing</a:t>
            </a:r>
          </a:p>
        </p:txBody>
      </p:sp>
    </p:spTree>
    <p:extLst>
      <p:ext uri="{BB962C8B-B14F-4D97-AF65-F5344CB8AC3E}">
        <p14:creationId xmlns:p14="http://schemas.microsoft.com/office/powerpoint/2010/main" val="32830403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D6548B6-26BF-7A02-0EB0-AD99A5E04F26}"/>
              </a:ext>
            </a:extLst>
          </p:cNvPr>
          <p:cNvSpPr>
            <a:spLocks noGrp="1"/>
          </p:cNvSpPr>
          <p:nvPr>
            <p:ph type="title"/>
          </p:nvPr>
        </p:nvSpPr>
        <p:spPr/>
        <p:txBody>
          <a:bodyPr/>
          <a:lstStyle/>
          <a:p>
            <a:r>
              <a:rPr lang="nl-NL" dirty="0"/>
              <a:t>Scrum Pijler - Transparantie</a:t>
            </a:r>
          </a:p>
        </p:txBody>
      </p:sp>
      <p:sp>
        <p:nvSpPr>
          <p:cNvPr id="3" name="Tijdelijke aanduiding voor inhoud 2">
            <a:extLst>
              <a:ext uri="{FF2B5EF4-FFF2-40B4-BE49-F238E27FC236}">
                <a16:creationId xmlns:a16="http://schemas.microsoft.com/office/drawing/2014/main" id="{26A3D47B-3B7A-D949-AE16-694123C15CD1}"/>
              </a:ext>
            </a:extLst>
          </p:cNvPr>
          <p:cNvSpPr>
            <a:spLocks noGrp="1"/>
          </p:cNvSpPr>
          <p:nvPr>
            <p:ph idx="1"/>
          </p:nvPr>
        </p:nvSpPr>
        <p:spPr/>
        <p:txBody>
          <a:bodyPr/>
          <a:lstStyle/>
          <a:p>
            <a:r>
              <a:rPr lang="nl-NL" dirty="0"/>
              <a:t>Alle belangrijke aspecten van proces en werk zijn zichtbaar voor iedereen die betrokken is</a:t>
            </a:r>
          </a:p>
          <a:p>
            <a:r>
              <a:rPr lang="nl-NL" dirty="0"/>
              <a:t>Gebruik gezamenlijke definities (bv. van ‘</a:t>
            </a:r>
            <a:r>
              <a:rPr lang="nl-NL" dirty="0" err="1"/>
              <a:t>Done</a:t>
            </a:r>
            <a:r>
              <a:rPr lang="nl-NL" dirty="0"/>
              <a:t>’) voor een gedeeld begrip van kwaliteit</a:t>
            </a:r>
          </a:p>
          <a:p>
            <a:r>
              <a:rPr lang="nl-NL" dirty="0"/>
              <a:t>Transparantie is voorwaarde voor inspectie: zonder openheid is controle misleidend of onmogelijk</a:t>
            </a:r>
          </a:p>
        </p:txBody>
      </p:sp>
    </p:spTree>
    <p:extLst>
      <p:ext uri="{BB962C8B-B14F-4D97-AF65-F5344CB8AC3E}">
        <p14:creationId xmlns:p14="http://schemas.microsoft.com/office/powerpoint/2010/main" val="24220172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4D9EF1A-0D3E-1A1A-F543-78C6DE47B0C1}"/>
              </a:ext>
            </a:extLst>
          </p:cNvPr>
          <p:cNvSpPr>
            <a:spLocks noGrp="1"/>
          </p:cNvSpPr>
          <p:nvPr>
            <p:ph type="title"/>
          </p:nvPr>
        </p:nvSpPr>
        <p:spPr/>
        <p:txBody>
          <a:bodyPr/>
          <a:lstStyle/>
          <a:p>
            <a:r>
              <a:rPr lang="nl-NL" dirty="0"/>
              <a:t>Scrum Pijler - Inspectie</a:t>
            </a:r>
          </a:p>
        </p:txBody>
      </p:sp>
      <p:sp>
        <p:nvSpPr>
          <p:cNvPr id="3" name="Tijdelijke aanduiding voor inhoud 2">
            <a:extLst>
              <a:ext uri="{FF2B5EF4-FFF2-40B4-BE49-F238E27FC236}">
                <a16:creationId xmlns:a16="http://schemas.microsoft.com/office/drawing/2014/main" id="{EFF7534F-0ABC-5011-B489-BC0AEFEF2E0F}"/>
              </a:ext>
            </a:extLst>
          </p:cNvPr>
          <p:cNvSpPr>
            <a:spLocks noGrp="1"/>
          </p:cNvSpPr>
          <p:nvPr>
            <p:ph idx="1"/>
          </p:nvPr>
        </p:nvSpPr>
        <p:spPr/>
        <p:txBody>
          <a:bodyPr/>
          <a:lstStyle/>
          <a:p>
            <a:r>
              <a:rPr lang="nl-NL" dirty="0"/>
              <a:t>Scrum Team inspecteert regelmatig voortgang en artefacten om afwijkingen of problemen vroeg te ontdekken</a:t>
            </a:r>
          </a:p>
          <a:p>
            <a:r>
              <a:rPr lang="nl-NL" dirty="0"/>
              <a:t>Vaste momenten: de Scrum events zijn ontworpen als formele inspectie-momenten (Daily Scrum, Sprint Review, etc.)</a:t>
            </a:r>
          </a:p>
          <a:p>
            <a:r>
              <a:rPr lang="nl-NL" dirty="0"/>
              <a:t>Inspectie zonder adaptatie heeft geen nut: bevindingen moeten leiden tot verbeteracties</a:t>
            </a:r>
          </a:p>
        </p:txBody>
      </p:sp>
    </p:spTree>
    <p:extLst>
      <p:ext uri="{BB962C8B-B14F-4D97-AF65-F5344CB8AC3E}">
        <p14:creationId xmlns:p14="http://schemas.microsoft.com/office/powerpoint/2010/main" val="31549040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0646513-15CE-A77A-E799-D89A2A895375}"/>
              </a:ext>
            </a:extLst>
          </p:cNvPr>
          <p:cNvSpPr>
            <a:spLocks noGrp="1"/>
          </p:cNvSpPr>
          <p:nvPr>
            <p:ph type="title"/>
          </p:nvPr>
        </p:nvSpPr>
        <p:spPr/>
        <p:txBody>
          <a:bodyPr/>
          <a:lstStyle/>
          <a:p>
            <a:r>
              <a:rPr lang="nl-NL" dirty="0"/>
              <a:t>Scrum Pijler - Adaptie</a:t>
            </a:r>
          </a:p>
        </p:txBody>
      </p:sp>
      <p:sp>
        <p:nvSpPr>
          <p:cNvPr id="3" name="Tijdelijke aanduiding voor inhoud 2">
            <a:extLst>
              <a:ext uri="{FF2B5EF4-FFF2-40B4-BE49-F238E27FC236}">
                <a16:creationId xmlns:a16="http://schemas.microsoft.com/office/drawing/2014/main" id="{C92E9DD1-E8CE-D433-DB1D-D091ADE1D2F0}"/>
              </a:ext>
            </a:extLst>
          </p:cNvPr>
          <p:cNvSpPr>
            <a:spLocks noGrp="1"/>
          </p:cNvSpPr>
          <p:nvPr>
            <p:ph idx="1"/>
          </p:nvPr>
        </p:nvSpPr>
        <p:spPr/>
        <p:txBody>
          <a:bodyPr/>
          <a:lstStyle/>
          <a:p>
            <a:r>
              <a:rPr lang="nl-NL" dirty="0"/>
              <a:t>Aanpassen van proces of plan zodra resultaten afwijken van wat acceptabel is</a:t>
            </a:r>
          </a:p>
          <a:p>
            <a:r>
              <a:rPr lang="nl-NL" dirty="0"/>
              <a:t>Aanpassingen zo snel mogelijk doorvoeren om verdere afwijkingen te beperken</a:t>
            </a:r>
          </a:p>
          <a:p>
            <a:r>
              <a:rPr lang="nl-NL" dirty="0"/>
              <a:t>Vereist een bevoegd, zelfsturend team dat direct beslissingen mag nemen bij nieuwe inzichten</a:t>
            </a:r>
          </a:p>
        </p:txBody>
      </p:sp>
    </p:spTree>
    <p:extLst>
      <p:ext uri="{BB962C8B-B14F-4D97-AF65-F5344CB8AC3E}">
        <p14:creationId xmlns:p14="http://schemas.microsoft.com/office/powerpoint/2010/main" val="1172885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B379B9F-0FAA-1E45-B818-B429538BABA8}"/>
              </a:ext>
            </a:extLst>
          </p:cNvPr>
          <p:cNvSpPr>
            <a:spLocks noGrp="1"/>
          </p:cNvSpPr>
          <p:nvPr>
            <p:ph type="title"/>
          </p:nvPr>
        </p:nvSpPr>
        <p:spPr/>
        <p:txBody>
          <a:bodyPr/>
          <a:lstStyle/>
          <a:p>
            <a:r>
              <a:rPr lang="nl-NL" dirty="0"/>
              <a:t>Scrum Waarden</a:t>
            </a:r>
          </a:p>
        </p:txBody>
      </p:sp>
      <p:sp>
        <p:nvSpPr>
          <p:cNvPr id="3" name="Tijdelijke aanduiding voor inhoud 2">
            <a:extLst>
              <a:ext uri="{FF2B5EF4-FFF2-40B4-BE49-F238E27FC236}">
                <a16:creationId xmlns:a16="http://schemas.microsoft.com/office/drawing/2014/main" id="{DC2D078C-DACF-3B86-5DA2-B3E2DAA74343}"/>
              </a:ext>
            </a:extLst>
          </p:cNvPr>
          <p:cNvSpPr>
            <a:spLocks noGrp="1"/>
          </p:cNvSpPr>
          <p:nvPr>
            <p:ph idx="1"/>
          </p:nvPr>
        </p:nvSpPr>
        <p:spPr/>
        <p:txBody>
          <a:bodyPr>
            <a:normAutofit lnSpcReduction="10000"/>
          </a:bodyPr>
          <a:lstStyle/>
          <a:p>
            <a:r>
              <a:rPr lang="nl-NL" b="1" dirty="0"/>
              <a:t>Commitment</a:t>
            </a:r>
            <a:r>
              <a:rPr lang="nl-NL" dirty="0"/>
              <a:t> – Toewijding: ieder teamlid zet zich in om de doelen te bereiken en ondersteunt elkaar</a:t>
            </a:r>
          </a:p>
          <a:p>
            <a:r>
              <a:rPr lang="nl-NL" b="1" dirty="0"/>
              <a:t>Focus – Focus</a:t>
            </a:r>
            <a:r>
              <a:rPr lang="nl-NL" dirty="0"/>
              <a:t>: primair gericht op het werk van de Sprint, zodat maximale voortgang wordt geboekt</a:t>
            </a:r>
          </a:p>
          <a:p>
            <a:r>
              <a:rPr lang="nl-NL" b="1" dirty="0"/>
              <a:t>Openheid</a:t>
            </a:r>
            <a:r>
              <a:rPr lang="nl-NL" dirty="0"/>
              <a:t> – Openheid: team en stakeholders zijn open over het werk en de uitdagingen</a:t>
            </a:r>
          </a:p>
          <a:p>
            <a:r>
              <a:rPr lang="nl-NL" b="1" dirty="0"/>
              <a:t>Respect</a:t>
            </a:r>
            <a:r>
              <a:rPr lang="nl-NL" dirty="0"/>
              <a:t> – Respect: respecteer elkaar als capabele, zelfstandige professionals</a:t>
            </a:r>
          </a:p>
          <a:p>
            <a:r>
              <a:rPr lang="nl-NL" b="1" dirty="0"/>
              <a:t>Moed</a:t>
            </a:r>
            <a:r>
              <a:rPr lang="nl-NL" dirty="0"/>
              <a:t> – Moed: heb de durf om het juiste te doen en de moeilijke problemen aan te pakken</a:t>
            </a:r>
          </a:p>
        </p:txBody>
      </p:sp>
    </p:spTree>
    <p:extLst>
      <p:ext uri="{BB962C8B-B14F-4D97-AF65-F5344CB8AC3E}">
        <p14:creationId xmlns:p14="http://schemas.microsoft.com/office/powerpoint/2010/main" val="13506993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FB6C73A-E116-C870-5189-03CD6A1D4893}"/>
              </a:ext>
            </a:extLst>
          </p:cNvPr>
          <p:cNvSpPr>
            <a:spLocks noGrp="1"/>
          </p:cNvSpPr>
          <p:nvPr>
            <p:ph type="title"/>
          </p:nvPr>
        </p:nvSpPr>
        <p:spPr/>
        <p:txBody>
          <a:bodyPr/>
          <a:lstStyle/>
          <a:p>
            <a:r>
              <a:rPr lang="nl-NL" dirty="0"/>
              <a:t>Scrum Team</a:t>
            </a:r>
          </a:p>
        </p:txBody>
      </p:sp>
      <p:sp>
        <p:nvSpPr>
          <p:cNvPr id="3" name="Tijdelijke aanduiding voor inhoud 2">
            <a:extLst>
              <a:ext uri="{FF2B5EF4-FFF2-40B4-BE49-F238E27FC236}">
                <a16:creationId xmlns:a16="http://schemas.microsoft.com/office/drawing/2014/main" id="{FB25F0DC-32B1-F320-8071-E6A4BDADC26D}"/>
              </a:ext>
            </a:extLst>
          </p:cNvPr>
          <p:cNvSpPr>
            <a:spLocks noGrp="1"/>
          </p:cNvSpPr>
          <p:nvPr>
            <p:ph idx="1"/>
          </p:nvPr>
        </p:nvSpPr>
        <p:spPr/>
        <p:txBody>
          <a:bodyPr/>
          <a:lstStyle/>
          <a:p>
            <a:r>
              <a:rPr lang="nl-NL" b="1" dirty="0"/>
              <a:t>Kleine, zelfsturende en multidisciplinaire eenheid </a:t>
            </a:r>
            <a:r>
              <a:rPr lang="nl-NL" dirty="0"/>
              <a:t>(meestal ≤ 10 personen)</a:t>
            </a:r>
          </a:p>
          <a:p>
            <a:r>
              <a:rPr lang="nl-NL" dirty="0"/>
              <a:t>Beschikt over alle vaardigheden om elke Sprint een waardevol Increment op te leveren</a:t>
            </a:r>
          </a:p>
          <a:p>
            <a:r>
              <a:rPr lang="nl-NL" b="1" dirty="0"/>
              <a:t>Geen </a:t>
            </a:r>
            <a:r>
              <a:rPr lang="nl-NL" b="1" dirty="0" err="1"/>
              <a:t>subteams</a:t>
            </a:r>
            <a:r>
              <a:rPr lang="nl-NL" b="1" dirty="0"/>
              <a:t> of hiërarchie </a:t>
            </a:r>
            <a:r>
              <a:rPr lang="nl-NL" dirty="0"/>
              <a:t>– werkt als één geheel gericht op één doel: het Product Doel</a:t>
            </a:r>
          </a:p>
          <a:p>
            <a:r>
              <a:rPr lang="nl-NL" dirty="0"/>
              <a:t>Geheel team is gezamenlijk verantwoordelijk voor alle resultaten en elke Sprint een ‘</a:t>
            </a:r>
            <a:r>
              <a:rPr lang="nl-NL" dirty="0" err="1"/>
              <a:t>Done</a:t>
            </a:r>
            <a:r>
              <a:rPr lang="nl-NL" dirty="0"/>
              <a:t>’ Increment</a:t>
            </a:r>
          </a:p>
        </p:txBody>
      </p:sp>
    </p:spTree>
    <p:extLst>
      <p:ext uri="{BB962C8B-B14F-4D97-AF65-F5344CB8AC3E}">
        <p14:creationId xmlns:p14="http://schemas.microsoft.com/office/powerpoint/2010/main" val="1943351483"/>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175</TotalTime>
  <Words>8656</Words>
  <Application>Microsoft Office PowerPoint</Application>
  <PresentationFormat>Breedbeeld</PresentationFormat>
  <Paragraphs>254</Paragraphs>
  <Slides>31</Slides>
  <Notes>31</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31</vt:i4>
      </vt:variant>
    </vt:vector>
  </HeadingPairs>
  <TitlesOfParts>
    <vt:vector size="35" baseType="lpstr">
      <vt:lpstr>Aptos</vt:lpstr>
      <vt:lpstr>Aptos Display</vt:lpstr>
      <vt:lpstr>Arial</vt:lpstr>
      <vt:lpstr>Kantoorthema</vt:lpstr>
      <vt:lpstr>Scrum (Guide) Wie Wat Hoe</vt:lpstr>
      <vt:lpstr>Agenda</vt:lpstr>
      <vt:lpstr>Wat is Scrum</vt:lpstr>
      <vt:lpstr>Scrum theorie</vt:lpstr>
      <vt:lpstr>Scrum Pijler - Transparantie</vt:lpstr>
      <vt:lpstr>Scrum Pijler - Inspectie</vt:lpstr>
      <vt:lpstr>Scrum Pijler - Adaptie</vt:lpstr>
      <vt:lpstr>Scrum Waarden</vt:lpstr>
      <vt:lpstr>Scrum Team</vt:lpstr>
      <vt:lpstr>Developers </vt:lpstr>
      <vt:lpstr>Product Owner</vt:lpstr>
      <vt:lpstr>Scrum Master</vt:lpstr>
      <vt:lpstr>Scrum Gebeurtenissen</vt:lpstr>
      <vt:lpstr>De Sprint </vt:lpstr>
      <vt:lpstr>Sprint Planning</vt:lpstr>
      <vt:lpstr>Daily Scrum</vt:lpstr>
      <vt:lpstr>Sprint Review</vt:lpstr>
      <vt:lpstr>Sprint Retrospective</vt:lpstr>
      <vt:lpstr>Scrum Artefacten</vt:lpstr>
      <vt:lpstr>Product Backlog</vt:lpstr>
      <vt:lpstr>Product Doel </vt:lpstr>
      <vt:lpstr>Sprint Backlog</vt:lpstr>
      <vt:lpstr>Sprint Doel</vt:lpstr>
      <vt:lpstr>Increment</vt:lpstr>
      <vt:lpstr>Definition Of Done</vt:lpstr>
      <vt:lpstr>Wat hebben we gemist (dit zijn onderwerpen die niet zijn besproken in de scrum guide)</vt:lpstr>
      <vt:lpstr>Scrum buiten IT</vt:lpstr>
      <vt:lpstr>Voordelen van Scrum</vt:lpstr>
      <vt:lpstr>Scrum Framework Overzicht</vt:lpstr>
      <vt:lpstr>Samevatting &amp; Conclusie</vt:lpstr>
      <vt:lpstr>Vragen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Oisin Tierney</dc:creator>
  <cp:lastModifiedBy>Oisin Tierney</cp:lastModifiedBy>
  <cp:revision>6</cp:revision>
  <dcterms:created xsi:type="dcterms:W3CDTF">2026-02-08T18:46:43Z</dcterms:created>
  <dcterms:modified xsi:type="dcterms:W3CDTF">2026-02-08T21:42:09Z</dcterms:modified>
</cp:coreProperties>
</file>